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3" r:id="rId2"/>
  </p:sldMasterIdLst>
  <p:notesMasterIdLst>
    <p:notesMasterId r:id="rId22"/>
  </p:notesMasterIdLst>
  <p:sldIdLst>
    <p:sldId id="256" r:id="rId3"/>
    <p:sldId id="299" r:id="rId4"/>
    <p:sldId id="283" r:id="rId5"/>
    <p:sldId id="285" r:id="rId6"/>
    <p:sldId id="284" r:id="rId7"/>
    <p:sldId id="262" r:id="rId8"/>
    <p:sldId id="263" r:id="rId9"/>
    <p:sldId id="300" r:id="rId10"/>
    <p:sldId id="302" r:id="rId11"/>
    <p:sldId id="322" r:id="rId12"/>
    <p:sldId id="321" r:id="rId13"/>
    <p:sldId id="325" r:id="rId14"/>
    <p:sldId id="320" r:id="rId15"/>
    <p:sldId id="323" r:id="rId16"/>
    <p:sldId id="291" r:id="rId17"/>
    <p:sldId id="318" r:id="rId18"/>
    <p:sldId id="319" r:id="rId19"/>
    <p:sldId id="324" r:id="rId20"/>
    <p:sldId id="257" r:id="rId21"/>
  </p:sldIdLst>
  <p:sldSz cx="9144000" cy="6858000" type="screen4x3"/>
  <p:notesSz cx="6819900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436">
          <p15:clr>
            <a:srgbClr val="A4A3A4"/>
          </p15:clr>
        </p15:guide>
        <p15:guide id="2" orient="horz" pos="709">
          <p15:clr>
            <a:srgbClr val="A4A3A4"/>
          </p15:clr>
        </p15:guide>
        <p15:guide id="3" orient="horz" pos="1661">
          <p15:clr>
            <a:srgbClr val="A4A3A4"/>
          </p15:clr>
        </p15:guide>
        <p15:guide id="4" orient="horz" pos="3566">
          <p15:clr>
            <a:srgbClr val="A4A3A4"/>
          </p15:clr>
        </p15:guide>
        <p15:guide id="5" pos="476">
          <p15:clr>
            <a:srgbClr val="A4A3A4"/>
          </p15:clr>
        </p15:guide>
        <p15:guide id="6" pos="5284">
          <p15:clr>
            <a:srgbClr val="A4A3A4"/>
          </p15:clr>
        </p15:guide>
        <p15:guide id="7" pos="2835">
          <p15:clr>
            <a:srgbClr val="A4A3A4"/>
          </p15:clr>
        </p15:guide>
        <p15:guide id="8" pos="292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08A"/>
    <a:srgbClr val="0088A8"/>
    <a:srgbClr val="CC0000"/>
    <a:srgbClr val="FBB6A3"/>
    <a:srgbClr val="00B0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8971" autoAdjust="0"/>
  </p:normalViewPr>
  <p:slideViewPr>
    <p:cSldViewPr showGuides="1">
      <p:cViewPr>
        <p:scale>
          <a:sx n="100" d="100"/>
          <a:sy n="100" d="100"/>
        </p:scale>
        <p:origin x="-946" y="-58"/>
      </p:cViewPr>
      <p:guideLst>
        <p:guide orient="horz" pos="436"/>
        <p:guide orient="horz" pos="709"/>
        <p:guide orient="horz" pos="1661"/>
        <p:guide orient="horz" pos="3566"/>
        <p:guide pos="476"/>
        <p:guide pos="5284"/>
        <p:guide pos="2835"/>
        <p:guide pos="292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CED20-1891-4871-8586-C97B6669FBE9}" type="datetimeFigureOut">
              <a:rPr lang="de-DE" smtClean="0"/>
              <a:t>06.10.2016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71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1990" y="4717415"/>
            <a:ext cx="545592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63032" y="9433106"/>
            <a:ext cx="2955290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A46312D-7F23-4FA9-96D5-C0A51D7DB337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804284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1125538"/>
            <a:ext cx="7632700" cy="93531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650" y="1998712"/>
            <a:ext cx="7632700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Präsentationstitel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Name, Abteilung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Präsentationstitel</a:t>
            </a: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Name, Abteilung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755650" y="2636838"/>
            <a:ext cx="3740150" cy="302418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2636838"/>
            <a:ext cx="3740150" cy="302418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/>
              <a:t>Präsentationstitel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Name, Abteilung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t>‹#›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650" y="1125538"/>
            <a:ext cx="7632700" cy="93531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755650" y="1998712"/>
            <a:ext cx="7632700" cy="1752600"/>
          </a:xfrm>
        </p:spPr>
        <p:txBody>
          <a:bodyPr>
            <a:no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dirty="0" smtClean="0"/>
              <a:t>Formatvorlage des Untertitelmasters durch Klicken bearbeiten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0096BB"/>
                </a:solidFill>
              </a:rPr>
              <a:t>Präsentationstitel</a:t>
            </a:r>
            <a:endParaRPr lang="de-DE" dirty="0">
              <a:solidFill>
                <a:srgbClr val="0096BB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0096BB"/>
                </a:solidFill>
              </a:rPr>
              <a:t>Name, Abteilung</a:t>
            </a:r>
            <a:endParaRPr lang="de-DE">
              <a:solidFill>
                <a:srgbClr val="0096BB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E493-AD2E-4872-B2F6-8F12A747F0A5}" type="slidenum">
              <a:rPr lang="de-DE" smtClean="0">
                <a:solidFill>
                  <a:srgbClr val="0096BB"/>
                </a:solidFill>
              </a:rPr>
              <a:pPr/>
              <a:t>‹#›</a:t>
            </a:fld>
            <a:endParaRPr lang="de-DE">
              <a:solidFill>
                <a:srgbClr val="009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31785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0096BB"/>
                </a:solidFill>
              </a:rPr>
              <a:t>Präsentationstitel</a:t>
            </a:r>
            <a:endParaRPr lang="de-DE">
              <a:solidFill>
                <a:srgbClr val="0096BB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0096BB"/>
                </a:solidFill>
              </a:rPr>
              <a:t>Name, Abteilung</a:t>
            </a:r>
            <a:endParaRPr lang="de-DE">
              <a:solidFill>
                <a:srgbClr val="0096BB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E493-AD2E-4872-B2F6-8F12A747F0A5}" type="slidenum">
              <a:rPr lang="de-DE" smtClean="0">
                <a:solidFill>
                  <a:srgbClr val="0096BB"/>
                </a:solidFill>
              </a:rPr>
              <a:pPr/>
              <a:t>‹#›</a:t>
            </a:fld>
            <a:endParaRPr lang="de-DE">
              <a:solidFill>
                <a:srgbClr val="009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8055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 hasCustomPrompt="1"/>
          </p:nvPr>
        </p:nvSpPr>
        <p:spPr>
          <a:xfrm>
            <a:off x="755650" y="2636838"/>
            <a:ext cx="3740150" cy="302418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 hasCustomPrompt="1"/>
          </p:nvPr>
        </p:nvSpPr>
        <p:spPr>
          <a:xfrm>
            <a:off x="4648200" y="2636838"/>
            <a:ext cx="3740150" cy="3024187"/>
          </a:xfrm>
        </p:spPr>
        <p:txBody>
          <a:bodyPr>
            <a:normAutofit/>
          </a:bodyPr>
          <a:lstStyle>
            <a:lvl1pPr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de-DE" smtClean="0">
                <a:solidFill>
                  <a:srgbClr val="0096BB"/>
                </a:solidFill>
              </a:rPr>
              <a:t>Präsentationstitel</a:t>
            </a:r>
            <a:endParaRPr lang="de-DE">
              <a:solidFill>
                <a:srgbClr val="0096BB"/>
              </a:solidFill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rgbClr val="0096BB"/>
                </a:solidFill>
              </a:rPr>
              <a:t>Name, Abteilung</a:t>
            </a:r>
            <a:endParaRPr lang="de-DE">
              <a:solidFill>
                <a:srgbClr val="0096BB"/>
              </a:solidFill>
            </a:endParaRPr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E493-AD2E-4872-B2F6-8F12A747F0A5}" type="slidenum">
              <a:rPr lang="de-DE" smtClean="0">
                <a:solidFill>
                  <a:srgbClr val="0096BB"/>
                </a:solidFill>
              </a:rPr>
              <a:pPr/>
              <a:t>‹#›</a:t>
            </a:fld>
            <a:endParaRPr lang="de-DE">
              <a:solidFill>
                <a:srgbClr val="009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41851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wmf"/><Relationship Id="rId5" Type="http://schemas.openxmlformats.org/officeDocument/2006/relationships/image" Target="../media/image1.wmf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.wmf"/><Relationship Id="rId5" Type="http://schemas.openxmlformats.org/officeDocument/2006/relationships/image" Target="../media/image1.wmf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361950" y="361953"/>
            <a:ext cx="8420100" cy="6140448"/>
          </a:xfrm>
          <a:custGeom>
            <a:avLst/>
            <a:gdLst>
              <a:gd name="connsiteX0" fmla="*/ 0 w 8420100"/>
              <a:gd name="connsiteY0" fmla="*/ 0 h 5666579"/>
              <a:gd name="connsiteX1" fmla="*/ 8420100 w 8420100"/>
              <a:gd name="connsiteY1" fmla="*/ 0 h 5666579"/>
              <a:gd name="connsiteX2" fmla="*/ 8420100 w 8420100"/>
              <a:gd name="connsiteY2" fmla="*/ 5666579 h 5666579"/>
              <a:gd name="connsiteX3" fmla="*/ 0 w 8420100"/>
              <a:gd name="connsiteY3" fmla="*/ 5666579 h 5666579"/>
              <a:gd name="connsiteX4" fmla="*/ 0 w 8420100"/>
              <a:gd name="connsiteY4" fmla="*/ 0 h 5666579"/>
              <a:gd name="connsiteX0" fmla="*/ 0 w 8420100"/>
              <a:gd name="connsiteY0" fmla="*/ 0 h 5666579"/>
              <a:gd name="connsiteX1" fmla="*/ 8420100 w 8420100"/>
              <a:gd name="connsiteY1" fmla="*/ 0 h 5666579"/>
              <a:gd name="connsiteX2" fmla="*/ 8420100 w 8420100"/>
              <a:gd name="connsiteY2" fmla="*/ 5666579 h 5666579"/>
              <a:gd name="connsiteX3" fmla="*/ 609600 w 8420100"/>
              <a:gd name="connsiteY3" fmla="*/ 5664992 h 5666579"/>
              <a:gd name="connsiteX4" fmla="*/ 0 w 8420100"/>
              <a:gd name="connsiteY4" fmla="*/ 5666579 h 5666579"/>
              <a:gd name="connsiteX5" fmla="*/ 0 w 8420100"/>
              <a:gd name="connsiteY5" fmla="*/ 0 h 5666579"/>
              <a:gd name="connsiteX0" fmla="*/ 0 w 8420100"/>
              <a:gd name="connsiteY0" fmla="*/ 0 h 6090441"/>
              <a:gd name="connsiteX1" fmla="*/ 8420100 w 8420100"/>
              <a:gd name="connsiteY1" fmla="*/ 0 h 6090441"/>
              <a:gd name="connsiteX2" fmla="*/ 8420100 w 8420100"/>
              <a:gd name="connsiteY2" fmla="*/ 5666579 h 6090441"/>
              <a:gd name="connsiteX3" fmla="*/ 609600 w 8420100"/>
              <a:gd name="connsiteY3" fmla="*/ 5664992 h 6090441"/>
              <a:gd name="connsiteX4" fmla="*/ 0 w 8420100"/>
              <a:gd name="connsiteY4" fmla="*/ 6090441 h 6090441"/>
              <a:gd name="connsiteX5" fmla="*/ 0 w 8420100"/>
              <a:gd name="connsiteY5" fmla="*/ 0 h 6090441"/>
              <a:gd name="connsiteX0" fmla="*/ 0 w 8420100"/>
              <a:gd name="connsiteY0" fmla="*/ 0 h 6140448"/>
              <a:gd name="connsiteX1" fmla="*/ 8420100 w 8420100"/>
              <a:gd name="connsiteY1" fmla="*/ 0 h 6140448"/>
              <a:gd name="connsiteX2" fmla="*/ 8420100 w 8420100"/>
              <a:gd name="connsiteY2" fmla="*/ 5666579 h 6140448"/>
              <a:gd name="connsiteX3" fmla="*/ 609600 w 8420100"/>
              <a:gd name="connsiteY3" fmla="*/ 5664992 h 6140448"/>
              <a:gd name="connsiteX4" fmla="*/ 0 w 8420100"/>
              <a:gd name="connsiteY4" fmla="*/ 6140448 h 6140448"/>
              <a:gd name="connsiteX5" fmla="*/ 0 w 8420100"/>
              <a:gd name="connsiteY5" fmla="*/ 0 h 614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0100" h="6140448">
                <a:moveTo>
                  <a:pt x="0" y="0"/>
                </a:moveTo>
                <a:lnTo>
                  <a:pt x="8420100" y="0"/>
                </a:lnTo>
                <a:lnTo>
                  <a:pt x="8420100" y="5666579"/>
                </a:lnTo>
                <a:lnTo>
                  <a:pt x="609600" y="5664992"/>
                </a:lnTo>
                <a:lnTo>
                  <a:pt x="0" y="6140448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55650" y="1124744"/>
            <a:ext cx="7632700" cy="936104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5650" y="2642963"/>
            <a:ext cx="7632700" cy="30180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1600" y="692712"/>
            <a:ext cx="18002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Präsentationstitel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492750" y="691843"/>
            <a:ext cx="28956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smtClean="0"/>
              <a:t>Name, Abteilung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5651" y="691843"/>
            <a:ext cx="21595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/>
              <a:pPr/>
              <a:t>‹#›</a:t>
            </a:fld>
            <a:endParaRPr lang="de-DE" dirty="0"/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755650" y="922338"/>
            <a:ext cx="7632700" cy="0"/>
          </a:xfrm>
          <a:prstGeom prst="line">
            <a:avLst/>
          </a:prstGeom>
          <a:ln w="762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2881313" y="779402"/>
            <a:ext cx="0" cy="144000"/>
          </a:xfrm>
          <a:prstGeom prst="line">
            <a:avLst/>
          </a:prstGeom>
          <a:ln w="762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70" y="6214513"/>
            <a:ext cx="1132302" cy="327977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473" y="6419424"/>
            <a:ext cx="3040380" cy="15453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hf hdr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00" indent="-108000" algn="l" defTabSz="914400" rtl="0" eaLnBrk="1" latinLnBrk="0" hangingPunct="1">
        <a:lnSpc>
          <a:spcPct val="120000"/>
        </a:lnSpc>
        <a:spcBef>
          <a:spcPts val="2000"/>
        </a:spcBef>
        <a:buFont typeface="Arial" pitchFamily="34" charset="0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4400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43200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43200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3200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 userDrawn="1"/>
        </p:nvSpPr>
        <p:spPr>
          <a:xfrm>
            <a:off x="361950" y="361953"/>
            <a:ext cx="8420100" cy="6140448"/>
          </a:xfrm>
          <a:custGeom>
            <a:avLst/>
            <a:gdLst>
              <a:gd name="connsiteX0" fmla="*/ 0 w 8420100"/>
              <a:gd name="connsiteY0" fmla="*/ 0 h 5666579"/>
              <a:gd name="connsiteX1" fmla="*/ 8420100 w 8420100"/>
              <a:gd name="connsiteY1" fmla="*/ 0 h 5666579"/>
              <a:gd name="connsiteX2" fmla="*/ 8420100 w 8420100"/>
              <a:gd name="connsiteY2" fmla="*/ 5666579 h 5666579"/>
              <a:gd name="connsiteX3" fmla="*/ 0 w 8420100"/>
              <a:gd name="connsiteY3" fmla="*/ 5666579 h 5666579"/>
              <a:gd name="connsiteX4" fmla="*/ 0 w 8420100"/>
              <a:gd name="connsiteY4" fmla="*/ 0 h 5666579"/>
              <a:gd name="connsiteX0" fmla="*/ 0 w 8420100"/>
              <a:gd name="connsiteY0" fmla="*/ 0 h 5666579"/>
              <a:gd name="connsiteX1" fmla="*/ 8420100 w 8420100"/>
              <a:gd name="connsiteY1" fmla="*/ 0 h 5666579"/>
              <a:gd name="connsiteX2" fmla="*/ 8420100 w 8420100"/>
              <a:gd name="connsiteY2" fmla="*/ 5666579 h 5666579"/>
              <a:gd name="connsiteX3" fmla="*/ 609600 w 8420100"/>
              <a:gd name="connsiteY3" fmla="*/ 5664992 h 5666579"/>
              <a:gd name="connsiteX4" fmla="*/ 0 w 8420100"/>
              <a:gd name="connsiteY4" fmla="*/ 5666579 h 5666579"/>
              <a:gd name="connsiteX5" fmla="*/ 0 w 8420100"/>
              <a:gd name="connsiteY5" fmla="*/ 0 h 5666579"/>
              <a:gd name="connsiteX0" fmla="*/ 0 w 8420100"/>
              <a:gd name="connsiteY0" fmla="*/ 0 h 6090441"/>
              <a:gd name="connsiteX1" fmla="*/ 8420100 w 8420100"/>
              <a:gd name="connsiteY1" fmla="*/ 0 h 6090441"/>
              <a:gd name="connsiteX2" fmla="*/ 8420100 w 8420100"/>
              <a:gd name="connsiteY2" fmla="*/ 5666579 h 6090441"/>
              <a:gd name="connsiteX3" fmla="*/ 609600 w 8420100"/>
              <a:gd name="connsiteY3" fmla="*/ 5664992 h 6090441"/>
              <a:gd name="connsiteX4" fmla="*/ 0 w 8420100"/>
              <a:gd name="connsiteY4" fmla="*/ 6090441 h 6090441"/>
              <a:gd name="connsiteX5" fmla="*/ 0 w 8420100"/>
              <a:gd name="connsiteY5" fmla="*/ 0 h 6090441"/>
              <a:gd name="connsiteX0" fmla="*/ 0 w 8420100"/>
              <a:gd name="connsiteY0" fmla="*/ 0 h 6140448"/>
              <a:gd name="connsiteX1" fmla="*/ 8420100 w 8420100"/>
              <a:gd name="connsiteY1" fmla="*/ 0 h 6140448"/>
              <a:gd name="connsiteX2" fmla="*/ 8420100 w 8420100"/>
              <a:gd name="connsiteY2" fmla="*/ 5666579 h 6140448"/>
              <a:gd name="connsiteX3" fmla="*/ 609600 w 8420100"/>
              <a:gd name="connsiteY3" fmla="*/ 5664992 h 6140448"/>
              <a:gd name="connsiteX4" fmla="*/ 0 w 8420100"/>
              <a:gd name="connsiteY4" fmla="*/ 6140448 h 6140448"/>
              <a:gd name="connsiteX5" fmla="*/ 0 w 8420100"/>
              <a:gd name="connsiteY5" fmla="*/ 0 h 614044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8420100" h="6140448">
                <a:moveTo>
                  <a:pt x="0" y="0"/>
                </a:moveTo>
                <a:lnTo>
                  <a:pt x="8420100" y="0"/>
                </a:lnTo>
                <a:lnTo>
                  <a:pt x="8420100" y="5666579"/>
                </a:lnTo>
                <a:lnTo>
                  <a:pt x="609600" y="5664992"/>
                </a:lnTo>
                <a:lnTo>
                  <a:pt x="0" y="6140448"/>
                </a:lnTo>
                <a:lnTo>
                  <a:pt x="0" y="0"/>
                </a:lnTo>
                <a:close/>
              </a:path>
            </a:pathLst>
          </a:custGeom>
          <a:noFill/>
          <a:ln w="38100">
            <a:solidFill>
              <a:schemeClr val="tx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prstClr val="white"/>
              </a:solidFill>
            </a:endParaRPr>
          </a:p>
        </p:txBody>
      </p:sp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755650" y="1124744"/>
            <a:ext cx="7632700" cy="936104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55650" y="2642963"/>
            <a:ext cx="7632700" cy="301806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1600" y="692712"/>
            <a:ext cx="18002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de-DE" smtClean="0">
                <a:solidFill>
                  <a:srgbClr val="0096BB"/>
                </a:solidFill>
              </a:rPr>
              <a:t>Präsentationstitel</a:t>
            </a:r>
            <a:endParaRPr lang="de-DE" dirty="0">
              <a:solidFill>
                <a:srgbClr val="0096BB"/>
              </a:solidFill>
            </a:endParaRPr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5492750" y="691843"/>
            <a:ext cx="289560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750">
                <a:solidFill>
                  <a:schemeClr val="tx1"/>
                </a:solidFill>
              </a:defRPr>
            </a:lvl1pPr>
          </a:lstStyle>
          <a:p>
            <a:r>
              <a:rPr lang="de-DE" smtClean="0">
                <a:solidFill>
                  <a:srgbClr val="0096BB"/>
                </a:solidFill>
              </a:rPr>
              <a:t>Name, Abteilung</a:t>
            </a:r>
            <a:endParaRPr lang="de-DE" dirty="0">
              <a:solidFill>
                <a:srgbClr val="0096BB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755651" y="691843"/>
            <a:ext cx="215950" cy="144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fld id="{C05EE493-AD2E-4872-B2F6-8F12A747F0A5}" type="slidenum">
              <a:rPr lang="de-DE" smtClean="0">
                <a:solidFill>
                  <a:srgbClr val="0096BB"/>
                </a:solidFill>
              </a:rPr>
              <a:pPr/>
              <a:t>‹#›</a:t>
            </a:fld>
            <a:endParaRPr lang="de-DE" dirty="0">
              <a:solidFill>
                <a:srgbClr val="0096BB"/>
              </a:solidFill>
            </a:endParaRPr>
          </a:p>
        </p:txBody>
      </p:sp>
      <p:cxnSp>
        <p:nvCxnSpPr>
          <p:cNvPr id="9" name="Gerade Verbindung 8"/>
          <p:cNvCxnSpPr/>
          <p:nvPr userDrawn="1"/>
        </p:nvCxnSpPr>
        <p:spPr>
          <a:xfrm>
            <a:off x="755650" y="922338"/>
            <a:ext cx="7632700" cy="0"/>
          </a:xfrm>
          <a:prstGeom prst="line">
            <a:avLst/>
          </a:prstGeom>
          <a:ln w="762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15"/>
          <p:cNvCxnSpPr/>
          <p:nvPr userDrawn="1"/>
        </p:nvCxnSpPr>
        <p:spPr>
          <a:xfrm>
            <a:off x="2881313" y="779402"/>
            <a:ext cx="0" cy="144000"/>
          </a:xfrm>
          <a:prstGeom prst="line">
            <a:avLst/>
          </a:prstGeom>
          <a:ln w="762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Grafik 11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8670" y="6214513"/>
            <a:ext cx="1132302" cy="327977"/>
          </a:xfrm>
          <a:prstGeom prst="rect">
            <a:avLst/>
          </a:prstGeom>
        </p:spPr>
      </p:pic>
      <p:pic>
        <p:nvPicPr>
          <p:cNvPr id="14" name="Grafik 1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2473" y="6419424"/>
            <a:ext cx="3040380" cy="15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4133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</p:sldLayoutIdLst>
  <p:hf hdr="0"/>
  <p:txStyles>
    <p:titleStyle>
      <a:lvl1pPr algn="l" defTabSz="914400" rtl="0" eaLnBrk="1" latinLnBrk="0" hangingPunct="1">
        <a:lnSpc>
          <a:spcPct val="120000"/>
        </a:lnSpc>
        <a:spcBef>
          <a:spcPct val="0"/>
        </a:spcBef>
        <a:buNone/>
        <a:defRPr sz="2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08000" indent="-108000" algn="l" defTabSz="914400" rtl="0" eaLnBrk="1" latinLnBrk="0" hangingPunct="1">
        <a:lnSpc>
          <a:spcPct val="120000"/>
        </a:lnSpc>
        <a:spcBef>
          <a:spcPts val="2000"/>
        </a:spcBef>
        <a:buFont typeface="Arial" pitchFamily="34" charset="0"/>
        <a:buChar char="-"/>
        <a:tabLst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24000" indent="-144000" algn="l" defTabSz="914400" rtl="0" eaLnBrk="1" latinLnBrk="0" hangingPunct="1">
        <a:lnSpc>
          <a:spcPct val="120000"/>
        </a:lnSpc>
        <a:spcBef>
          <a:spcPts val="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43200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43200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43200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43200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43200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432000" indent="0" algn="l" defTabSz="914400" rtl="0" eaLnBrk="1" latinLnBrk="0" hangingPunct="1">
        <a:lnSpc>
          <a:spcPct val="120000"/>
        </a:lnSpc>
        <a:spcBef>
          <a:spcPts val="0"/>
        </a:spcBef>
        <a:buFontTx/>
        <a:buNone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mvit.gv.at/" TargetMode="External"/><Relationship Id="rId2" Type="http://schemas.openxmlformats.org/officeDocument/2006/relationships/hyperlink" Target="mailto:k4@bmvit.gv.at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539552" y="980728"/>
            <a:ext cx="8043852" cy="935310"/>
          </a:xfrm>
        </p:spPr>
        <p:txBody>
          <a:bodyPr/>
          <a:lstStyle/>
          <a:p>
            <a:pPr algn="ctr"/>
            <a:r>
              <a:rPr lang="en-US" sz="2000" dirty="0" smtClean="0"/>
              <a:t>Innovative </a:t>
            </a:r>
            <a:r>
              <a:rPr lang="en-US" sz="2000" dirty="0"/>
              <a:t>policies and incentives for </a:t>
            </a:r>
            <a:r>
              <a:rPr lang="en-US" sz="2000" dirty="0" smtClean="0"/>
              <a:t/>
            </a:r>
            <a:br>
              <a:rPr lang="en-US" sz="2000" dirty="0" smtClean="0"/>
            </a:br>
            <a:r>
              <a:rPr lang="en-US" sz="2000" dirty="0" smtClean="0"/>
              <a:t>intermodal </a:t>
            </a:r>
            <a:r>
              <a:rPr lang="en-US" sz="2000" dirty="0"/>
              <a:t>transport in </a:t>
            </a:r>
            <a:r>
              <a:rPr lang="en-US" sz="2000" dirty="0" smtClean="0"/>
              <a:t>Austria</a:t>
            </a:r>
            <a:endParaRPr lang="de-DE" sz="20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2051720" y="5229200"/>
            <a:ext cx="5760640" cy="648072"/>
          </a:xfrm>
        </p:spPr>
        <p:txBody>
          <a:bodyPr/>
          <a:lstStyle/>
          <a:p>
            <a:pPr algn="ctr"/>
            <a:r>
              <a:rPr lang="de-DE" sz="1600" b="1" dirty="0" smtClean="0"/>
              <a:t>WP.24 „Intermodal </a:t>
            </a:r>
            <a:r>
              <a:rPr lang="de-DE" sz="1600" b="1" dirty="0" err="1" smtClean="0"/>
              <a:t>transport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and</a:t>
            </a:r>
            <a:r>
              <a:rPr lang="de-DE" sz="1600" b="1" dirty="0" smtClean="0"/>
              <a:t> </a:t>
            </a:r>
            <a:r>
              <a:rPr lang="de-DE" sz="1600" b="1" dirty="0" err="1" smtClean="0"/>
              <a:t>logistics</a:t>
            </a:r>
            <a:r>
              <a:rPr lang="de-DE" sz="1600" b="1" dirty="0" smtClean="0"/>
              <a:t>“</a:t>
            </a:r>
          </a:p>
          <a:p>
            <a:pPr algn="ctr"/>
            <a:r>
              <a:rPr lang="de-DE" sz="1600" b="1" dirty="0" err="1" smtClean="0"/>
              <a:t>Geneva</a:t>
            </a:r>
            <a:r>
              <a:rPr lang="de-DE" sz="1600" b="1" dirty="0" smtClean="0"/>
              <a:t>, 31st </a:t>
            </a:r>
            <a:r>
              <a:rPr lang="de-DE" sz="1600" b="1" dirty="0" err="1" smtClean="0"/>
              <a:t>October</a:t>
            </a:r>
            <a:r>
              <a:rPr lang="de-DE" sz="1600" b="1" dirty="0" smtClean="0"/>
              <a:t> 2016</a:t>
            </a:r>
            <a:endParaRPr lang="de-DE" sz="1600" b="1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dirty="0" smtClean="0"/>
              <a:t>Julia Elsinger, </a:t>
            </a:r>
            <a:r>
              <a:rPr lang="de-DE" dirty="0" err="1" smtClean="0"/>
              <a:t>bmvit</a:t>
            </a:r>
            <a:r>
              <a:rPr lang="de-DE" dirty="0" smtClean="0"/>
              <a:t>, </a:t>
            </a:r>
            <a:r>
              <a:rPr lang="de-DE" dirty="0" err="1" smtClean="0"/>
              <a:t>department</a:t>
            </a:r>
            <a:r>
              <a:rPr lang="de-DE" dirty="0" smtClean="0"/>
              <a:t> I/K4 - </a:t>
            </a:r>
            <a:r>
              <a:rPr lang="de-DE" dirty="0" err="1" smtClean="0"/>
              <a:t>Combined</a:t>
            </a:r>
            <a:r>
              <a:rPr lang="de-DE" dirty="0" smtClean="0"/>
              <a:t> Transport</a:t>
            </a:r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t>1</a:t>
            </a:fld>
            <a:endParaRPr lang="de-DE"/>
          </a:p>
        </p:txBody>
      </p:sp>
      <p:pic>
        <p:nvPicPr>
          <p:cNvPr id="9218" name="Picture 2" descr="C:\Users\Elsingju\AppData\Local\Microsoft\Windows\Temporary Internet Files\Content.Outlook\D68BEYHB\20160126_161400_resized_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1" y="1844824"/>
            <a:ext cx="5924525" cy="33325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742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4118" y="2060848"/>
            <a:ext cx="7624232" cy="3672408"/>
          </a:xfrm>
        </p:spPr>
        <p:txBody>
          <a:bodyPr/>
          <a:lstStyle/>
          <a:p>
            <a:pPr marL="0" lvl="1" indent="0">
              <a:spcBef>
                <a:spcPts val="2000"/>
              </a:spcBef>
              <a:buNone/>
            </a:pPr>
            <a:r>
              <a:rPr lang="de-DE" sz="1800" b="1" u="sng" dirty="0" smtClean="0"/>
              <a:t>Grants </a:t>
            </a:r>
            <a:r>
              <a:rPr lang="de-DE" sz="1800" b="1" u="sng" dirty="0" err="1" smtClean="0"/>
              <a:t>for</a:t>
            </a:r>
            <a:r>
              <a:rPr lang="de-DE" sz="1800" b="1" u="sng" dirty="0" smtClean="0"/>
              <a:t>:</a:t>
            </a:r>
          </a:p>
          <a:p>
            <a:pPr marL="0" lvl="1" indent="0">
              <a:spcBef>
                <a:spcPts val="2000"/>
              </a:spcBef>
              <a:buNone/>
            </a:pPr>
            <a:r>
              <a:rPr lang="en-US" b="1" dirty="0" smtClean="0">
                <a:solidFill>
                  <a:srgbClr val="0096BB"/>
                </a:solidFill>
              </a:rPr>
              <a:t>cooperative </a:t>
            </a:r>
            <a:r>
              <a:rPr lang="en-US" b="1" dirty="0">
                <a:solidFill>
                  <a:srgbClr val="0096BB"/>
                </a:solidFill>
              </a:rPr>
              <a:t>and strategic </a:t>
            </a:r>
            <a:r>
              <a:rPr lang="en-US" b="1" dirty="0" smtClean="0">
                <a:solidFill>
                  <a:srgbClr val="0096BB"/>
                </a:solidFill>
              </a:rPr>
              <a:t>research </a:t>
            </a:r>
            <a:r>
              <a:rPr lang="de-DE" b="1" dirty="0" err="1" smtClean="0"/>
              <a:t>projects</a:t>
            </a:r>
            <a:r>
              <a:rPr lang="de-DE" b="1" dirty="0" smtClean="0"/>
              <a:t> </a:t>
            </a:r>
            <a:r>
              <a:rPr lang="de-DE" b="1" dirty="0" err="1" smtClean="0"/>
              <a:t>concerning</a:t>
            </a:r>
            <a:r>
              <a:rPr lang="de-DE" b="1" dirty="0" smtClean="0"/>
              <a:t> </a:t>
            </a:r>
            <a:r>
              <a:rPr lang="de-DE" b="1" dirty="0" err="1" smtClean="0"/>
              <a:t>goods</a:t>
            </a:r>
            <a:r>
              <a:rPr lang="de-DE" b="1" dirty="0" smtClean="0"/>
              <a:t> </a:t>
            </a:r>
            <a:r>
              <a:rPr lang="de-DE" b="1" dirty="0" err="1" smtClean="0"/>
              <a:t>transport</a:t>
            </a:r>
            <a:r>
              <a:rPr lang="de-DE" b="1" dirty="0" smtClean="0"/>
              <a:t> </a:t>
            </a:r>
            <a:r>
              <a:rPr lang="de-DE" b="1" dirty="0" err="1" smtClean="0"/>
              <a:t>mobility</a:t>
            </a:r>
            <a:r>
              <a:rPr lang="de-DE" b="1" dirty="0"/>
              <a:t> </a:t>
            </a:r>
            <a:r>
              <a:rPr lang="de-DE" b="1" dirty="0" smtClean="0"/>
              <a:t>(</a:t>
            </a:r>
            <a:r>
              <a:rPr lang="de-DE" b="1" dirty="0" err="1" smtClean="0"/>
              <a:t>and</a:t>
            </a:r>
            <a:r>
              <a:rPr lang="de-DE" b="1" dirty="0" smtClean="0"/>
              <a:t> 3 </a:t>
            </a:r>
            <a:r>
              <a:rPr lang="de-DE" b="1" dirty="0" err="1" smtClean="0"/>
              <a:t>other</a:t>
            </a:r>
            <a:r>
              <a:rPr lang="de-DE" b="1" dirty="0" smtClean="0"/>
              <a:t> </a:t>
            </a:r>
            <a:r>
              <a:rPr lang="de-DE" b="1" dirty="0" err="1" smtClean="0"/>
              <a:t>fields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mobility</a:t>
            </a:r>
            <a:r>
              <a:rPr lang="de-DE" b="1" dirty="0" smtClean="0"/>
              <a:t>) </a:t>
            </a:r>
            <a:r>
              <a:rPr lang="en-US" dirty="0">
                <a:solidFill>
                  <a:srgbClr val="0096BB"/>
                </a:solidFill>
              </a:rPr>
              <a:t>with application-oriented focus</a:t>
            </a:r>
            <a:endParaRPr lang="de-DE" b="1" dirty="0" smtClean="0"/>
          </a:p>
          <a:p>
            <a:pPr marL="0" lvl="1" indent="0">
              <a:spcBef>
                <a:spcPts val="2000"/>
              </a:spcBef>
              <a:buNone/>
            </a:pPr>
            <a:r>
              <a:rPr lang="en-US" sz="1800" b="1" u="sng" dirty="0">
                <a:solidFill>
                  <a:srgbClr val="0096BB"/>
                </a:solidFill>
              </a:rPr>
              <a:t>T</a:t>
            </a:r>
            <a:r>
              <a:rPr lang="en-US" sz="1800" b="1" u="sng" dirty="0" smtClean="0">
                <a:solidFill>
                  <a:srgbClr val="0096BB"/>
                </a:solidFill>
              </a:rPr>
              <a:t>arget groups: </a:t>
            </a:r>
          </a:p>
          <a:p>
            <a:pPr marL="0" lvl="1" indent="0">
              <a:spcBef>
                <a:spcPts val="2000"/>
              </a:spcBef>
              <a:buNone/>
            </a:pPr>
            <a:r>
              <a:rPr lang="en-US" dirty="0" smtClean="0">
                <a:solidFill>
                  <a:srgbClr val="0096BB"/>
                </a:solidFill>
              </a:rPr>
              <a:t>companies </a:t>
            </a:r>
            <a:r>
              <a:rPr lang="en-US" dirty="0">
                <a:solidFill>
                  <a:srgbClr val="0096BB"/>
                </a:solidFill>
              </a:rPr>
              <a:t>+ university and non-university research </a:t>
            </a:r>
            <a:r>
              <a:rPr lang="en-US" dirty="0" smtClean="0">
                <a:solidFill>
                  <a:srgbClr val="0096BB"/>
                </a:solidFill>
              </a:rPr>
              <a:t>institutions</a:t>
            </a:r>
          </a:p>
          <a:p>
            <a:pPr marL="0" lvl="1" indent="0">
              <a:spcBef>
                <a:spcPts val="2000"/>
              </a:spcBef>
              <a:buNone/>
            </a:pPr>
            <a:r>
              <a:rPr lang="de-DE" sz="1800" b="1" u="sng" dirty="0" smtClean="0"/>
              <a:t>Total </a:t>
            </a:r>
            <a:r>
              <a:rPr lang="de-DE" sz="1800" b="1" u="sng" dirty="0" err="1"/>
              <a:t>budget</a:t>
            </a:r>
            <a:r>
              <a:rPr lang="de-DE" sz="1800" b="1" u="sng" dirty="0"/>
              <a:t>:</a:t>
            </a:r>
            <a:r>
              <a:rPr lang="de-DE" sz="1800" b="1" dirty="0"/>
              <a:t> </a:t>
            </a:r>
            <a:r>
              <a:rPr lang="de-DE" dirty="0" err="1"/>
              <a:t>approx</a:t>
            </a:r>
            <a:r>
              <a:rPr lang="de-DE" dirty="0"/>
              <a:t>. 15-20 </a:t>
            </a:r>
            <a:r>
              <a:rPr lang="de-DE" dirty="0" smtClean="0"/>
              <a:t>M € </a:t>
            </a:r>
            <a:r>
              <a:rPr lang="de-DE" dirty="0"/>
              <a:t>per </a:t>
            </a:r>
            <a:r>
              <a:rPr lang="de-DE" dirty="0" err="1" smtClean="0"/>
              <a:t>year</a:t>
            </a:r>
            <a:r>
              <a:rPr lang="de-DE" dirty="0" smtClean="0"/>
              <a:t>, </a:t>
            </a:r>
            <a:r>
              <a:rPr lang="en-GB" dirty="0"/>
              <a:t>4-5 M € for goods transport</a:t>
            </a:r>
            <a:endParaRPr lang="de-DE" dirty="0"/>
          </a:p>
          <a:p>
            <a:pPr marL="0" lvl="1" indent="0">
              <a:spcBef>
                <a:spcPts val="2000"/>
              </a:spcBef>
              <a:buNone/>
            </a:pPr>
            <a:r>
              <a:rPr lang="de-DE" sz="1800" b="1" u="sng" dirty="0" smtClean="0"/>
              <a:t>Duration</a:t>
            </a:r>
            <a:r>
              <a:rPr lang="de-DE" sz="1800" b="1" u="sng" dirty="0"/>
              <a:t>:</a:t>
            </a:r>
            <a:r>
              <a:rPr lang="de-DE" sz="1800" b="1" dirty="0"/>
              <a:t> </a:t>
            </a:r>
            <a:r>
              <a:rPr lang="de-DE" dirty="0"/>
              <a:t>2012 – 2020</a:t>
            </a:r>
          </a:p>
          <a:p>
            <a:pPr marL="0" lvl="1" indent="0">
              <a:spcBef>
                <a:spcPts val="2000"/>
              </a:spcBef>
              <a:buNone/>
            </a:pPr>
            <a:endParaRPr lang="en-US" sz="1400" dirty="0">
              <a:solidFill>
                <a:srgbClr val="0096BB"/>
              </a:solidFill>
            </a:endParaRPr>
          </a:p>
          <a:p>
            <a:pPr marL="285750" lvl="1" indent="-285750">
              <a:spcBef>
                <a:spcPts val="2000"/>
              </a:spcBef>
            </a:pPr>
            <a:endParaRPr lang="de-DE" sz="1400" dirty="0" smtClean="0"/>
          </a:p>
          <a:p>
            <a:pPr marL="285750" lvl="1" indent="-285750">
              <a:lnSpc>
                <a:spcPct val="100000"/>
              </a:lnSpc>
              <a:spcBef>
                <a:spcPts val="2000"/>
              </a:spcBef>
              <a:buFontTx/>
              <a:buChar char="-"/>
            </a:pPr>
            <a:endParaRPr lang="en-US" sz="1400" b="1" dirty="0" smtClean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5576" y="691843"/>
            <a:ext cx="215950" cy="144000"/>
          </a:xfrm>
        </p:spPr>
        <p:txBody>
          <a:bodyPr/>
          <a:lstStyle/>
          <a:p>
            <a:r>
              <a:rPr lang="de-DE" dirty="0" smtClean="0"/>
              <a:t>10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492750" y="691843"/>
            <a:ext cx="2895600" cy="144000"/>
          </a:xfrm>
        </p:spPr>
        <p:txBody>
          <a:bodyPr/>
          <a:lstStyle/>
          <a:p>
            <a:r>
              <a:rPr lang="de-DE" dirty="0" smtClean="0"/>
              <a:t>Julia Elsinger, </a:t>
            </a:r>
            <a:r>
              <a:rPr lang="de-DE" dirty="0" err="1" smtClean="0"/>
              <a:t>bmvit</a:t>
            </a:r>
            <a:r>
              <a:rPr lang="de-DE" dirty="0" smtClean="0"/>
              <a:t>, </a:t>
            </a:r>
            <a:r>
              <a:rPr lang="de-DE" dirty="0" err="1" smtClean="0"/>
              <a:t>department</a:t>
            </a:r>
            <a:r>
              <a:rPr lang="de-DE" dirty="0" smtClean="0"/>
              <a:t> I/K4 – </a:t>
            </a:r>
            <a:r>
              <a:rPr lang="de-DE" dirty="0" err="1" smtClean="0"/>
              <a:t>Combined</a:t>
            </a:r>
            <a:r>
              <a:rPr lang="de-DE" dirty="0" smtClean="0"/>
              <a:t> Transport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764118" y="1110304"/>
            <a:ext cx="7624232" cy="707886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4. Research, </a:t>
            </a:r>
            <a:r>
              <a:rPr lang="en-GB" sz="2000" b="1" dirty="0">
                <a:solidFill>
                  <a:schemeClr val="bg1"/>
                </a:solidFill>
              </a:rPr>
              <a:t>Technology and Innovation </a:t>
            </a:r>
            <a:r>
              <a:rPr lang="en-US" sz="2000" b="1" dirty="0" smtClean="0">
                <a:solidFill>
                  <a:schemeClr val="bg1"/>
                </a:solidFill>
              </a:rPr>
              <a:t>support </a:t>
            </a:r>
            <a:r>
              <a:rPr lang="en-US" sz="2000" b="1" dirty="0" err="1">
                <a:solidFill>
                  <a:schemeClr val="bg1"/>
                </a:solidFill>
              </a:rPr>
              <a:t>programme</a:t>
            </a:r>
            <a:r>
              <a:rPr lang="en-US" sz="2000" b="1" dirty="0">
                <a:solidFill>
                  <a:schemeClr val="bg1"/>
                </a:solidFill>
              </a:rPr>
              <a:t> </a:t>
            </a:r>
            <a:r>
              <a:rPr lang="en-US" sz="2000" b="1" dirty="0" smtClean="0">
                <a:solidFill>
                  <a:schemeClr val="bg1"/>
                </a:solidFill>
              </a:rPr>
              <a:t>  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    „Mobility </a:t>
            </a:r>
            <a:r>
              <a:rPr lang="en-US" sz="2000" b="1" dirty="0">
                <a:solidFill>
                  <a:schemeClr val="bg1"/>
                </a:solidFill>
              </a:rPr>
              <a:t>of the </a:t>
            </a:r>
            <a:r>
              <a:rPr lang="en-US" sz="2000" b="1" dirty="0" smtClean="0">
                <a:solidFill>
                  <a:schemeClr val="bg1"/>
                </a:solidFill>
              </a:rPr>
              <a:t>Future</a:t>
            </a:r>
            <a:r>
              <a:rPr lang="en-US" sz="2000" b="1" dirty="0">
                <a:solidFill>
                  <a:schemeClr val="bg1"/>
                </a:solidFill>
              </a:rPr>
              <a:t>“</a:t>
            </a:r>
          </a:p>
        </p:txBody>
      </p:sp>
    </p:spTree>
    <p:extLst>
      <p:ext uri="{BB962C8B-B14F-4D97-AF65-F5344CB8AC3E}">
        <p14:creationId xmlns:p14="http://schemas.microsoft.com/office/powerpoint/2010/main" val="1087336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135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135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135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135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135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135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1124744"/>
            <a:ext cx="7776864" cy="4464496"/>
          </a:xfrm>
        </p:spPr>
        <p:txBody>
          <a:bodyPr/>
          <a:lstStyle/>
          <a:p>
            <a:pPr marL="0" lvl="1" indent="0">
              <a:spcBef>
                <a:spcPts val="2000"/>
              </a:spcBef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5576" y="691843"/>
            <a:ext cx="215950" cy="144000"/>
          </a:xfrm>
        </p:spPr>
        <p:txBody>
          <a:bodyPr/>
          <a:lstStyle/>
          <a:p>
            <a:r>
              <a:rPr lang="de-DE" dirty="0" smtClean="0"/>
              <a:t>12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492750" y="691843"/>
            <a:ext cx="2895600" cy="144000"/>
          </a:xfrm>
        </p:spPr>
        <p:txBody>
          <a:bodyPr/>
          <a:lstStyle/>
          <a:p>
            <a:r>
              <a:rPr lang="de-DE" dirty="0" smtClean="0"/>
              <a:t>Julia Elsinger, </a:t>
            </a:r>
            <a:r>
              <a:rPr lang="de-DE" dirty="0" err="1" smtClean="0"/>
              <a:t>bmvit</a:t>
            </a:r>
            <a:r>
              <a:rPr lang="de-DE" dirty="0" smtClean="0"/>
              <a:t>, </a:t>
            </a:r>
            <a:r>
              <a:rPr lang="de-DE" dirty="0" err="1" smtClean="0"/>
              <a:t>department</a:t>
            </a:r>
            <a:r>
              <a:rPr lang="de-DE" dirty="0" smtClean="0"/>
              <a:t> I/K4 – </a:t>
            </a:r>
            <a:r>
              <a:rPr lang="de-DE" dirty="0" err="1" smtClean="0"/>
              <a:t>Combined</a:t>
            </a:r>
            <a:r>
              <a:rPr lang="de-DE" dirty="0" smtClean="0"/>
              <a:t> Transport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1835696" y="1916832"/>
            <a:ext cx="691276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800100" lvl="1" indent="-342900">
              <a:lnSpc>
                <a:spcPct val="250000"/>
              </a:lnSpc>
              <a:buFont typeface="+mj-lt"/>
              <a:buAutoNum type="arabicParenBoth"/>
            </a:pPr>
            <a:r>
              <a:rPr lang="de-AT" dirty="0" err="1" smtClean="0"/>
              <a:t>Sustainable</a:t>
            </a:r>
            <a:r>
              <a:rPr lang="de-AT" dirty="0" smtClean="0"/>
              <a:t> </a:t>
            </a:r>
            <a:r>
              <a:rPr lang="de-AT" dirty="0" err="1" smtClean="0"/>
              <a:t>goods</a:t>
            </a:r>
            <a:r>
              <a:rPr lang="de-AT" dirty="0" smtClean="0"/>
              <a:t> </a:t>
            </a:r>
            <a:r>
              <a:rPr lang="de-AT" dirty="0" err="1" smtClean="0"/>
              <a:t>mobility</a:t>
            </a:r>
            <a:r>
              <a:rPr lang="de-AT" dirty="0" smtClean="0"/>
              <a:t> in </a:t>
            </a:r>
            <a:r>
              <a:rPr lang="de-AT" dirty="0" err="1" smtClean="0"/>
              <a:t>densely</a:t>
            </a:r>
            <a:r>
              <a:rPr lang="de-AT" dirty="0" smtClean="0"/>
              <a:t> </a:t>
            </a:r>
            <a:r>
              <a:rPr lang="de-AT" dirty="0" err="1" smtClean="0"/>
              <a:t>populated</a:t>
            </a:r>
            <a:r>
              <a:rPr lang="de-AT" dirty="0" smtClean="0"/>
              <a:t> </a:t>
            </a:r>
            <a:r>
              <a:rPr lang="de-AT" dirty="0" err="1" smtClean="0"/>
              <a:t>areas</a:t>
            </a:r>
            <a:endParaRPr lang="de-AT" dirty="0" smtClean="0"/>
          </a:p>
          <a:p>
            <a:pPr marL="800100" lvl="1" indent="-342900">
              <a:lnSpc>
                <a:spcPct val="250000"/>
              </a:lnSpc>
              <a:buFont typeface="+mj-lt"/>
              <a:buAutoNum type="arabicParenBoth"/>
            </a:pPr>
            <a:r>
              <a:rPr lang="de-AT" dirty="0" err="1" smtClean="0"/>
              <a:t>Sustainable</a:t>
            </a:r>
            <a:r>
              <a:rPr lang="de-AT" dirty="0" smtClean="0"/>
              <a:t> </a:t>
            </a:r>
            <a:r>
              <a:rPr lang="de-AT" dirty="0" err="1" smtClean="0"/>
              <a:t>goods</a:t>
            </a:r>
            <a:r>
              <a:rPr lang="de-AT" dirty="0" smtClean="0"/>
              <a:t> in </a:t>
            </a:r>
            <a:r>
              <a:rPr lang="de-AT" dirty="0" err="1" smtClean="0"/>
              <a:t>thinly</a:t>
            </a:r>
            <a:r>
              <a:rPr lang="de-AT" dirty="0" smtClean="0"/>
              <a:t> </a:t>
            </a:r>
            <a:r>
              <a:rPr lang="de-AT" dirty="0" err="1" smtClean="0"/>
              <a:t>populated</a:t>
            </a:r>
            <a:r>
              <a:rPr lang="de-AT" dirty="0" smtClean="0"/>
              <a:t> </a:t>
            </a:r>
            <a:r>
              <a:rPr lang="de-AT" dirty="0" err="1" smtClean="0"/>
              <a:t>areas</a:t>
            </a:r>
            <a:endParaRPr lang="de-AT" dirty="0" smtClean="0"/>
          </a:p>
          <a:p>
            <a:pPr marL="800100" lvl="1" indent="-342900">
              <a:lnSpc>
                <a:spcPct val="250000"/>
              </a:lnSpc>
              <a:buFont typeface="+mj-lt"/>
              <a:buAutoNum type="arabicParenBoth"/>
            </a:pPr>
            <a:r>
              <a:rPr lang="de-AT" dirty="0" smtClean="0"/>
              <a:t>Multi-modal </a:t>
            </a:r>
            <a:r>
              <a:rPr lang="de-AT" dirty="0" err="1" smtClean="0"/>
              <a:t>hubs</a:t>
            </a:r>
            <a:endParaRPr lang="de-AT" dirty="0" smtClean="0"/>
          </a:p>
          <a:p>
            <a:pPr marL="800100" lvl="1" indent="-342900">
              <a:lnSpc>
                <a:spcPct val="250000"/>
              </a:lnSpc>
              <a:buFont typeface="+mj-lt"/>
              <a:buAutoNum type="arabicParenBoth"/>
            </a:pPr>
            <a:r>
              <a:rPr lang="de-AT" dirty="0" err="1" smtClean="0"/>
              <a:t>Sustainable</a:t>
            </a:r>
            <a:r>
              <a:rPr lang="de-AT" dirty="0" smtClean="0"/>
              <a:t> </a:t>
            </a:r>
            <a:r>
              <a:rPr lang="de-AT" dirty="0" err="1" smtClean="0"/>
              <a:t>transport</a:t>
            </a:r>
            <a:r>
              <a:rPr lang="de-AT" dirty="0" smtClean="0"/>
              <a:t> </a:t>
            </a:r>
            <a:r>
              <a:rPr lang="de-AT" dirty="0" err="1" smtClean="0"/>
              <a:t>chains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networks</a:t>
            </a:r>
            <a:endParaRPr lang="de-AT" dirty="0" smtClean="0"/>
          </a:p>
          <a:p>
            <a:pPr marL="800100" lvl="1" indent="-342900">
              <a:lnSpc>
                <a:spcPct val="250000"/>
              </a:lnSpc>
              <a:buFont typeface="+mj-lt"/>
              <a:buAutoNum type="arabicParenBoth"/>
            </a:pPr>
            <a:r>
              <a:rPr lang="de-AT" dirty="0" smtClean="0"/>
              <a:t>Innovative </a:t>
            </a:r>
            <a:r>
              <a:rPr lang="de-AT" dirty="0" err="1" smtClean="0"/>
              <a:t>means</a:t>
            </a:r>
            <a:r>
              <a:rPr lang="de-AT" dirty="0" smtClean="0"/>
              <a:t> </a:t>
            </a:r>
            <a:r>
              <a:rPr lang="de-AT" dirty="0" err="1" smtClean="0"/>
              <a:t>and</a:t>
            </a:r>
            <a:r>
              <a:rPr lang="de-AT" dirty="0" smtClean="0"/>
              <a:t> </a:t>
            </a:r>
            <a:r>
              <a:rPr lang="de-AT" dirty="0" err="1" smtClean="0"/>
              <a:t>media</a:t>
            </a:r>
            <a:r>
              <a:rPr lang="de-AT" dirty="0" smtClean="0"/>
              <a:t> </a:t>
            </a:r>
            <a:r>
              <a:rPr lang="de-AT" dirty="0" err="1" smtClean="0"/>
              <a:t>of</a:t>
            </a:r>
            <a:r>
              <a:rPr lang="de-AT" dirty="0" smtClean="0"/>
              <a:t> </a:t>
            </a:r>
            <a:r>
              <a:rPr lang="de-AT" dirty="0" err="1" smtClean="0"/>
              <a:t>transportation</a:t>
            </a:r>
            <a:endParaRPr lang="de-AT" dirty="0" smtClean="0"/>
          </a:p>
          <a:p>
            <a:pPr lvl="1">
              <a:lnSpc>
                <a:spcPct val="250000"/>
              </a:lnSpc>
            </a:pPr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971748" y="1124744"/>
            <a:ext cx="7416602" cy="576064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AT" sz="1800" u="sng" dirty="0" err="1" smtClean="0"/>
              <a:t>Goods</a:t>
            </a:r>
            <a:r>
              <a:rPr lang="de-AT" sz="1800" u="sng" dirty="0" smtClean="0"/>
              <a:t> Transport – Rail </a:t>
            </a:r>
            <a:r>
              <a:rPr lang="de-AT" sz="1800" u="sng" dirty="0" err="1" smtClean="0"/>
              <a:t>related</a:t>
            </a:r>
            <a:r>
              <a:rPr lang="de-AT" sz="1800" u="sng" dirty="0" smtClean="0"/>
              <a:t> R&amp;D </a:t>
            </a:r>
            <a:r>
              <a:rPr lang="de-AT" sz="1800" u="sng" dirty="0" err="1" smtClean="0"/>
              <a:t>fields</a:t>
            </a:r>
            <a:endParaRPr lang="de-AT" sz="1800" u="sng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844824"/>
            <a:ext cx="1293868" cy="73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609459"/>
            <a:ext cx="1293868" cy="7683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00"/>
          <a:stretch/>
        </p:blipFill>
        <p:spPr bwMode="auto">
          <a:xfrm>
            <a:off x="753761" y="3453521"/>
            <a:ext cx="1293868" cy="7356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122"/>
          <a:stretch/>
        </p:blipFill>
        <p:spPr bwMode="auto">
          <a:xfrm>
            <a:off x="753761" y="4230937"/>
            <a:ext cx="1293868" cy="7351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9" y="5032251"/>
            <a:ext cx="1293865" cy="7069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8549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124744"/>
            <a:ext cx="7704856" cy="4464496"/>
          </a:xfrm>
        </p:spPr>
        <p:txBody>
          <a:bodyPr/>
          <a:lstStyle/>
          <a:p>
            <a:pPr marL="0" lvl="1" indent="0">
              <a:spcBef>
                <a:spcPts val="2000"/>
              </a:spcBef>
              <a:buNone/>
            </a:pPr>
            <a:r>
              <a:rPr lang="en-US" sz="1800" b="1" u="sng" dirty="0"/>
              <a:t>S</a:t>
            </a:r>
            <a:r>
              <a:rPr lang="en-US" sz="1800" b="1" u="sng" dirty="0" smtClean="0"/>
              <a:t>upport instruments </a:t>
            </a:r>
          </a:p>
          <a:p>
            <a:pPr marL="285750" lvl="1" indent="-285750">
              <a:spcBef>
                <a:spcPts val="2000"/>
              </a:spcBef>
            </a:pPr>
            <a:r>
              <a:rPr lang="en-US" b="1" dirty="0"/>
              <a:t>C</a:t>
            </a:r>
            <a:r>
              <a:rPr lang="en-US" b="1" dirty="0" smtClean="0"/>
              <a:t>ooperative </a:t>
            </a:r>
            <a:r>
              <a:rPr lang="en-US" b="1" dirty="0"/>
              <a:t>R&amp;D-projects </a:t>
            </a:r>
            <a:r>
              <a:rPr lang="en-US" dirty="0"/>
              <a:t>(from 100.000 </a:t>
            </a:r>
            <a:r>
              <a:rPr lang="en-US" dirty="0" smtClean="0"/>
              <a:t>€ </a:t>
            </a:r>
            <a:r>
              <a:rPr lang="en-US" dirty="0"/>
              <a:t>up to 2 </a:t>
            </a:r>
            <a:r>
              <a:rPr lang="en-US" dirty="0" smtClean="0"/>
              <a:t>M </a:t>
            </a:r>
            <a:r>
              <a:rPr lang="en-GB" dirty="0" smtClean="0"/>
              <a:t>€, </a:t>
            </a:r>
            <a:r>
              <a:rPr lang="en-US" dirty="0" smtClean="0"/>
              <a:t> </a:t>
            </a:r>
            <a:r>
              <a:rPr lang="en-US" dirty="0"/>
              <a:t>35-85</a:t>
            </a:r>
            <a:r>
              <a:rPr lang="en-US" dirty="0" smtClean="0"/>
              <a:t>%, 3 </a:t>
            </a:r>
            <a:r>
              <a:rPr lang="en-US" dirty="0"/>
              <a:t>years)</a:t>
            </a:r>
          </a:p>
          <a:p>
            <a:pPr marL="285750" lvl="1" indent="-285750">
              <a:spcBef>
                <a:spcPts val="2000"/>
              </a:spcBef>
            </a:pPr>
            <a:r>
              <a:rPr lang="en-GB" b="1" dirty="0"/>
              <a:t>Exploratory study </a:t>
            </a:r>
            <a:r>
              <a:rPr lang="en-US" dirty="0" smtClean="0"/>
              <a:t>(</a:t>
            </a:r>
            <a:r>
              <a:rPr lang="en-US" dirty="0"/>
              <a:t>up to 200.000 </a:t>
            </a:r>
            <a:r>
              <a:rPr lang="en-GB" dirty="0"/>
              <a:t>€</a:t>
            </a:r>
            <a:r>
              <a:rPr lang="en-US" dirty="0" smtClean="0"/>
              <a:t>, </a:t>
            </a:r>
            <a:r>
              <a:rPr lang="en-US" dirty="0"/>
              <a:t>70-80%, 1 year)</a:t>
            </a:r>
          </a:p>
          <a:p>
            <a:pPr marL="285750" lvl="1" indent="-285750">
              <a:spcBef>
                <a:spcPts val="2000"/>
              </a:spcBef>
            </a:pPr>
            <a:r>
              <a:rPr lang="en-GB" b="1" dirty="0"/>
              <a:t>Lighthouse </a:t>
            </a:r>
            <a:r>
              <a:rPr lang="en-GB" b="1" dirty="0" smtClean="0"/>
              <a:t>project </a:t>
            </a:r>
            <a:r>
              <a:rPr lang="en-US" dirty="0" smtClean="0"/>
              <a:t>(from </a:t>
            </a:r>
            <a:r>
              <a:rPr lang="en-US" dirty="0"/>
              <a:t>2 </a:t>
            </a:r>
            <a:r>
              <a:rPr lang="en-US" dirty="0" smtClean="0"/>
              <a:t>M </a:t>
            </a:r>
            <a:r>
              <a:rPr lang="en-GB" dirty="0"/>
              <a:t>€</a:t>
            </a:r>
            <a:r>
              <a:rPr lang="en-US" dirty="0" smtClean="0"/>
              <a:t>, </a:t>
            </a:r>
            <a:r>
              <a:rPr lang="en-US" dirty="0"/>
              <a:t>35-85%, 2-4 years)</a:t>
            </a:r>
          </a:p>
          <a:p>
            <a:pPr marL="285750" lvl="1" indent="-285750">
              <a:spcBef>
                <a:spcPts val="2000"/>
              </a:spcBef>
            </a:pPr>
            <a:r>
              <a:rPr lang="en-US" b="1" dirty="0" smtClean="0"/>
              <a:t>Innovation networks </a:t>
            </a:r>
            <a:r>
              <a:rPr lang="en-US" dirty="0" smtClean="0"/>
              <a:t>(up to 500.000 Euro, 35-60%, 1-2 years)</a:t>
            </a:r>
          </a:p>
          <a:p>
            <a:pPr marL="285750" lvl="1" indent="-285750">
              <a:spcBef>
                <a:spcPts val="2000"/>
              </a:spcBef>
            </a:pPr>
            <a:r>
              <a:rPr lang="en-US" b="1" dirty="0"/>
              <a:t>I</a:t>
            </a:r>
            <a:r>
              <a:rPr lang="en-US" b="1" dirty="0" smtClean="0"/>
              <a:t>nnovation lab </a:t>
            </a:r>
            <a:r>
              <a:rPr lang="en-US" dirty="0" smtClean="0"/>
              <a:t>(up to 1,5 M </a:t>
            </a:r>
            <a:r>
              <a:rPr lang="en-GB" dirty="0"/>
              <a:t>€</a:t>
            </a:r>
            <a:r>
              <a:rPr lang="en-US" dirty="0" smtClean="0"/>
              <a:t>, 50%, 10 years)</a:t>
            </a:r>
          </a:p>
          <a:p>
            <a:pPr marL="0" lvl="1" indent="0">
              <a:spcBef>
                <a:spcPts val="2000"/>
              </a:spcBef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5576" y="691843"/>
            <a:ext cx="215950" cy="144000"/>
          </a:xfrm>
        </p:spPr>
        <p:txBody>
          <a:bodyPr/>
          <a:lstStyle/>
          <a:p>
            <a:r>
              <a:rPr lang="de-DE" dirty="0" smtClean="0"/>
              <a:t>12</a:t>
            </a:r>
          </a:p>
          <a:p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492750" y="691843"/>
            <a:ext cx="2895600" cy="144000"/>
          </a:xfrm>
        </p:spPr>
        <p:txBody>
          <a:bodyPr/>
          <a:lstStyle/>
          <a:p>
            <a:r>
              <a:rPr lang="de-DE" dirty="0" smtClean="0"/>
              <a:t>Julia Elsinger, </a:t>
            </a:r>
            <a:r>
              <a:rPr lang="de-DE" dirty="0" err="1" smtClean="0"/>
              <a:t>bmvit</a:t>
            </a:r>
            <a:r>
              <a:rPr lang="de-DE" dirty="0" smtClean="0"/>
              <a:t>, </a:t>
            </a:r>
            <a:r>
              <a:rPr lang="de-DE" dirty="0" err="1" smtClean="0"/>
              <a:t>department</a:t>
            </a:r>
            <a:r>
              <a:rPr lang="de-DE" dirty="0" smtClean="0"/>
              <a:t> I/K4 – </a:t>
            </a:r>
            <a:r>
              <a:rPr lang="de-DE" dirty="0" err="1" smtClean="0"/>
              <a:t>Combined</a:t>
            </a:r>
            <a:r>
              <a:rPr lang="de-DE" dirty="0" smtClean="0"/>
              <a:t> Transport</a:t>
            </a:r>
            <a:endParaRPr lang="de-DE" dirty="0"/>
          </a:p>
        </p:txBody>
      </p:sp>
      <p:pic>
        <p:nvPicPr>
          <p:cNvPr id="5" name="Picture 2" descr="Innovationssystem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7154"/>
          <a:stretch/>
        </p:blipFill>
        <p:spPr bwMode="auto">
          <a:xfrm>
            <a:off x="5652120" y="3816475"/>
            <a:ext cx="3068090" cy="2132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5796136" y="5805264"/>
            <a:ext cx="1152128" cy="18466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AT" sz="600" dirty="0"/>
          </a:p>
        </p:txBody>
      </p:sp>
    </p:spTree>
    <p:extLst>
      <p:ext uri="{BB962C8B-B14F-4D97-AF65-F5344CB8AC3E}">
        <p14:creationId xmlns:p14="http://schemas.microsoft.com/office/powerpoint/2010/main" val="39045097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135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135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135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135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135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135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64118" y="1700808"/>
            <a:ext cx="7624232" cy="4248472"/>
          </a:xfrm>
        </p:spPr>
        <p:txBody>
          <a:bodyPr/>
          <a:lstStyle/>
          <a:p>
            <a:pPr marL="0" lvl="1" indent="0">
              <a:spcBef>
                <a:spcPts val="2000"/>
              </a:spcBef>
              <a:buNone/>
            </a:pPr>
            <a:r>
              <a:rPr lang="de-DE" sz="1800" b="1" u="sng" dirty="0"/>
              <a:t>F</a:t>
            </a:r>
            <a:r>
              <a:rPr lang="de-DE" sz="1800" b="1" u="sng" dirty="0" smtClean="0"/>
              <a:t>inancial </a:t>
            </a:r>
            <a:r>
              <a:rPr lang="de-DE" sz="1800" b="1" u="sng" dirty="0" err="1"/>
              <a:t>support</a:t>
            </a:r>
            <a:r>
              <a:rPr lang="de-DE" sz="1800" b="1" u="sng" dirty="0"/>
              <a:t> </a:t>
            </a:r>
            <a:r>
              <a:rPr lang="de-DE" sz="1800" b="1" u="sng" dirty="0" err="1" smtClean="0"/>
              <a:t>for</a:t>
            </a:r>
            <a:r>
              <a:rPr lang="de-DE" sz="1800" b="1" u="sng" dirty="0" smtClean="0"/>
              <a:t>:</a:t>
            </a:r>
          </a:p>
          <a:p>
            <a:pPr marL="0" lvl="1" indent="0">
              <a:spcBef>
                <a:spcPts val="2000"/>
              </a:spcBef>
              <a:buNone/>
            </a:pPr>
            <a:r>
              <a:rPr lang="de-DE" b="1" dirty="0" err="1" smtClean="0"/>
              <a:t>facilities</a:t>
            </a:r>
            <a:r>
              <a:rPr lang="de-DE" b="1" dirty="0" smtClean="0"/>
              <a:t> </a:t>
            </a:r>
            <a:r>
              <a:rPr lang="de-DE" b="1" dirty="0" err="1" smtClean="0"/>
              <a:t>or</a:t>
            </a:r>
            <a:r>
              <a:rPr lang="de-DE" b="1" dirty="0" smtClean="0"/>
              <a:t> </a:t>
            </a:r>
            <a:r>
              <a:rPr lang="de-DE" b="1" dirty="0" err="1" smtClean="0"/>
              <a:t>systems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combined</a:t>
            </a:r>
            <a:r>
              <a:rPr lang="de-DE" b="1" dirty="0" smtClean="0"/>
              <a:t> </a:t>
            </a:r>
            <a:r>
              <a:rPr lang="de-DE" b="1" dirty="0" err="1" smtClean="0"/>
              <a:t>transport</a:t>
            </a:r>
            <a:r>
              <a:rPr lang="de-DE" b="1" dirty="0" smtClean="0"/>
              <a:t> </a:t>
            </a:r>
            <a:r>
              <a:rPr lang="de-DE" b="1" dirty="0" err="1" smtClean="0"/>
              <a:t>using</a:t>
            </a:r>
            <a:r>
              <a:rPr lang="de-DE" b="1" dirty="0" smtClean="0"/>
              <a:t> </a:t>
            </a:r>
            <a:r>
              <a:rPr lang="de-DE" b="1" dirty="0" err="1" smtClean="0"/>
              <a:t>rail</a:t>
            </a:r>
            <a:r>
              <a:rPr lang="de-DE" b="1" dirty="0" smtClean="0"/>
              <a:t> </a:t>
            </a:r>
            <a:r>
              <a:rPr lang="de-DE" b="1" dirty="0" err="1" smtClean="0"/>
              <a:t>or</a:t>
            </a:r>
            <a:r>
              <a:rPr lang="de-DE" b="1" dirty="0" smtClean="0"/>
              <a:t> </a:t>
            </a:r>
            <a:r>
              <a:rPr lang="de-DE" b="1" dirty="0" err="1" smtClean="0"/>
              <a:t>inland</a:t>
            </a:r>
            <a:r>
              <a:rPr lang="de-DE" b="1" dirty="0" smtClean="0"/>
              <a:t> </a:t>
            </a:r>
            <a:r>
              <a:rPr lang="de-DE" b="1" dirty="0" err="1" smtClean="0"/>
              <a:t>shipping</a:t>
            </a:r>
            <a:endParaRPr lang="de-DE" b="1" dirty="0" smtClean="0"/>
          </a:p>
          <a:p>
            <a:pPr marL="0" lvl="1" indent="0">
              <a:spcBef>
                <a:spcPts val="2000"/>
              </a:spcBef>
              <a:buNone/>
            </a:pPr>
            <a:r>
              <a:rPr lang="en-US" sz="1800" b="1" u="sng" dirty="0"/>
              <a:t>E</a:t>
            </a:r>
            <a:r>
              <a:rPr lang="en-US" sz="1800" b="1" u="sng" dirty="0" smtClean="0"/>
              <a:t>xpenses eligible for support:</a:t>
            </a:r>
          </a:p>
          <a:p>
            <a:pPr marL="285750" lvl="1" indent="-285750">
              <a:lnSpc>
                <a:spcPct val="100000"/>
              </a:lnSpc>
              <a:spcBef>
                <a:spcPts val="2000"/>
              </a:spcBef>
              <a:buFontTx/>
              <a:buChar char="-"/>
            </a:pPr>
            <a:r>
              <a:rPr lang="en-US" sz="1400" b="1" dirty="0"/>
              <a:t>i</a:t>
            </a:r>
            <a:r>
              <a:rPr lang="en-US" sz="1400" b="1" dirty="0" smtClean="0"/>
              <a:t>nvestment in transport units and special purpose vehicles (containers, swap bodies, semi-trailers, adjustments on vehicles)</a:t>
            </a:r>
          </a:p>
          <a:p>
            <a:pPr marL="285750" lvl="1" indent="-285750">
              <a:lnSpc>
                <a:spcPct val="100000"/>
              </a:lnSpc>
              <a:spcBef>
                <a:spcPts val="2000"/>
              </a:spcBef>
              <a:buFontTx/>
              <a:buChar char="-"/>
            </a:pPr>
            <a:r>
              <a:rPr lang="en-US" sz="1400" b="1" dirty="0"/>
              <a:t>u</a:t>
            </a:r>
            <a:r>
              <a:rPr lang="en-US" sz="1400" b="1" dirty="0" smtClean="0"/>
              <a:t>se of innovative technologies and systems (innovative loading technologies, information- and communication systems for multiple modes)</a:t>
            </a:r>
          </a:p>
          <a:p>
            <a:pPr marL="285750" lvl="1" indent="-285750">
              <a:lnSpc>
                <a:spcPct val="100000"/>
              </a:lnSpc>
              <a:spcBef>
                <a:spcPts val="2000"/>
              </a:spcBef>
              <a:buFontTx/>
              <a:buChar char="-"/>
            </a:pPr>
            <a:r>
              <a:rPr lang="en-US" sz="1400" b="1" dirty="0" smtClean="0"/>
              <a:t>feasibility studies  for precise implementation measures (including preparation for international projects)</a:t>
            </a:r>
          </a:p>
          <a:p>
            <a:pPr marL="285750" lvl="1" indent="-285750">
              <a:lnSpc>
                <a:spcPct val="100000"/>
              </a:lnSpc>
              <a:spcBef>
                <a:spcPts val="2000"/>
              </a:spcBef>
              <a:buFontTx/>
              <a:buChar char="-"/>
            </a:pPr>
            <a:r>
              <a:rPr lang="en-US" sz="1400" b="1" dirty="0"/>
              <a:t>t</a:t>
            </a:r>
            <a:r>
              <a:rPr lang="en-US" sz="1400" b="1" dirty="0" smtClean="0"/>
              <a:t>arget-oriented training measures (language courses, initial training for new IT-solutions)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5576" y="691843"/>
            <a:ext cx="215950" cy="144000"/>
          </a:xfrm>
        </p:spPr>
        <p:txBody>
          <a:bodyPr/>
          <a:lstStyle/>
          <a:p>
            <a:r>
              <a:rPr lang="de-DE" dirty="0" smtClean="0"/>
              <a:t>12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492750" y="691843"/>
            <a:ext cx="2895600" cy="144000"/>
          </a:xfrm>
        </p:spPr>
        <p:txBody>
          <a:bodyPr/>
          <a:lstStyle/>
          <a:p>
            <a:r>
              <a:rPr lang="de-DE" dirty="0" smtClean="0"/>
              <a:t>Julia Elsinger, </a:t>
            </a:r>
            <a:r>
              <a:rPr lang="de-DE" dirty="0" err="1" smtClean="0"/>
              <a:t>bmvit</a:t>
            </a:r>
            <a:r>
              <a:rPr lang="de-DE" dirty="0" smtClean="0"/>
              <a:t>, </a:t>
            </a:r>
            <a:r>
              <a:rPr lang="de-DE" dirty="0" err="1" smtClean="0"/>
              <a:t>department</a:t>
            </a:r>
            <a:r>
              <a:rPr lang="de-DE" dirty="0" smtClean="0"/>
              <a:t> I/K4 – </a:t>
            </a:r>
            <a:r>
              <a:rPr lang="de-DE" dirty="0" err="1" smtClean="0"/>
              <a:t>Combined</a:t>
            </a:r>
            <a:r>
              <a:rPr lang="de-DE" dirty="0" smtClean="0"/>
              <a:t> Transport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764118" y="1110304"/>
            <a:ext cx="7624232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5</a:t>
            </a:r>
            <a:r>
              <a:rPr lang="en-US" sz="2000" b="1" dirty="0" smtClean="0">
                <a:solidFill>
                  <a:schemeClr val="bg1"/>
                </a:solidFill>
              </a:rPr>
              <a:t>. Innovation </a:t>
            </a:r>
            <a:r>
              <a:rPr lang="en-US" sz="2000" b="1" dirty="0" err="1">
                <a:solidFill>
                  <a:schemeClr val="bg1"/>
                </a:solidFill>
              </a:rPr>
              <a:t>programme</a:t>
            </a:r>
            <a:r>
              <a:rPr lang="en-US" sz="2000" b="1" dirty="0">
                <a:solidFill>
                  <a:schemeClr val="bg1"/>
                </a:solidFill>
              </a:rPr>
              <a:t> for combined freight transport</a:t>
            </a:r>
            <a:endParaRPr lang="de-AT" sz="2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3037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135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135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135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135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135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135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135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1124744"/>
            <a:ext cx="7992888" cy="4824536"/>
          </a:xfrm>
        </p:spPr>
        <p:txBody>
          <a:bodyPr/>
          <a:lstStyle/>
          <a:p>
            <a:pPr marL="0" lvl="1" indent="0">
              <a:spcBef>
                <a:spcPts val="2000"/>
              </a:spcBef>
              <a:buNone/>
            </a:pPr>
            <a:r>
              <a:rPr lang="en-US" sz="1800" b="1" u="sng" dirty="0"/>
              <a:t>S</a:t>
            </a:r>
            <a:r>
              <a:rPr lang="en-US" sz="1800" b="1" u="sng" dirty="0" smtClean="0"/>
              <a:t>upport budget:</a:t>
            </a:r>
          </a:p>
          <a:p>
            <a:pPr marL="285750" lvl="1" indent="-285750">
              <a:spcBef>
                <a:spcPts val="2000"/>
              </a:spcBef>
              <a:buFontTx/>
              <a:buChar char="-"/>
            </a:pPr>
            <a:r>
              <a:rPr lang="en-US" sz="1400" b="1" dirty="0" smtClean="0"/>
              <a:t>from 8.000 </a:t>
            </a:r>
            <a:r>
              <a:rPr lang="en-GB" sz="1400" dirty="0"/>
              <a:t>€</a:t>
            </a:r>
            <a:r>
              <a:rPr lang="en-US" sz="1400" b="1" dirty="0" smtClean="0"/>
              <a:t> to 800.000 </a:t>
            </a:r>
            <a:r>
              <a:rPr lang="en-GB" sz="1400" dirty="0"/>
              <a:t>€</a:t>
            </a:r>
            <a:r>
              <a:rPr lang="en-US" sz="1400" b="1" dirty="0" smtClean="0"/>
              <a:t> per project</a:t>
            </a:r>
          </a:p>
          <a:p>
            <a:pPr marL="285750" lvl="1" indent="-285750">
              <a:spcBef>
                <a:spcPts val="2000"/>
              </a:spcBef>
              <a:buFontTx/>
              <a:buChar char="-"/>
            </a:pPr>
            <a:r>
              <a:rPr lang="en-US" sz="1400" b="1" dirty="0" smtClean="0"/>
              <a:t>30% support for investments, 50% support for feasibility studies and training</a:t>
            </a:r>
          </a:p>
          <a:p>
            <a:pPr marL="0" lvl="1" indent="0">
              <a:spcBef>
                <a:spcPts val="2000"/>
              </a:spcBef>
              <a:buNone/>
            </a:pPr>
            <a:r>
              <a:rPr lang="de-DE" sz="1800" b="1" u="sng" dirty="0"/>
              <a:t>T</a:t>
            </a:r>
            <a:r>
              <a:rPr lang="de-DE" sz="1800" b="1" u="sng" dirty="0" smtClean="0"/>
              <a:t>otal </a:t>
            </a:r>
            <a:r>
              <a:rPr lang="de-DE" sz="1800" b="1" u="sng" dirty="0" err="1" smtClean="0"/>
              <a:t>programme</a:t>
            </a:r>
            <a:r>
              <a:rPr lang="de-DE" sz="1800" b="1" u="sng" dirty="0" smtClean="0"/>
              <a:t> </a:t>
            </a:r>
            <a:r>
              <a:rPr lang="de-DE" sz="1800" b="1" u="sng" dirty="0" err="1" smtClean="0"/>
              <a:t>budget</a:t>
            </a:r>
            <a:r>
              <a:rPr lang="de-DE" sz="1800" b="1" u="sng" dirty="0"/>
              <a:t>:</a:t>
            </a:r>
            <a:r>
              <a:rPr lang="de-DE" sz="1800" b="1" dirty="0"/>
              <a:t> </a:t>
            </a:r>
            <a:r>
              <a:rPr lang="de-DE" dirty="0" err="1" smtClean="0"/>
              <a:t>approx</a:t>
            </a:r>
            <a:r>
              <a:rPr lang="de-DE" dirty="0" smtClean="0"/>
              <a:t>. 3 M </a:t>
            </a:r>
            <a:r>
              <a:rPr lang="en-GB" dirty="0"/>
              <a:t>€</a:t>
            </a:r>
            <a:r>
              <a:rPr lang="de-DE" dirty="0" smtClean="0"/>
              <a:t> per </a:t>
            </a:r>
            <a:r>
              <a:rPr lang="de-DE" dirty="0" err="1" smtClean="0"/>
              <a:t>year</a:t>
            </a:r>
            <a:endParaRPr lang="de-DE" dirty="0" smtClean="0"/>
          </a:p>
          <a:p>
            <a:pPr marL="0" lvl="1" indent="0">
              <a:spcBef>
                <a:spcPts val="2000"/>
              </a:spcBef>
              <a:buNone/>
            </a:pPr>
            <a:r>
              <a:rPr lang="de-DE" sz="1800" b="1" u="sng" dirty="0"/>
              <a:t>D</a:t>
            </a:r>
            <a:r>
              <a:rPr lang="de-DE" sz="1800" b="1" u="sng" dirty="0" smtClean="0"/>
              <a:t>uration:</a:t>
            </a:r>
            <a:r>
              <a:rPr lang="de-DE" sz="1800" b="1" dirty="0" smtClean="0"/>
              <a:t> </a:t>
            </a:r>
            <a:r>
              <a:rPr lang="de-DE" dirty="0" smtClean="0"/>
              <a:t>01.10.2015 – 31.12.2020</a:t>
            </a:r>
          </a:p>
          <a:p>
            <a:pPr marL="0" lvl="1" indent="0">
              <a:spcBef>
                <a:spcPts val="2000"/>
              </a:spcBef>
              <a:buNone/>
            </a:pPr>
            <a:r>
              <a:rPr lang="de-DE" sz="1800" b="1" u="sng" dirty="0"/>
              <a:t>G</a:t>
            </a:r>
            <a:r>
              <a:rPr lang="de-DE" sz="1800" b="1" u="sng" dirty="0" smtClean="0"/>
              <a:t>oals:</a:t>
            </a:r>
            <a:r>
              <a:rPr lang="de-DE" sz="1800" b="1" dirty="0" smtClean="0"/>
              <a:t> </a:t>
            </a:r>
          </a:p>
          <a:p>
            <a:pPr marL="171450" lvl="1" indent="-171450">
              <a:spcBef>
                <a:spcPts val="2000"/>
              </a:spcBef>
              <a:buFontTx/>
              <a:buChar char="-"/>
            </a:pPr>
            <a:r>
              <a:rPr lang="de-DE" dirty="0" err="1" smtClean="0"/>
              <a:t>Shift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5 </a:t>
            </a:r>
            <a:r>
              <a:rPr lang="de-DE" dirty="0" err="1"/>
              <a:t>billions</a:t>
            </a:r>
            <a:r>
              <a:rPr lang="de-DE" dirty="0"/>
              <a:t> </a:t>
            </a:r>
            <a:r>
              <a:rPr lang="de-DE" dirty="0" err="1"/>
              <a:t>tkm</a:t>
            </a:r>
            <a:r>
              <a:rPr lang="de-DE" dirty="0"/>
              <a:t> per </a:t>
            </a:r>
            <a:r>
              <a:rPr lang="de-DE" dirty="0" err="1"/>
              <a:t>year</a:t>
            </a:r>
            <a:r>
              <a:rPr lang="de-DE" dirty="0"/>
              <a:t>, </a:t>
            </a:r>
          </a:p>
          <a:p>
            <a:pPr marL="171450" lvl="1" indent="-171450">
              <a:spcBef>
                <a:spcPts val="2000"/>
              </a:spcBef>
              <a:buFontTx/>
              <a:buChar char="-"/>
            </a:pPr>
            <a:r>
              <a:rPr lang="de-DE" dirty="0" err="1" smtClean="0"/>
              <a:t>Reduction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 CO2-emissions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 400.000 </a:t>
            </a:r>
            <a:r>
              <a:rPr lang="de-DE" dirty="0" err="1"/>
              <a:t>tons</a:t>
            </a:r>
            <a:r>
              <a:rPr lang="de-DE" dirty="0"/>
              <a:t> per </a:t>
            </a:r>
            <a:r>
              <a:rPr lang="de-DE" dirty="0" err="1"/>
              <a:t>year</a:t>
            </a:r>
            <a:endParaRPr lang="de-DE" dirty="0"/>
          </a:p>
          <a:p>
            <a:pPr marL="171450" lvl="1" indent="-171450">
              <a:spcBef>
                <a:spcPts val="2000"/>
              </a:spcBef>
              <a:buFontTx/>
              <a:buChar char="-"/>
            </a:pPr>
            <a:r>
              <a:rPr lang="de-DE" dirty="0" err="1"/>
              <a:t>R</a:t>
            </a:r>
            <a:r>
              <a:rPr lang="de-DE" dirty="0" err="1" smtClean="0"/>
              <a:t>eduction</a:t>
            </a:r>
            <a:r>
              <a:rPr lang="de-DE" dirty="0" smtClean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NOx-emissions</a:t>
            </a:r>
            <a:r>
              <a:rPr lang="de-DE" dirty="0"/>
              <a:t> 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3.000 </a:t>
            </a:r>
            <a:r>
              <a:rPr lang="de-DE" dirty="0" err="1"/>
              <a:t>tons</a:t>
            </a:r>
            <a:r>
              <a:rPr lang="de-DE" dirty="0"/>
              <a:t> per </a:t>
            </a:r>
            <a:r>
              <a:rPr lang="de-DE" dirty="0" err="1"/>
              <a:t>year</a:t>
            </a:r>
            <a:endParaRPr lang="de-DE" dirty="0"/>
          </a:p>
          <a:p>
            <a:pPr marL="0" lvl="1" indent="0">
              <a:spcBef>
                <a:spcPts val="2000"/>
              </a:spcBef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5576" y="691843"/>
            <a:ext cx="215950" cy="144000"/>
          </a:xfrm>
        </p:spPr>
        <p:txBody>
          <a:bodyPr/>
          <a:lstStyle/>
          <a:p>
            <a:r>
              <a:rPr lang="de-DE" dirty="0" smtClean="0"/>
              <a:t>13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492750" y="691843"/>
            <a:ext cx="2895600" cy="144000"/>
          </a:xfrm>
        </p:spPr>
        <p:txBody>
          <a:bodyPr/>
          <a:lstStyle/>
          <a:p>
            <a:r>
              <a:rPr lang="de-DE" dirty="0" smtClean="0"/>
              <a:t>Julia Elsinger, </a:t>
            </a:r>
            <a:r>
              <a:rPr lang="de-DE" dirty="0" err="1" smtClean="0"/>
              <a:t>bmvit</a:t>
            </a:r>
            <a:r>
              <a:rPr lang="de-DE" dirty="0" smtClean="0"/>
              <a:t>, </a:t>
            </a:r>
            <a:r>
              <a:rPr lang="de-DE" dirty="0" err="1" smtClean="0"/>
              <a:t>department</a:t>
            </a:r>
            <a:r>
              <a:rPr lang="de-DE" dirty="0" smtClean="0"/>
              <a:t> I/K4 – </a:t>
            </a:r>
            <a:r>
              <a:rPr lang="de-DE" dirty="0" err="1" smtClean="0"/>
              <a:t>Combined</a:t>
            </a:r>
            <a:r>
              <a:rPr lang="de-DE" dirty="0" smtClean="0"/>
              <a:t> Transport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239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135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135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135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135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135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135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135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135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135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85974" y="1831855"/>
            <a:ext cx="1922130" cy="877065"/>
          </a:xfrm>
        </p:spPr>
        <p:txBody>
          <a:bodyPr/>
          <a:lstStyle/>
          <a:p>
            <a:pPr marL="0" indent="0" algn="ctr">
              <a:buNone/>
            </a:pPr>
            <a:r>
              <a:rPr lang="de-AT" b="1" dirty="0" err="1"/>
              <a:t>l</a:t>
            </a:r>
            <a:r>
              <a:rPr lang="de-AT" b="1" dirty="0" err="1" smtClean="0"/>
              <a:t>oading</a:t>
            </a:r>
            <a:r>
              <a:rPr lang="de-AT" b="1" dirty="0" smtClean="0"/>
              <a:t> </a:t>
            </a:r>
            <a:r>
              <a:rPr lang="de-AT" b="1" dirty="0" err="1" smtClean="0"/>
              <a:t>technologies</a:t>
            </a:r>
            <a:r>
              <a:rPr lang="de-AT" b="1" dirty="0" smtClean="0"/>
              <a:t>: </a:t>
            </a:r>
            <a:br>
              <a:rPr lang="de-AT" b="1" dirty="0" smtClean="0"/>
            </a:br>
            <a:r>
              <a:rPr lang="de-AT" b="1" dirty="0" smtClean="0"/>
              <a:t>Mobiler </a:t>
            </a:r>
            <a:r>
              <a:rPr lang="de-AT" b="1" dirty="0" err="1" smtClean="0"/>
              <a:t>and</a:t>
            </a:r>
            <a:r>
              <a:rPr lang="de-AT" b="1" dirty="0" smtClean="0"/>
              <a:t> ISU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14</a:t>
            </a:r>
            <a:endParaRPr lang="de-DE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24"/>
          <a:stretch/>
        </p:blipFill>
        <p:spPr bwMode="auto">
          <a:xfrm>
            <a:off x="764118" y="1813606"/>
            <a:ext cx="2160240" cy="13962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1101" y="1703847"/>
            <a:ext cx="2133965" cy="1509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0159" y="3894652"/>
            <a:ext cx="1800200" cy="18242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068" y="3754421"/>
            <a:ext cx="2642210" cy="1981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984717"/>
            <a:ext cx="2734988" cy="169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hteck 7"/>
          <p:cNvSpPr/>
          <p:nvPr/>
        </p:nvSpPr>
        <p:spPr>
          <a:xfrm>
            <a:off x="764118" y="1110304"/>
            <a:ext cx="7624232" cy="40011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de-AT" sz="2000" b="1" dirty="0">
                <a:solidFill>
                  <a:schemeClr val="bg1"/>
                </a:solidFill>
              </a:rPr>
              <a:t>6</a:t>
            </a:r>
            <a:r>
              <a:rPr lang="de-AT" sz="2000" b="1" dirty="0" smtClean="0">
                <a:solidFill>
                  <a:schemeClr val="bg1"/>
                </a:solidFill>
              </a:rPr>
              <a:t>.  </a:t>
            </a:r>
            <a:r>
              <a:rPr lang="de-AT" sz="2000" b="1" dirty="0" err="1">
                <a:solidFill>
                  <a:schemeClr val="bg1"/>
                </a:solidFill>
              </a:rPr>
              <a:t>E</a:t>
            </a:r>
            <a:r>
              <a:rPr lang="de-AT" sz="2000" b="1" dirty="0" err="1" smtClean="0">
                <a:solidFill>
                  <a:schemeClr val="bg1"/>
                </a:solidFill>
              </a:rPr>
              <a:t>xamples</a:t>
            </a:r>
            <a:r>
              <a:rPr lang="de-AT" sz="2000" b="1" dirty="0" smtClean="0">
                <a:solidFill>
                  <a:schemeClr val="bg1"/>
                </a:solidFill>
              </a:rPr>
              <a:t> </a:t>
            </a:r>
            <a:r>
              <a:rPr lang="de-AT" sz="2000" b="1" dirty="0" err="1" smtClean="0">
                <a:solidFill>
                  <a:schemeClr val="bg1"/>
                </a:solidFill>
              </a:rPr>
              <a:t>for</a:t>
            </a:r>
            <a:r>
              <a:rPr lang="de-AT" sz="2000" b="1" dirty="0" smtClean="0">
                <a:solidFill>
                  <a:schemeClr val="bg1"/>
                </a:solidFill>
              </a:rPr>
              <a:t> Austrian </a:t>
            </a:r>
            <a:r>
              <a:rPr lang="de-AT" sz="2000" b="1" dirty="0" err="1" smtClean="0">
                <a:solidFill>
                  <a:schemeClr val="bg1"/>
                </a:solidFill>
              </a:rPr>
              <a:t>innovations</a:t>
            </a:r>
            <a:r>
              <a:rPr lang="de-AT" sz="2000" b="1" dirty="0" smtClean="0">
                <a:solidFill>
                  <a:schemeClr val="bg1"/>
                </a:solidFill>
              </a:rPr>
              <a:t> in </a:t>
            </a:r>
            <a:r>
              <a:rPr lang="de-AT" sz="2000" b="1" dirty="0" err="1" smtClean="0">
                <a:solidFill>
                  <a:schemeClr val="bg1"/>
                </a:solidFill>
              </a:rPr>
              <a:t>rail</a:t>
            </a:r>
            <a:r>
              <a:rPr lang="de-AT" sz="2000" b="1" dirty="0" smtClean="0">
                <a:solidFill>
                  <a:schemeClr val="bg1"/>
                </a:solidFill>
              </a:rPr>
              <a:t> </a:t>
            </a:r>
            <a:r>
              <a:rPr lang="de-AT" sz="2000" b="1" dirty="0" err="1" smtClean="0">
                <a:solidFill>
                  <a:schemeClr val="bg1"/>
                </a:solidFill>
              </a:rPr>
              <a:t>freight</a:t>
            </a:r>
            <a:r>
              <a:rPr lang="de-AT" sz="2000" b="1" dirty="0" smtClean="0">
                <a:solidFill>
                  <a:schemeClr val="bg1"/>
                </a:solidFill>
              </a:rPr>
              <a:t> </a:t>
            </a:r>
            <a:r>
              <a:rPr lang="de-AT" sz="2000" b="1" dirty="0" err="1" smtClean="0">
                <a:solidFill>
                  <a:schemeClr val="bg1"/>
                </a:solidFill>
              </a:rPr>
              <a:t>transport</a:t>
            </a:r>
            <a:endParaRPr lang="de-AT" sz="2000" b="1" dirty="0">
              <a:solidFill>
                <a:schemeClr val="bg1"/>
              </a:solidFill>
            </a:endParaRPr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492750" y="691843"/>
            <a:ext cx="2895600" cy="144000"/>
          </a:xfrm>
        </p:spPr>
        <p:txBody>
          <a:bodyPr/>
          <a:lstStyle/>
          <a:p>
            <a:r>
              <a:rPr lang="de-DE" dirty="0" smtClean="0"/>
              <a:t>Julia Elsinger, </a:t>
            </a:r>
            <a:r>
              <a:rPr lang="de-DE" dirty="0" err="1" smtClean="0"/>
              <a:t>bmvit</a:t>
            </a:r>
            <a:r>
              <a:rPr lang="de-DE" dirty="0" smtClean="0"/>
              <a:t>, </a:t>
            </a:r>
            <a:r>
              <a:rPr lang="de-DE" dirty="0" err="1" smtClean="0"/>
              <a:t>department</a:t>
            </a:r>
            <a:r>
              <a:rPr lang="de-DE" dirty="0" smtClean="0"/>
              <a:t> I/K4 – </a:t>
            </a:r>
            <a:r>
              <a:rPr lang="de-DE" dirty="0" err="1" smtClean="0"/>
              <a:t>Combined</a:t>
            </a:r>
            <a:r>
              <a:rPr lang="de-DE" dirty="0" smtClean="0"/>
              <a:t> Transport</a:t>
            </a:r>
            <a:endParaRPr lang="de-DE" dirty="0"/>
          </a:p>
        </p:txBody>
      </p:sp>
      <p:sp>
        <p:nvSpPr>
          <p:cNvPr id="15" name="Inhaltsplatzhalter 2"/>
          <p:cNvSpPr txBox="1">
            <a:spLocks/>
          </p:cNvSpPr>
          <p:nvPr/>
        </p:nvSpPr>
        <p:spPr>
          <a:xfrm>
            <a:off x="2411760" y="3383042"/>
            <a:ext cx="4000678" cy="348431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08000" indent="-10800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Font typeface="Arial" pitchFamily="34" charset="0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2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de-AT" b="1" dirty="0" err="1"/>
              <a:t>E</a:t>
            </a:r>
            <a:r>
              <a:rPr lang="de-AT" b="1" dirty="0" err="1" smtClean="0"/>
              <a:t>xamples</a:t>
            </a:r>
            <a:r>
              <a:rPr lang="de-AT" b="1" dirty="0" smtClean="0"/>
              <a:t> </a:t>
            </a:r>
            <a:r>
              <a:rPr lang="de-AT" b="1" dirty="0" err="1" smtClean="0"/>
              <a:t>for</a:t>
            </a:r>
            <a:r>
              <a:rPr lang="de-AT" b="1" dirty="0" smtClean="0"/>
              <a:t> innovative </a:t>
            </a:r>
            <a:r>
              <a:rPr lang="de-AT" b="1" dirty="0" err="1" smtClean="0"/>
              <a:t>transport</a:t>
            </a:r>
            <a:r>
              <a:rPr lang="de-AT" b="1" dirty="0" smtClean="0"/>
              <a:t> </a:t>
            </a:r>
            <a:r>
              <a:rPr lang="de-AT" b="1" dirty="0" err="1" smtClean="0"/>
              <a:t>units</a:t>
            </a:r>
            <a:endParaRPr lang="de-AT" b="1" dirty="0" smtClean="0"/>
          </a:p>
        </p:txBody>
      </p:sp>
      <p:cxnSp>
        <p:nvCxnSpPr>
          <p:cNvPr id="12" name="Gerade Verbindung mit Pfeil 11"/>
          <p:cNvCxnSpPr/>
          <p:nvPr/>
        </p:nvCxnSpPr>
        <p:spPr>
          <a:xfrm flipH="1">
            <a:off x="2987824" y="2348880"/>
            <a:ext cx="720080" cy="2238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mit Pfeil 16"/>
          <p:cNvCxnSpPr/>
          <p:nvPr/>
        </p:nvCxnSpPr>
        <p:spPr>
          <a:xfrm>
            <a:off x="5364088" y="2348880"/>
            <a:ext cx="720080" cy="22383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780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971600" y="1258652"/>
            <a:ext cx="3751634" cy="306883"/>
          </a:xfrm>
        </p:spPr>
        <p:txBody>
          <a:bodyPr/>
          <a:lstStyle/>
          <a:p>
            <a:pPr marL="0" indent="0">
              <a:buNone/>
            </a:pPr>
            <a:r>
              <a:rPr lang="de-AT" b="1" dirty="0"/>
              <a:t>I</a:t>
            </a:r>
            <a:r>
              <a:rPr lang="de-AT" b="1" dirty="0" smtClean="0"/>
              <a:t>nnovative </a:t>
            </a:r>
            <a:r>
              <a:rPr lang="de-AT" b="1" dirty="0" err="1" smtClean="0"/>
              <a:t>waggons</a:t>
            </a:r>
            <a:r>
              <a:rPr lang="de-AT" b="1" dirty="0" smtClean="0"/>
              <a:t>: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15</a:t>
            </a:r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492750" y="691843"/>
            <a:ext cx="2895600" cy="144000"/>
          </a:xfrm>
        </p:spPr>
        <p:txBody>
          <a:bodyPr/>
          <a:lstStyle/>
          <a:p>
            <a:r>
              <a:rPr lang="de-DE" dirty="0" smtClean="0"/>
              <a:t>Julia Elsinger, </a:t>
            </a:r>
            <a:r>
              <a:rPr lang="de-DE" dirty="0" err="1" smtClean="0"/>
              <a:t>bmvit</a:t>
            </a:r>
            <a:r>
              <a:rPr lang="de-DE" dirty="0" smtClean="0"/>
              <a:t>, </a:t>
            </a:r>
            <a:r>
              <a:rPr lang="de-DE" dirty="0" err="1" smtClean="0"/>
              <a:t>department</a:t>
            </a:r>
            <a:r>
              <a:rPr lang="de-DE" dirty="0" smtClean="0"/>
              <a:t> I/K4 – </a:t>
            </a:r>
            <a:r>
              <a:rPr lang="de-DE" dirty="0" err="1" smtClean="0"/>
              <a:t>Combined</a:t>
            </a:r>
            <a:r>
              <a:rPr lang="de-DE" dirty="0" smtClean="0"/>
              <a:t> Transport</a:t>
            </a:r>
            <a:endParaRPr lang="de-DE" dirty="0"/>
          </a:p>
        </p:txBody>
      </p:sp>
      <p:sp>
        <p:nvSpPr>
          <p:cNvPr id="2" name="Rechteck 1"/>
          <p:cNvSpPr/>
          <p:nvPr/>
        </p:nvSpPr>
        <p:spPr>
          <a:xfrm>
            <a:off x="548093" y="3212976"/>
            <a:ext cx="7840331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1450" indent="-171450">
              <a:buFontTx/>
              <a:buChar char="-"/>
            </a:pPr>
            <a:r>
              <a:rPr lang="de-AT" sz="1400" dirty="0" err="1"/>
              <a:t>d</a:t>
            </a:r>
            <a:r>
              <a:rPr lang="de-AT" sz="1400" dirty="0" err="1" smtClean="0"/>
              <a:t>evelopped</a:t>
            </a:r>
            <a:r>
              <a:rPr lang="de-AT" sz="1400" dirty="0" smtClean="0"/>
              <a:t> </a:t>
            </a:r>
            <a:r>
              <a:rPr lang="de-AT" sz="1400" dirty="0" err="1" smtClean="0"/>
              <a:t>by</a:t>
            </a:r>
            <a:r>
              <a:rPr lang="de-AT" sz="1400" dirty="0" smtClean="0"/>
              <a:t> </a:t>
            </a:r>
            <a:r>
              <a:rPr lang="de-AT" sz="1400" dirty="0" err="1" smtClean="0"/>
              <a:t>the</a:t>
            </a:r>
            <a:r>
              <a:rPr lang="de-AT" sz="1400" dirty="0" smtClean="0"/>
              <a:t> Austrian </a:t>
            </a:r>
            <a:r>
              <a:rPr lang="de-AT" sz="1400" dirty="0" err="1" smtClean="0"/>
              <a:t>company</a:t>
            </a:r>
            <a:r>
              <a:rPr lang="de-AT" sz="1400" dirty="0" smtClean="0"/>
              <a:t> </a:t>
            </a:r>
            <a:r>
              <a:rPr lang="de-AT" sz="1400" dirty="0" err="1" smtClean="0"/>
              <a:t>Innofreight</a:t>
            </a:r>
            <a:r>
              <a:rPr lang="de-AT" sz="1400" dirty="0" smtClean="0"/>
              <a:t> in </a:t>
            </a:r>
            <a:r>
              <a:rPr lang="de-AT" sz="1400" dirty="0" err="1" smtClean="0"/>
              <a:t>cooperation</a:t>
            </a:r>
            <a:r>
              <a:rPr lang="de-AT" sz="1400" dirty="0" smtClean="0"/>
              <a:t> </a:t>
            </a:r>
            <a:r>
              <a:rPr lang="de-AT" sz="1400" dirty="0" err="1" smtClean="0"/>
              <a:t>with</a:t>
            </a:r>
            <a:r>
              <a:rPr lang="de-DE" sz="1400" dirty="0" smtClean="0"/>
              <a:t> Rail Cargo </a:t>
            </a:r>
            <a:r>
              <a:rPr lang="de-AT" sz="1400" dirty="0" smtClean="0"/>
              <a:t>Group </a:t>
            </a:r>
            <a:r>
              <a:rPr lang="de-AT" sz="1400" dirty="0"/>
              <a:t>(</a:t>
            </a:r>
            <a:r>
              <a:rPr lang="de-AT" sz="1400" dirty="0" smtClean="0"/>
              <a:t>RCG)</a:t>
            </a:r>
          </a:p>
          <a:p>
            <a:pPr marL="171450" indent="-171450">
              <a:buFontTx/>
              <a:buChar char="-"/>
            </a:pPr>
            <a:endParaRPr lang="de-AT" sz="1400" dirty="0"/>
          </a:p>
          <a:p>
            <a:pPr marL="171450" indent="-171450">
              <a:buFontTx/>
              <a:buChar char="-"/>
            </a:pPr>
            <a:r>
              <a:rPr lang="de-DE" sz="1400" dirty="0" smtClean="0"/>
              <a:t>light </a:t>
            </a:r>
            <a:r>
              <a:rPr lang="de-DE" sz="1400" dirty="0" err="1" smtClean="0"/>
              <a:t>waggon</a:t>
            </a:r>
            <a:r>
              <a:rPr lang="de-DE" sz="1400" dirty="0" smtClean="0"/>
              <a:t>, </a:t>
            </a:r>
            <a:r>
              <a:rPr lang="de-DE" sz="1400" dirty="0" err="1" smtClean="0"/>
              <a:t>tara</a:t>
            </a:r>
            <a:r>
              <a:rPr lang="de-DE" sz="1400" dirty="0" smtClean="0"/>
              <a:t> = 14,7 </a:t>
            </a:r>
            <a:r>
              <a:rPr lang="de-DE" sz="1400" dirty="0" err="1" smtClean="0"/>
              <a:t>tons</a:t>
            </a:r>
            <a:r>
              <a:rPr lang="de-DE" sz="1400" dirty="0" smtClean="0"/>
              <a:t>; </a:t>
            </a:r>
            <a:r>
              <a:rPr lang="de-DE" sz="1400" dirty="0" err="1" smtClean="0"/>
              <a:t>if</a:t>
            </a:r>
            <a:r>
              <a:rPr lang="de-DE" sz="1400" dirty="0" smtClean="0"/>
              <a:t> </a:t>
            </a:r>
            <a:r>
              <a:rPr lang="de-DE" sz="1400" dirty="0" err="1" smtClean="0"/>
              <a:t>used</a:t>
            </a:r>
            <a:r>
              <a:rPr lang="de-DE" sz="1400" dirty="0" smtClean="0"/>
              <a:t> </a:t>
            </a:r>
            <a:r>
              <a:rPr lang="de-DE" sz="1400" dirty="0" err="1" smtClean="0"/>
              <a:t>for</a:t>
            </a:r>
            <a:r>
              <a:rPr lang="de-DE" sz="1400" dirty="0" smtClean="0"/>
              <a:t> 40ft </a:t>
            </a:r>
            <a:r>
              <a:rPr lang="de-DE" sz="1400" dirty="0" err="1" smtClean="0"/>
              <a:t>container</a:t>
            </a:r>
            <a:r>
              <a:rPr lang="de-DE" sz="1400" dirty="0"/>
              <a:t> </a:t>
            </a:r>
            <a:r>
              <a:rPr lang="de-DE" sz="1400" dirty="0" smtClean="0"/>
              <a:t>– </a:t>
            </a:r>
            <a:r>
              <a:rPr lang="de-DE" sz="1400" dirty="0" err="1" smtClean="0"/>
              <a:t>with</a:t>
            </a:r>
            <a:r>
              <a:rPr lang="de-DE" sz="1400" dirty="0" smtClean="0"/>
              <a:t> </a:t>
            </a:r>
            <a:r>
              <a:rPr lang="de-DE" sz="1400" dirty="0" err="1" smtClean="0"/>
              <a:t>boxes</a:t>
            </a:r>
            <a:r>
              <a:rPr lang="de-DE" sz="1400" dirty="0" smtClean="0"/>
              <a:t> 40 </a:t>
            </a:r>
            <a:r>
              <a:rPr lang="de-DE" sz="1400" dirty="0" err="1" smtClean="0"/>
              <a:t>tons</a:t>
            </a:r>
            <a:endParaRPr lang="de-DE" sz="1400" dirty="0"/>
          </a:p>
          <a:p>
            <a:pPr marL="171450" indent="-171450">
              <a:buFontTx/>
              <a:buChar char="-"/>
            </a:pPr>
            <a:endParaRPr lang="de-DE" sz="1400" dirty="0" smtClean="0"/>
          </a:p>
          <a:p>
            <a:pPr marL="171450" indent="-171450">
              <a:buFontTx/>
              <a:buChar char="-"/>
            </a:pPr>
            <a:r>
              <a:rPr lang="de-AT" sz="1400" dirty="0" err="1" smtClean="0"/>
              <a:t>increased</a:t>
            </a:r>
            <a:r>
              <a:rPr lang="de-AT" sz="1400" dirty="0" smtClean="0"/>
              <a:t> </a:t>
            </a:r>
            <a:r>
              <a:rPr lang="de-AT" sz="1400" dirty="0" err="1" smtClean="0"/>
              <a:t>loading</a:t>
            </a:r>
            <a:r>
              <a:rPr lang="de-AT" sz="1400" dirty="0" smtClean="0"/>
              <a:t> </a:t>
            </a:r>
            <a:r>
              <a:rPr lang="de-AT" sz="1400" dirty="0" err="1" smtClean="0"/>
              <a:t>capacity</a:t>
            </a:r>
            <a:r>
              <a:rPr lang="de-DE" sz="1400" dirty="0" smtClean="0"/>
              <a:t/>
            </a:r>
            <a:br>
              <a:rPr lang="de-DE" sz="1400" dirty="0" smtClean="0"/>
            </a:br>
            <a:endParaRPr lang="de-DE" sz="1400" dirty="0" smtClean="0"/>
          </a:p>
          <a:p>
            <a:pPr marL="171450" indent="-171450">
              <a:buFontTx/>
              <a:buChar char="-"/>
            </a:pPr>
            <a:r>
              <a:rPr lang="de-DE" sz="1400" dirty="0" smtClean="0"/>
              <a:t>„</a:t>
            </a:r>
            <a:r>
              <a:rPr lang="de-DE" sz="1400" dirty="0" err="1" smtClean="0"/>
              <a:t>InnoWaggon</a:t>
            </a:r>
            <a:r>
              <a:rPr lang="de-DE" sz="1400" dirty="0" smtClean="0"/>
              <a:t>“ </a:t>
            </a:r>
            <a:r>
              <a:rPr lang="de-DE" sz="1400" dirty="0" err="1" smtClean="0"/>
              <a:t>produces</a:t>
            </a:r>
            <a:r>
              <a:rPr lang="de-DE" sz="1400" dirty="0" smtClean="0"/>
              <a:t> </a:t>
            </a:r>
            <a:r>
              <a:rPr lang="de-DE" sz="1400" dirty="0" err="1" smtClean="0"/>
              <a:t>less</a:t>
            </a:r>
            <a:r>
              <a:rPr lang="de-DE" sz="1400" dirty="0" smtClean="0"/>
              <a:t> </a:t>
            </a:r>
            <a:r>
              <a:rPr lang="de-DE" sz="1400" dirty="0" err="1" smtClean="0"/>
              <a:t>noise</a:t>
            </a:r>
            <a:r>
              <a:rPr lang="de-DE" sz="1400" dirty="0" smtClean="0"/>
              <a:t> </a:t>
            </a:r>
            <a:r>
              <a:rPr lang="de-DE" sz="1400" dirty="0" err="1" smtClean="0"/>
              <a:t>while</a:t>
            </a:r>
            <a:r>
              <a:rPr lang="de-DE" sz="1400" dirty="0" smtClean="0"/>
              <a:t> </a:t>
            </a:r>
            <a:r>
              <a:rPr lang="de-DE" sz="1400" dirty="0" err="1" smtClean="0"/>
              <a:t>slowing</a:t>
            </a:r>
            <a:r>
              <a:rPr lang="de-DE" sz="1400" dirty="0" smtClean="0"/>
              <a:t> down (- 50% </a:t>
            </a:r>
            <a:r>
              <a:rPr lang="de-DE" sz="1400" dirty="0" err="1" smtClean="0"/>
              <a:t>of</a:t>
            </a:r>
            <a:r>
              <a:rPr lang="de-DE" sz="1400" dirty="0" smtClean="0"/>
              <a:t> </a:t>
            </a:r>
            <a:r>
              <a:rPr lang="de-DE" sz="1400" dirty="0" err="1" smtClean="0"/>
              <a:t>noise</a:t>
            </a:r>
            <a:r>
              <a:rPr lang="de-DE" sz="1400" dirty="0" smtClean="0"/>
              <a:t> </a:t>
            </a:r>
            <a:r>
              <a:rPr lang="de-DE" sz="1400" dirty="0" err="1" smtClean="0"/>
              <a:t>emissions</a:t>
            </a:r>
            <a:r>
              <a:rPr lang="de-DE" sz="1400" dirty="0" smtClean="0"/>
              <a:t>)</a:t>
            </a:r>
            <a:br>
              <a:rPr lang="de-DE" sz="1400" dirty="0" smtClean="0"/>
            </a:br>
            <a:endParaRPr lang="de-DE" sz="14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1" t="43583" r="2691" b="4011"/>
          <a:stretch/>
        </p:blipFill>
        <p:spPr bwMode="auto">
          <a:xfrm>
            <a:off x="2961851" y="1591034"/>
            <a:ext cx="5282557" cy="8925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5796136" y="2452608"/>
            <a:ext cx="2448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dirty="0" err="1" smtClean="0"/>
              <a:t>Example</a:t>
            </a:r>
            <a:r>
              <a:rPr lang="de-AT" sz="1600" dirty="0"/>
              <a:t> </a:t>
            </a:r>
            <a:r>
              <a:rPr lang="de-AT" sz="1600" dirty="0" err="1" smtClean="0"/>
              <a:t>InnoWaggon</a:t>
            </a:r>
            <a:endParaRPr lang="de-AT" sz="1600" dirty="0"/>
          </a:p>
        </p:txBody>
      </p:sp>
    </p:spTree>
    <p:extLst>
      <p:ext uri="{BB962C8B-B14F-4D97-AF65-F5344CB8AC3E}">
        <p14:creationId xmlns:p14="http://schemas.microsoft.com/office/powerpoint/2010/main" val="1494712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/>
        </p:nvSpPr>
        <p:spPr>
          <a:xfrm>
            <a:off x="611560" y="1565632"/>
            <a:ext cx="7992888" cy="525111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AT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dirty="0" smtClean="0"/>
              <a:t>16</a:t>
            </a:r>
            <a:endParaRPr lang="de-D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583938"/>
            <a:ext cx="6030322" cy="4535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492750" y="691843"/>
            <a:ext cx="2895600" cy="144000"/>
          </a:xfrm>
        </p:spPr>
        <p:txBody>
          <a:bodyPr/>
          <a:lstStyle/>
          <a:p>
            <a:r>
              <a:rPr lang="de-DE" dirty="0" smtClean="0"/>
              <a:t>Julia Elsinger, </a:t>
            </a:r>
            <a:r>
              <a:rPr lang="de-DE" dirty="0" err="1" smtClean="0"/>
              <a:t>bmvit</a:t>
            </a:r>
            <a:r>
              <a:rPr lang="de-DE" dirty="0" smtClean="0"/>
              <a:t>, </a:t>
            </a:r>
            <a:r>
              <a:rPr lang="de-DE" dirty="0" err="1" smtClean="0"/>
              <a:t>department</a:t>
            </a:r>
            <a:r>
              <a:rPr lang="de-DE" dirty="0" smtClean="0"/>
              <a:t> I/K4 – </a:t>
            </a:r>
            <a:r>
              <a:rPr lang="de-DE" dirty="0" err="1" smtClean="0"/>
              <a:t>Combined</a:t>
            </a:r>
            <a:r>
              <a:rPr lang="de-DE" dirty="0" smtClean="0"/>
              <a:t> Transport</a:t>
            </a:r>
            <a:endParaRPr lang="de-DE" dirty="0"/>
          </a:p>
        </p:txBody>
      </p:sp>
      <p:sp>
        <p:nvSpPr>
          <p:cNvPr id="8" name="Rechteck 7"/>
          <p:cNvSpPr/>
          <p:nvPr/>
        </p:nvSpPr>
        <p:spPr>
          <a:xfrm>
            <a:off x="611560" y="1029440"/>
            <a:ext cx="75608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de-DE" b="1" dirty="0" err="1" smtClean="0"/>
              <a:t>Innovations</a:t>
            </a:r>
            <a:r>
              <a:rPr lang="de-DE" b="1" dirty="0" smtClean="0"/>
              <a:t> in </a:t>
            </a:r>
            <a:r>
              <a:rPr lang="de-DE" b="1" dirty="0" err="1" smtClean="0"/>
              <a:t>combined</a:t>
            </a:r>
            <a:r>
              <a:rPr lang="de-DE" b="1" dirty="0" smtClean="0"/>
              <a:t> </a:t>
            </a:r>
            <a:r>
              <a:rPr lang="de-DE" b="1" dirty="0" err="1" smtClean="0"/>
              <a:t>transport</a:t>
            </a:r>
            <a:r>
              <a:rPr lang="de-DE" b="1" dirty="0" smtClean="0"/>
              <a:t> </a:t>
            </a:r>
            <a:r>
              <a:rPr lang="de-DE" b="1" dirty="0" err="1" smtClean="0"/>
              <a:t>serve</a:t>
            </a:r>
            <a:r>
              <a:rPr lang="de-DE" b="1" dirty="0" smtClean="0"/>
              <a:t> </a:t>
            </a:r>
            <a:r>
              <a:rPr lang="de-DE" b="1" dirty="0" err="1" smtClean="0"/>
              <a:t>as</a:t>
            </a:r>
            <a:r>
              <a:rPr lang="de-DE" b="1" dirty="0" smtClean="0"/>
              <a:t> an </a:t>
            </a:r>
          </a:p>
          <a:p>
            <a:pPr algn="ctr"/>
            <a:r>
              <a:rPr lang="de-DE" b="1" dirty="0" err="1" smtClean="0"/>
              <a:t>impulse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general</a:t>
            </a:r>
            <a:r>
              <a:rPr lang="de-DE" b="1" dirty="0" smtClean="0"/>
              <a:t> </a:t>
            </a:r>
            <a:r>
              <a:rPr lang="de-DE" b="1" dirty="0" err="1" smtClean="0"/>
              <a:t>logistics</a:t>
            </a:r>
            <a:r>
              <a:rPr lang="de-DE" b="1" dirty="0" smtClean="0"/>
              <a:t> </a:t>
            </a:r>
            <a:r>
              <a:rPr lang="de-DE" b="1" dirty="0" err="1" smtClean="0"/>
              <a:t>solutions</a:t>
            </a:r>
            <a:r>
              <a:rPr lang="de-DE" b="1" dirty="0" smtClean="0"/>
              <a:t> !</a:t>
            </a:r>
            <a:endParaRPr lang="de-DE" dirty="0"/>
          </a:p>
        </p:txBody>
      </p:sp>
      <p:sp>
        <p:nvSpPr>
          <p:cNvPr id="2" name="Textfeld 1"/>
          <p:cNvSpPr txBox="1"/>
          <p:nvPr/>
        </p:nvSpPr>
        <p:spPr>
          <a:xfrm>
            <a:off x="8388424" y="6381328"/>
            <a:ext cx="504056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de-AT" dirty="0"/>
          </a:p>
        </p:txBody>
      </p:sp>
    </p:spTree>
    <p:extLst>
      <p:ext uri="{BB962C8B-B14F-4D97-AF65-F5344CB8AC3E}">
        <p14:creationId xmlns:p14="http://schemas.microsoft.com/office/powerpoint/2010/main" val="2677639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3568" y="980728"/>
            <a:ext cx="8064896" cy="5040560"/>
          </a:xfrm>
        </p:spPr>
        <p:txBody>
          <a:bodyPr/>
          <a:lstStyle/>
          <a:p>
            <a:pPr marL="0" lvl="1" indent="0">
              <a:spcBef>
                <a:spcPts val="2000"/>
              </a:spcBef>
              <a:buNone/>
            </a:pPr>
            <a:r>
              <a:rPr lang="en-US" sz="1800" b="1" u="sng" dirty="0"/>
              <a:t>E</a:t>
            </a:r>
            <a:r>
              <a:rPr lang="en-US" sz="1800" b="1" u="sng" dirty="0" smtClean="0"/>
              <a:t>xamples for innovative IT-solutions:</a:t>
            </a:r>
          </a:p>
          <a:p>
            <a:pPr marL="0" indent="0">
              <a:buNone/>
            </a:pPr>
            <a:r>
              <a:rPr lang="en-US" sz="1800" b="1" dirty="0" smtClean="0"/>
              <a:t>Project KANBAHN </a:t>
            </a:r>
          </a:p>
          <a:p>
            <a:pPr marL="0" indent="0">
              <a:buNone/>
            </a:pPr>
            <a:r>
              <a:rPr lang="en-US" dirty="0" smtClean="0"/>
              <a:t>capacity </a:t>
            </a:r>
            <a:r>
              <a:rPr lang="en-US" dirty="0"/>
              <a:t>analysis and development of operating </a:t>
            </a:r>
            <a:r>
              <a:rPr lang="en-US" dirty="0" smtClean="0"/>
              <a:t>                                                       strategies for </a:t>
            </a:r>
            <a:r>
              <a:rPr lang="en-US" dirty="0"/>
              <a:t>multimodal </a:t>
            </a:r>
            <a:r>
              <a:rPr lang="en-US" dirty="0" smtClean="0"/>
              <a:t>container terminals                                                          (simulation tool for several </a:t>
            </a:r>
            <a:r>
              <a:rPr lang="en-US" dirty="0"/>
              <a:t>transshipment modules </a:t>
            </a:r>
            <a:r>
              <a:rPr lang="en-US" dirty="0" smtClean="0"/>
              <a:t>                                                           and necessary </a:t>
            </a:r>
            <a:r>
              <a:rPr lang="en-US" dirty="0"/>
              <a:t>shunting operations </a:t>
            </a:r>
            <a:r>
              <a:rPr lang="en-US" dirty="0" smtClean="0"/>
              <a:t>synchronously                                                                </a:t>
            </a:r>
            <a:r>
              <a:rPr lang="en-US" dirty="0"/>
              <a:t>in </a:t>
            </a:r>
            <a:r>
              <a:rPr lang="en-US" dirty="0" smtClean="0"/>
              <a:t>one </a:t>
            </a:r>
            <a:r>
              <a:rPr lang="en-US" dirty="0"/>
              <a:t>single </a:t>
            </a:r>
            <a:r>
              <a:rPr lang="en-US" dirty="0" smtClean="0"/>
              <a:t>model);                                                                                                          (partners</a:t>
            </a:r>
            <a:r>
              <a:rPr lang="en-US" dirty="0"/>
              <a:t>: ÖBB Infra, h2 </a:t>
            </a:r>
            <a:r>
              <a:rPr lang="en-US" dirty="0" err="1" smtClean="0"/>
              <a:t>projekt.beratung</a:t>
            </a:r>
            <a:r>
              <a:rPr lang="en-US" dirty="0" smtClean="0"/>
              <a:t> KG)</a:t>
            </a:r>
            <a:endParaRPr lang="en-US" dirty="0"/>
          </a:p>
          <a:p>
            <a:pPr marL="0" indent="0">
              <a:buNone/>
            </a:pPr>
            <a:r>
              <a:rPr lang="en-US" sz="1800" b="1" dirty="0" smtClean="0"/>
              <a:t>Project Triumph </a:t>
            </a:r>
            <a:r>
              <a:rPr lang="en-US" sz="1800" b="1" dirty="0"/>
              <a:t>II </a:t>
            </a:r>
            <a:endParaRPr lang="en-US" sz="1800" b="1" dirty="0" smtClean="0"/>
          </a:p>
          <a:p>
            <a:pPr marL="0" indent="0">
              <a:buNone/>
            </a:pPr>
            <a:r>
              <a:rPr lang="en-US" dirty="0" smtClean="0"/>
              <a:t>development of an </a:t>
            </a:r>
            <a:r>
              <a:rPr lang="en-US" dirty="0"/>
              <a:t>intelligent data exchange platform </a:t>
            </a:r>
            <a:r>
              <a:rPr lang="en-US" dirty="0" smtClean="0"/>
              <a:t>for </a:t>
            </a:r>
            <a:r>
              <a:rPr lang="en-US" dirty="0"/>
              <a:t>digital networking of all players in </a:t>
            </a:r>
            <a:r>
              <a:rPr lang="en-US" dirty="0" smtClean="0"/>
              <a:t>intermodal transport (loader, </a:t>
            </a:r>
            <a:r>
              <a:rPr lang="en-US" dirty="0"/>
              <a:t>logistics </a:t>
            </a:r>
            <a:r>
              <a:rPr lang="en-US" dirty="0" smtClean="0"/>
              <a:t>service provider</a:t>
            </a:r>
            <a:r>
              <a:rPr lang="en-US" dirty="0"/>
              <a:t>, </a:t>
            </a:r>
            <a:r>
              <a:rPr lang="en-US" dirty="0" smtClean="0"/>
              <a:t>HGV </a:t>
            </a:r>
            <a:r>
              <a:rPr lang="en-US" dirty="0" err="1"/>
              <a:t>haulier</a:t>
            </a:r>
            <a:r>
              <a:rPr lang="en-US" dirty="0" smtClean="0"/>
              <a:t>, </a:t>
            </a:r>
            <a:r>
              <a:rPr lang="en-US" dirty="0"/>
              <a:t>container </a:t>
            </a:r>
            <a:r>
              <a:rPr lang="en-US" dirty="0" smtClean="0"/>
              <a:t>terminal, railway undertaking, </a:t>
            </a:r>
            <a:r>
              <a:rPr lang="en-US" dirty="0"/>
              <a:t>shipping </a:t>
            </a:r>
            <a:r>
              <a:rPr lang="en-US" dirty="0" smtClean="0"/>
              <a:t>company </a:t>
            </a:r>
            <a:r>
              <a:rPr lang="en-US" dirty="0"/>
              <a:t>and </a:t>
            </a:r>
            <a:r>
              <a:rPr lang="en-US" dirty="0" smtClean="0"/>
              <a:t>consumer);                                               (</a:t>
            </a:r>
            <a:r>
              <a:rPr lang="en-US" dirty="0"/>
              <a:t>partners: AIT, </a:t>
            </a:r>
            <a:r>
              <a:rPr lang="de-AT" dirty="0"/>
              <a:t>CTE Enns, GS1 Austria GmbH, RISC Software GmbH, via </a:t>
            </a:r>
            <a:r>
              <a:rPr lang="de-AT" dirty="0" err="1"/>
              <a:t>donau</a:t>
            </a:r>
            <a:r>
              <a:rPr lang="de-AT" dirty="0"/>
              <a:t>) 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lvl="1" indent="0">
              <a:spcBef>
                <a:spcPts val="2000"/>
              </a:spcBef>
              <a:buNone/>
            </a:pP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5576" y="691843"/>
            <a:ext cx="215950" cy="144000"/>
          </a:xfrm>
        </p:spPr>
        <p:txBody>
          <a:bodyPr/>
          <a:lstStyle/>
          <a:p>
            <a:r>
              <a:rPr lang="de-DE" dirty="0"/>
              <a:t>1</a:t>
            </a:r>
            <a:r>
              <a:rPr lang="de-DE" dirty="0" smtClean="0"/>
              <a:t>7</a:t>
            </a:r>
            <a:endParaRPr lang="de-DE" dirty="0"/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492750" y="691843"/>
            <a:ext cx="2895600" cy="144000"/>
          </a:xfrm>
        </p:spPr>
        <p:txBody>
          <a:bodyPr/>
          <a:lstStyle/>
          <a:p>
            <a:r>
              <a:rPr lang="de-DE" dirty="0" smtClean="0"/>
              <a:t>Julia Elsinger, </a:t>
            </a:r>
            <a:r>
              <a:rPr lang="de-DE" dirty="0" err="1" smtClean="0"/>
              <a:t>bmvit</a:t>
            </a:r>
            <a:r>
              <a:rPr lang="de-DE" dirty="0" smtClean="0"/>
              <a:t>, </a:t>
            </a:r>
            <a:r>
              <a:rPr lang="de-DE" dirty="0" err="1" smtClean="0"/>
              <a:t>department</a:t>
            </a:r>
            <a:r>
              <a:rPr lang="de-DE" dirty="0" smtClean="0"/>
              <a:t> I/K4 – </a:t>
            </a:r>
            <a:r>
              <a:rPr lang="de-DE" dirty="0" err="1" smtClean="0"/>
              <a:t>Combined</a:t>
            </a:r>
            <a:r>
              <a:rPr lang="de-DE" dirty="0" smtClean="0"/>
              <a:t> Transport</a:t>
            </a:r>
            <a:endParaRPr lang="de-DE" dirty="0"/>
          </a:p>
        </p:txBody>
      </p:sp>
      <p:pic>
        <p:nvPicPr>
          <p:cNvPr id="5" name="Picture 3" descr="\\Vm-fs1\ab$\I-4\11_MobilitaetderZukunft\220__Gütermobilität\Wissensdatenbank\KANBAHN\KanBahn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04864"/>
            <a:ext cx="3314704" cy="19577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feld 7"/>
          <p:cNvSpPr txBox="1"/>
          <p:nvPr/>
        </p:nvSpPr>
        <p:spPr>
          <a:xfrm>
            <a:off x="2990002" y="6351131"/>
            <a:ext cx="2247731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AT" sz="1000" dirty="0" smtClean="0">
                <a:solidFill>
                  <a:srgbClr val="0096BB"/>
                </a:solidFill>
              </a:rPr>
              <a:t>Source </a:t>
            </a:r>
            <a:r>
              <a:rPr lang="de-AT" sz="1000" dirty="0" err="1" smtClean="0">
                <a:solidFill>
                  <a:srgbClr val="0096BB"/>
                </a:solidFill>
              </a:rPr>
              <a:t>of</a:t>
            </a:r>
            <a:r>
              <a:rPr lang="de-AT" sz="1000" dirty="0" smtClean="0">
                <a:solidFill>
                  <a:srgbClr val="0096BB"/>
                </a:solidFill>
              </a:rPr>
              <a:t> </a:t>
            </a:r>
            <a:r>
              <a:rPr lang="de-AT" sz="1000" dirty="0" err="1" smtClean="0">
                <a:solidFill>
                  <a:srgbClr val="0096BB"/>
                </a:solidFill>
              </a:rPr>
              <a:t>pictures</a:t>
            </a:r>
            <a:r>
              <a:rPr lang="de-AT" sz="1000" dirty="0" smtClean="0">
                <a:solidFill>
                  <a:srgbClr val="0096BB"/>
                </a:solidFill>
              </a:rPr>
              <a:t>: Project </a:t>
            </a:r>
            <a:r>
              <a:rPr lang="de-AT" sz="1000" dirty="0" err="1" smtClean="0">
                <a:solidFill>
                  <a:srgbClr val="0096BB"/>
                </a:solidFill>
              </a:rPr>
              <a:t>partners</a:t>
            </a:r>
            <a:endParaRPr lang="de-AT" sz="1000" dirty="0">
              <a:solidFill>
                <a:srgbClr val="0096B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219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135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135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135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135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135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99592" y="1556792"/>
            <a:ext cx="7128792" cy="3816424"/>
          </a:xfrm>
        </p:spPr>
        <p:txBody>
          <a:bodyPr/>
          <a:lstStyle/>
          <a:p>
            <a:pPr algn="ctr"/>
            <a:r>
              <a:rPr lang="de-DE" dirty="0" err="1" smtClean="0"/>
              <a:t>Thank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!</a:t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contact</a:t>
            </a:r>
            <a:r>
              <a:rPr lang="de-DE" dirty="0" smtClean="0"/>
              <a:t>:</a:t>
            </a:r>
            <a:br>
              <a:rPr lang="de-DE" dirty="0" smtClean="0"/>
            </a:br>
            <a:r>
              <a:rPr lang="de-DE" dirty="0" err="1" smtClean="0"/>
              <a:t>bmvit</a:t>
            </a:r>
            <a:r>
              <a:rPr lang="de-DE" dirty="0" smtClean="0"/>
              <a:t>, </a:t>
            </a:r>
            <a:r>
              <a:rPr lang="de-DE" dirty="0" err="1" smtClean="0"/>
              <a:t>department</a:t>
            </a:r>
            <a:r>
              <a:rPr lang="de-DE" dirty="0" smtClean="0"/>
              <a:t> I/K4 </a:t>
            </a:r>
            <a:br>
              <a:rPr lang="de-DE" dirty="0" smtClean="0"/>
            </a:br>
            <a:r>
              <a:rPr lang="de-DE" dirty="0" err="1" smtClean="0"/>
              <a:t>Combined</a:t>
            </a:r>
            <a:r>
              <a:rPr lang="de-DE" dirty="0" smtClean="0"/>
              <a:t> Transport</a:t>
            </a:r>
            <a:br>
              <a:rPr lang="de-DE" dirty="0" smtClean="0"/>
            </a:br>
            <a:r>
              <a:rPr lang="de-DE" dirty="0" smtClean="0">
                <a:hlinkClick r:id="rId2"/>
              </a:rPr>
              <a:t>k4@bmvit.gv.at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/>
              <a:t/>
            </a:r>
            <a:br>
              <a:rPr lang="de-DE" dirty="0"/>
            </a:br>
            <a:r>
              <a:rPr lang="de-DE" dirty="0" err="1" smtClean="0"/>
              <a:t>further</a:t>
            </a:r>
            <a:r>
              <a:rPr lang="de-DE" dirty="0" smtClean="0"/>
              <a:t> </a:t>
            </a:r>
            <a:r>
              <a:rPr lang="de-DE" dirty="0" err="1" smtClean="0"/>
              <a:t>information</a:t>
            </a:r>
            <a:r>
              <a:rPr lang="de-DE" dirty="0" smtClean="0"/>
              <a:t>: </a:t>
            </a:r>
            <a:r>
              <a:rPr lang="de-DE" dirty="0" smtClean="0">
                <a:hlinkClick r:id="rId3"/>
              </a:rPr>
              <a:t>www.bmvit.gv.at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b="0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t>19</a:t>
            </a:fld>
            <a:endParaRPr lang="de-DE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492750" y="691843"/>
            <a:ext cx="2895600" cy="144000"/>
          </a:xfrm>
        </p:spPr>
        <p:txBody>
          <a:bodyPr/>
          <a:lstStyle/>
          <a:p>
            <a:r>
              <a:rPr lang="de-DE" dirty="0" smtClean="0"/>
              <a:t>Julia Elsinger, </a:t>
            </a:r>
            <a:r>
              <a:rPr lang="de-DE" dirty="0" err="1" smtClean="0"/>
              <a:t>bmvit</a:t>
            </a:r>
            <a:r>
              <a:rPr lang="de-DE" dirty="0" smtClean="0"/>
              <a:t>, </a:t>
            </a:r>
            <a:r>
              <a:rPr lang="de-DE" dirty="0" err="1" smtClean="0"/>
              <a:t>department</a:t>
            </a:r>
            <a:r>
              <a:rPr lang="de-DE" dirty="0" smtClean="0"/>
              <a:t> I/K4 - </a:t>
            </a:r>
            <a:r>
              <a:rPr lang="de-DE" dirty="0" err="1" smtClean="0"/>
              <a:t>Combined</a:t>
            </a:r>
            <a:r>
              <a:rPr lang="de-DE" dirty="0" smtClean="0"/>
              <a:t> Transport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8576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563888" y="1196752"/>
            <a:ext cx="1687880" cy="504056"/>
          </a:xfrm>
        </p:spPr>
        <p:txBody>
          <a:bodyPr/>
          <a:lstStyle/>
          <a:p>
            <a:pPr algn="ctr"/>
            <a:r>
              <a:rPr lang="de-AT" dirty="0" smtClean="0"/>
              <a:t>CONTENT</a:t>
            </a:r>
            <a:endParaRPr lang="de-AT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E493-AD2E-4872-B2F6-8F12A747F0A5}" type="slidenum">
              <a:rPr lang="de-DE" smtClean="0">
                <a:solidFill>
                  <a:srgbClr val="0096BB"/>
                </a:solidFill>
              </a:rPr>
              <a:pPr/>
              <a:t>2</a:t>
            </a:fld>
            <a:endParaRPr lang="de-DE">
              <a:solidFill>
                <a:srgbClr val="0096BB"/>
              </a:solidFill>
            </a:endParaRP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492750" y="691843"/>
            <a:ext cx="2895600" cy="144000"/>
          </a:xfrm>
        </p:spPr>
        <p:txBody>
          <a:bodyPr/>
          <a:lstStyle/>
          <a:p>
            <a:r>
              <a:rPr lang="de-DE" dirty="0" smtClean="0"/>
              <a:t>Julia Elsinger, </a:t>
            </a:r>
            <a:r>
              <a:rPr lang="de-DE" dirty="0" err="1" smtClean="0"/>
              <a:t>bmvit</a:t>
            </a:r>
            <a:r>
              <a:rPr lang="de-DE" dirty="0" smtClean="0"/>
              <a:t>, </a:t>
            </a:r>
            <a:r>
              <a:rPr lang="de-DE" dirty="0" err="1" smtClean="0"/>
              <a:t>department</a:t>
            </a:r>
            <a:r>
              <a:rPr lang="de-DE" dirty="0" smtClean="0"/>
              <a:t> I/K4 - </a:t>
            </a:r>
            <a:r>
              <a:rPr lang="de-DE" dirty="0" err="1" smtClean="0"/>
              <a:t>Combined</a:t>
            </a:r>
            <a:r>
              <a:rPr lang="de-DE" dirty="0" smtClean="0"/>
              <a:t> Transport</a:t>
            </a:r>
            <a:endParaRPr lang="de-DE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824161" y="1988840"/>
            <a:ext cx="7564263" cy="28803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0" tIns="1800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 smtClean="0">
                <a:solidFill>
                  <a:schemeClr val="accent3">
                    <a:lumMod val="75000"/>
                  </a:schemeClr>
                </a:solidFill>
              </a:rPr>
              <a:t>  </a:t>
            </a:r>
            <a:r>
              <a:rPr lang="de-DE" sz="1600" dirty="0" smtClean="0">
                <a:solidFill>
                  <a:schemeClr val="bg1"/>
                </a:solidFill>
              </a:rPr>
              <a:t>1. </a:t>
            </a:r>
            <a:r>
              <a:rPr lang="de-DE" sz="1600" dirty="0">
                <a:solidFill>
                  <a:schemeClr val="bg1"/>
                </a:solidFill>
              </a:rPr>
              <a:t>M</a:t>
            </a:r>
            <a:r>
              <a:rPr lang="de-DE" sz="1600" dirty="0" smtClean="0">
                <a:solidFill>
                  <a:schemeClr val="bg1"/>
                </a:solidFill>
              </a:rPr>
              <a:t>odal </a:t>
            </a:r>
            <a:r>
              <a:rPr lang="de-DE" sz="1600" dirty="0" err="1">
                <a:solidFill>
                  <a:schemeClr val="bg1"/>
                </a:solidFill>
              </a:rPr>
              <a:t>s</a:t>
            </a:r>
            <a:r>
              <a:rPr lang="de-DE" sz="1600" dirty="0" err="1" smtClean="0">
                <a:solidFill>
                  <a:schemeClr val="bg1"/>
                </a:solidFill>
              </a:rPr>
              <a:t>plit</a:t>
            </a:r>
            <a:r>
              <a:rPr lang="de-DE" sz="1600" dirty="0" smtClean="0">
                <a:solidFill>
                  <a:schemeClr val="bg1"/>
                </a:solidFill>
              </a:rPr>
              <a:t> in Austria</a:t>
            </a:r>
            <a:endParaRPr lang="de-DE" sz="1600" b="0" dirty="0">
              <a:solidFill>
                <a:schemeClr val="bg1"/>
              </a:solidFill>
            </a:endParaRPr>
          </a:p>
        </p:txBody>
      </p:sp>
      <p:sp>
        <p:nvSpPr>
          <p:cNvPr id="9" name="Titel 1"/>
          <p:cNvSpPr txBox="1">
            <a:spLocks/>
          </p:cNvSpPr>
          <p:nvPr/>
        </p:nvSpPr>
        <p:spPr>
          <a:xfrm>
            <a:off x="827658" y="2564904"/>
            <a:ext cx="7560766" cy="34563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0" tIns="18000" rIns="0" bIns="0" rtlCol="0" anchor="ctr" anchorCtr="0">
            <a:noAutofit/>
          </a:bodyPr>
          <a:lstStyle>
            <a:defPPr>
              <a:defRPr lang="de-DE"/>
            </a:defPPr>
            <a:lvl1pPr>
              <a:lnSpc>
                <a:spcPct val="120000"/>
              </a:lnSpc>
              <a:spcBef>
                <a:spcPct val="0"/>
              </a:spcBef>
              <a:buNone/>
              <a:defRPr b="1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 smtClean="0">
                <a:solidFill>
                  <a:schemeClr val="bg1"/>
                </a:solidFill>
              </a:rPr>
              <a:t>  2</a:t>
            </a:r>
            <a:r>
              <a:rPr lang="de-DE" sz="1600" dirty="0">
                <a:solidFill>
                  <a:schemeClr val="bg1"/>
                </a:solidFill>
              </a:rPr>
              <a:t>. </a:t>
            </a:r>
            <a:r>
              <a:rPr lang="de-DE" sz="1600" dirty="0" smtClean="0">
                <a:solidFill>
                  <a:schemeClr val="bg1"/>
                </a:solidFill>
              </a:rPr>
              <a:t>Austrian </a:t>
            </a:r>
            <a:r>
              <a:rPr lang="de-DE" sz="1600" dirty="0" err="1" smtClean="0">
                <a:solidFill>
                  <a:schemeClr val="bg1"/>
                </a:solidFill>
              </a:rPr>
              <a:t>transport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policy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goals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0" name="Titel 1"/>
          <p:cNvSpPr txBox="1">
            <a:spLocks/>
          </p:cNvSpPr>
          <p:nvPr/>
        </p:nvSpPr>
        <p:spPr>
          <a:xfrm>
            <a:off x="827584" y="3212976"/>
            <a:ext cx="7560840" cy="34563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0" tIns="18000" rIns="0" bIns="0" rtlCol="0" anchor="ctr" anchorCtr="0">
            <a:noAutofit/>
          </a:bodyPr>
          <a:lstStyle>
            <a:defPPr>
              <a:defRPr lang="de-DE"/>
            </a:defPPr>
            <a:lvl1pPr>
              <a:lnSpc>
                <a:spcPct val="120000"/>
              </a:lnSpc>
              <a:spcBef>
                <a:spcPct val="0"/>
              </a:spcBef>
              <a:buNone/>
              <a:defRPr b="1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 smtClean="0">
                <a:solidFill>
                  <a:schemeClr val="bg1"/>
                </a:solidFill>
              </a:rPr>
              <a:t>  3</a:t>
            </a:r>
            <a:r>
              <a:rPr lang="de-DE" sz="1600" dirty="0">
                <a:solidFill>
                  <a:schemeClr val="bg1"/>
                </a:solidFill>
              </a:rPr>
              <a:t>. </a:t>
            </a:r>
            <a:r>
              <a:rPr lang="de-DE" sz="1600" dirty="0" err="1">
                <a:solidFill>
                  <a:schemeClr val="bg1"/>
                </a:solidFill>
              </a:rPr>
              <a:t>O</a:t>
            </a:r>
            <a:r>
              <a:rPr lang="de-DE" sz="1600" dirty="0" err="1" smtClean="0">
                <a:solidFill>
                  <a:schemeClr val="bg1"/>
                </a:solidFill>
              </a:rPr>
              <a:t>verview</a:t>
            </a:r>
            <a:r>
              <a:rPr lang="de-DE" sz="1600" dirty="0" smtClean="0">
                <a:solidFill>
                  <a:schemeClr val="bg1"/>
                </a:solidFill>
              </a:rPr>
              <a:t> on Austrian </a:t>
            </a:r>
            <a:r>
              <a:rPr lang="de-DE" sz="1600" dirty="0" err="1" smtClean="0">
                <a:solidFill>
                  <a:schemeClr val="bg1"/>
                </a:solidFill>
              </a:rPr>
              <a:t>measures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for</a:t>
            </a:r>
            <a:r>
              <a:rPr lang="de-DE" sz="1600" dirty="0" smtClean="0">
                <a:solidFill>
                  <a:schemeClr val="bg1"/>
                </a:solidFill>
              </a:rPr>
              <a:t> modal </a:t>
            </a:r>
            <a:r>
              <a:rPr lang="de-DE" sz="1600" dirty="0" err="1" smtClean="0">
                <a:solidFill>
                  <a:schemeClr val="bg1"/>
                </a:solidFill>
              </a:rPr>
              <a:t>shift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3" name="Rechteck 12"/>
          <p:cNvSpPr/>
          <p:nvPr/>
        </p:nvSpPr>
        <p:spPr>
          <a:xfrm>
            <a:off x="851223" y="5351730"/>
            <a:ext cx="7552224" cy="338554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>
            <a:spAutoFit/>
          </a:bodyPr>
          <a:lstStyle/>
          <a:p>
            <a:r>
              <a:rPr lang="de-AT" sz="1600" b="1" dirty="0">
                <a:solidFill>
                  <a:schemeClr val="bg1"/>
                </a:solidFill>
              </a:rPr>
              <a:t>6</a:t>
            </a:r>
            <a:r>
              <a:rPr lang="de-AT" sz="1600" b="1" dirty="0" smtClean="0">
                <a:solidFill>
                  <a:schemeClr val="bg1"/>
                </a:solidFill>
              </a:rPr>
              <a:t>.  </a:t>
            </a:r>
            <a:r>
              <a:rPr lang="de-AT" sz="1600" b="1" dirty="0" err="1">
                <a:solidFill>
                  <a:schemeClr val="bg1"/>
                </a:solidFill>
              </a:rPr>
              <a:t>E</a:t>
            </a:r>
            <a:r>
              <a:rPr lang="de-AT" sz="1600" b="1" dirty="0" err="1" smtClean="0">
                <a:solidFill>
                  <a:schemeClr val="bg1"/>
                </a:solidFill>
              </a:rPr>
              <a:t>xamples</a:t>
            </a:r>
            <a:r>
              <a:rPr lang="de-AT" sz="1600" b="1" dirty="0" smtClean="0">
                <a:solidFill>
                  <a:schemeClr val="bg1"/>
                </a:solidFill>
              </a:rPr>
              <a:t> </a:t>
            </a:r>
            <a:r>
              <a:rPr lang="de-AT" sz="1600" b="1" dirty="0" err="1" smtClean="0">
                <a:solidFill>
                  <a:schemeClr val="bg1"/>
                </a:solidFill>
              </a:rPr>
              <a:t>for</a:t>
            </a:r>
            <a:r>
              <a:rPr lang="de-AT" sz="1600" b="1" dirty="0" smtClean="0">
                <a:solidFill>
                  <a:schemeClr val="bg1"/>
                </a:solidFill>
              </a:rPr>
              <a:t> Austrian </a:t>
            </a:r>
            <a:r>
              <a:rPr lang="de-AT" sz="1600" b="1" dirty="0" err="1" smtClean="0">
                <a:solidFill>
                  <a:schemeClr val="bg1"/>
                </a:solidFill>
              </a:rPr>
              <a:t>innovations</a:t>
            </a:r>
            <a:r>
              <a:rPr lang="de-AT" sz="1600" b="1" dirty="0" smtClean="0">
                <a:solidFill>
                  <a:schemeClr val="bg1"/>
                </a:solidFill>
              </a:rPr>
              <a:t> in </a:t>
            </a:r>
            <a:r>
              <a:rPr lang="de-AT" sz="1600" b="1" dirty="0" err="1" smtClean="0">
                <a:solidFill>
                  <a:schemeClr val="bg1"/>
                </a:solidFill>
              </a:rPr>
              <a:t>combined</a:t>
            </a:r>
            <a:r>
              <a:rPr lang="de-AT" sz="1600" b="1" dirty="0" smtClean="0">
                <a:solidFill>
                  <a:schemeClr val="bg1"/>
                </a:solidFill>
              </a:rPr>
              <a:t> </a:t>
            </a:r>
            <a:r>
              <a:rPr lang="de-AT" sz="1600" b="1" dirty="0" err="1" smtClean="0">
                <a:solidFill>
                  <a:schemeClr val="bg1"/>
                </a:solidFill>
              </a:rPr>
              <a:t>transport</a:t>
            </a:r>
            <a:endParaRPr lang="de-AT" sz="1600" b="1" dirty="0">
              <a:solidFill>
                <a:schemeClr val="bg1"/>
              </a:solidFill>
            </a:endParaRPr>
          </a:p>
        </p:txBody>
      </p:sp>
      <p:sp>
        <p:nvSpPr>
          <p:cNvPr id="11" name="Titel 1"/>
          <p:cNvSpPr txBox="1">
            <a:spLocks/>
          </p:cNvSpPr>
          <p:nvPr/>
        </p:nvSpPr>
        <p:spPr>
          <a:xfrm>
            <a:off x="851223" y="4716134"/>
            <a:ext cx="7560840" cy="34563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0" tIns="18000" rIns="0" bIns="0" rtlCol="0" anchor="ctr" anchorCtr="0">
            <a:noAutofit/>
          </a:bodyPr>
          <a:lstStyle>
            <a:defPPr>
              <a:defRPr lang="de-DE"/>
            </a:defPPr>
            <a:lvl1pPr>
              <a:lnSpc>
                <a:spcPct val="120000"/>
              </a:lnSpc>
              <a:spcBef>
                <a:spcPct val="0"/>
              </a:spcBef>
              <a:buNone/>
              <a:defRPr b="1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 smtClean="0">
                <a:solidFill>
                  <a:schemeClr val="bg1"/>
                </a:solidFill>
              </a:rPr>
              <a:t>  5. </a:t>
            </a:r>
            <a:r>
              <a:rPr lang="de-DE" sz="1600" dirty="0">
                <a:solidFill>
                  <a:schemeClr val="bg1"/>
                </a:solidFill>
              </a:rPr>
              <a:t>I</a:t>
            </a:r>
            <a:r>
              <a:rPr lang="de-DE" sz="1600" dirty="0" smtClean="0">
                <a:solidFill>
                  <a:schemeClr val="bg1"/>
                </a:solidFill>
              </a:rPr>
              <a:t>nnovation </a:t>
            </a:r>
            <a:r>
              <a:rPr lang="de-DE" sz="1600" dirty="0" err="1" smtClean="0">
                <a:solidFill>
                  <a:schemeClr val="bg1"/>
                </a:solidFill>
              </a:rPr>
              <a:t>programme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for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combined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freight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transport</a:t>
            </a:r>
            <a:endParaRPr lang="de-DE" sz="1600" dirty="0">
              <a:solidFill>
                <a:schemeClr val="bg1"/>
              </a:solidFill>
            </a:endParaRPr>
          </a:p>
        </p:txBody>
      </p:sp>
      <p:sp>
        <p:nvSpPr>
          <p:cNvPr id="14" name="Titel 1"/>
          <p:cNvSpPr txBox="1">
            <a:spLocks/>
          </p:cNvSpPr>
          <p:nvPr/>
        </p:nvSpPr>
        <p:spPr>
          <a:xfrm>
            <a:off x="832198" y="3800762"/>
            <a:ext cx="7560840" cy="564342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0" tIns="18000" rIns="0" bIns="0" rtlCol="0" anchor="ctr" anchorCtr="0">
            <a:noAutofit/>
          </a:bodyPr>
          <a:lstStyle>
            <a:defPPr>
              <a:defRPr lang="de-DE"/>
            </a:defPPr>
            <a:lvl1pPr>
              <a:lnSpc>
                <a:spcPct val="120000"/>
              </a:lnSpc>
              <a:spcBef>
                <a:spcPct val="0"/>
              </a:spcBef>
              <a:buNone/>
              <a:defRPr b="1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dirty="0" smtClean="0">
                <a:solidFill>
                  <a:schemeClr val="bg1"/>
                </a:solidFill>
              </a:rPr>
              <a:t>  </a:t>
            </a:r>
            <a:r>
              <a:rPr lang="de-DE" sz="1600" dirty="0">
                <a:solidFill>
                  <a:schemeClr val="bg1"/>
                </a:solidFill>
              </a:rPr>
              <a:t>4</a:t>
            </a:r>
            <a:r>
              <a:rPr lang="de-DE" sz="1600" dirty="0" smtClean="0">
                <a:solidFill>
                  <a:schemeClr val="bg1"/>
                </a:solidFill>
              </a:rPr>
              <a:t>. Research, </a:t>
            </a:r>
            <a:r>
              <a:rPr lang="en-GB" sz="1600" dirty="0">
                <a:solidFill>
                  <a:schemeClr val="bg1"/>
                </a:solidFill>
              </a:rPr>
              <a:t>Technology and Innovation </a:t>
            </a:r>
            <a:r>
              <a:rPr lang="de-DE" sz="1600" dirty="0" err="1" smtClean="0">
                <a:solidFill>
                  <a:schemeClr val="bg1"/>
                </a:solidFill>
              </a:rPr>
              <a:t>support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programme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</a:p>
          <a:p>
            <a:r>
              <a:rPr lang="de-DE" sz="1600" dirty="0">
                <a:solidFill>
                  <a:schemeClr val="bg1"/>
                </a:solidFill>
              </a:rPr>
              <a:t> </a:t>
            </a:r>
            <a:r>
              <a:rPr lang="de-DE" sz="1600" dirty="0" smtClean="0">
                <a:solidFill>
                  <a:schemeClr val="bg1"/>
                </a:solidFill>
              </a:rPr>
              <a:t>     „</a:t>
            </a:r>
            <a:r>
              <a:rPr lang="de-DE" sz="1600" dirty="0">
                <a:solidFill>
                  <a:schemeClr val="bg1"/>
                </a:solidFill>
              </a:rPr>
              <a:t>M</a:t>
            </a:r>
            <a:r>
              <a:rPr lang="de-DE" sz="1600" dirty="0" smtClean="0">
                <a:solidFill>
                  <a:schemeClr val="bg1"/>
                </a:solidFill>
              </a:rPr>
              <a:t>obility </a:t>
            </a:r>
            <a:r>
              <a:rPr lang="de-DE" sz="1600" dirty="0" err="1" smtClean="0">
                <a:solidFill>
                  <a:schemeClr val="bg1"/>
                </a:solidFill>
              </a:rPr>
              <a:t>of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 err="1" smtClean="0">
                <a:solidFill>
                  <a:schemeClr val="bg1"/>
                </a:solidFill>
              </a:rPr>
              <a:t>the</a:t>
            </a:r>
            <a:r>
              <a:rPr lang="de-DE" sz="1600" dirty="0" smtClean="0">
                <a:solidFill>
                  <a:schemeClr val="bg1"/>
                </a:solidFill>
              </a:rPr>
              <a:t> </a:t>
            </a:r>
            <a:r>
              <a:rPr lang="de-DE" sz="1600" dirty="0">
                <a:solidFill>
                  <a:schemeClr val="bg1"/>
                </a:solidFill>
              </a:rPr>
              <a:t>F</a:t>
            </a:r>
            <a:r>
              <a:rPr lang="de-DE" sz="1600" dirty="0" smtClean="0">
                <a:solidFill>
                  <a:schemeClr val="bg1"/>
                </a:solidFill>
              </a:rPr>
              <a:t>uture“</a:t>
            </a:r>
          </a:p>
        </p:txBody>
      </p:sp>
    </p:spTree>
    <p:extLst>
      <p:ext uri="{BB962C8B-B14F-4D97-AF65-F5344CB8AC3E}">
        <p14:creationId xmlns:p14="http://schemas.microsoft.com/office/powerpoint/2010/main" val="78490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t>3</a:t>
            </a:fld>
            <a:endParaRPr lang="de-DE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55576" y="1106002"/>
            <a:ext cx="7632774" cy="3600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0" tIns="1800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de-DE" sz="2000" dirty="0" smtClean="0">
                <a:solidFill>
                  <a:schemeClr val="bg1"/>
                </a:solidFill>
              </a:rPr>
              <a:t>1. </a:t>
            </a:r>
            <a:r>
              <a:rPr lang="de-DE" sz="2000" dirty="0">
                <a:solidFill>
                  <a:schemeClr val="bg1"/>
                </a:solidFill>
              </a:rPr>
              <a:t>M</a:t>
            </a:r>
            <a:r>
              <a:rPr lang="de-DE" sz="2000" dirty="0" smtClean="0">
                <a:solidFill>
                  <a:schemeClr val="bg1"/>
                </a:solidFill>
              </a:rPr>
              <a:t>odal </a:t>
            </a:r>
            <a:r>
              <a:rPr lang="de-DE" sz="2000" dirty="0" err="1">
                <a:solidFill>
                  <a:schemeClr val="bg1"/>
                </a:solidFill>
              </a:rPr>
              <a:t>s</a:t>
            </a:r>
            <a:r>
              <a:rPr lang="de-DE" sz="2000" dirty="0" err="1" smtClean="0">
                <a:solidFill>
                  <a:schemeClr val="bg1"/>
                </a:solidFill>
              </a:rPr>
              <a:t>plit</a:t>
            </a:r>
            <a:r>
              <a:rPr lang="de-DE" sz="2000" dirty="0" smtClean="0">
                <a:solidFill>
                  <a:schemeClr val="bg1"/>
                </a:solidFill>
              </a:rPr>
              <a:t> in Austria</a:t>
            </a:r>
            <a:endParaRPr lang="de-DE" sz="2000" b="0" dirty="0">
              <a:solidFill>
                <a:schemeClr val="bg1"/>
              </a:solidFill>
            </a:endParaRPr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492750" y="691843"/>
            <a:ext cx="2895600" cy="144000"/>
          </a:xfrm>
        </p:spPr>
        <p:txBody>
          <a:bodyPr/>
          <a:lstStyle/>
          <a:p>
            <a:r>
              <a:rPr lang="de-DE" dirty="0"/>
              <a:t> </a:t>
            </a:r>
            <a:r>
              <a:rPr lang="de-DE" dirty="0" smtClean="0"/>
              <a:t>Julia Elsinger, </a:t>
            </a:r>
            <a:r>
              <a:rPr lang="de-DE" dirty="0" err="1" smtClean="0"/>
              <a:t>bmvit</a:t>
            </a:r>
            <a:r>
              <a:rPr lang="de-DE" dirty="0" smtClean="0"/>
              <a:t>, </a:t>
            </a:r>
            <a:r>
              <a:rPr lang="de-DE" dirty="0" err="1" smtClean="0"/>
              <a:t>department</a:t>
            </a:r>
            <a:r>
              <a:rPr lang="de-DE" dirty="0" smtClean="0"/>
              <a:t> I/K4 - </a:t>
            </a:r>
            <a:r>
              <a:rPr lang="de-DE" dirty="0" err="1" smtClean="0"/>
              <a:t>Combined</a:t>
            </a:r>
            <a:r>
              <a:rPr lang="de-DE" dirty="0" smtClean="0"/>
              <a:t> Transport</a:t>
            </a:r>
            <a:endParaRPr lang="de-DE" dirty="0"/>
          </a:p>
        </p:txBody>
      </p:sp>
      <p:pic>
        <p:nvPicPr>
          <p:cNvPr id="5268" name="Picture 14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8243" y="1593832"/>
            <a:ext cx="7222149" cy="409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259632" y="5735458"/>
            <a:ext cx="48965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err="1">
                <a:solidFill>
                  <a:schemeClr val="tx2"/>
                </a:solidFill>
              </a:rPr>
              <a:t>s</a:t>
            </a:r>
            <a:r>
              <a:rPr lang="de-AT" sz="1000" dirty="0" err="1" smtClean="0">
                <a:solidFill>
                  <a:schemeClr val="tx2"/>
                </a:solidFill>
              </a:rPr>
              <a:t>ource</a:t>
            </a:r>
            <a:r>
              <a:rPr lang="de-AT" sz="1000" dirty="0" smtClean="0">
                <a:solidFill>
                  <a:schemeClr val="tx2"/>
                </a:solidFill>
              </a:rPr>
              <a:t>: </a:t>
            </a:r>
            <a:r>
              <a:rPr lang="de-AT" sz="1000" dirty="0" err="1" smtClean="0">
                <a:solidFill>
                  <a:schemeClr val="tx2"/>
                </a:solidFill>
              </a:rPr>
              <a:t>bmvit</a:t>
            </a:r>
            <a:r>
              <a:rPr lang="de-AT" sz="1000" dirty="0" smtClean="0">
                <a:solidFill>
                  <a:schemeClr val="tx2"/>
                </a:solidFill>
              </a:rPr>
              <a:t>, </a:t>
            </a:r>
            <a:r>
              <a:rPr lang="de-AT" sz="1000" dirty="0" err="1" smtClean="0">
                <a:solidFill>
                  <a:schemeClr val="tx2"/>
                </a:solidFill>
              </a:rPr>
              <a:t>department</a:t>
            </a:r>
            <a:r>
              <a:rPr lang="de-AT" sz="1000" dirty="0" smtClean="0">
                <a:solidFill>
                  <a:schemeClr val="tx2"/>
                </a:solidFill>
              </a:rPr>
              <a:t> II/Infra2, </a:t>
            </a:r>
            <a:r>
              <a:rPr lang="de-AT" sz="1000" dirty="0" err="1" smtClean="0">
                <a:solidFill>
                  <a:schemeClr val="tx2"/>
                </a:solidFill>
              </a:rPr>
              <a:t>data</a:t>
            </a:r>
            <a:r>
              <a:rPr lang="de-AT" sz="1000" dirty="0" smtClean="0">
                <a:solidFill>
                  <a:schemeClr val="tx2"/>
                </a:solidFill>
              </a:rPr>
              <a:t> </a:t>
            </a:r>
            <a:r>
              <a:rPr lang="de-AT" sz="1000" dirty="0" err="1" smtClean="0">
                <a:solidFill>
                  <a:schemeClr val="tx2"/>
                </a:solidFill>
              </a:rPr>
              <a:t>base</a:t>
            </a:r>
            <a:r>
              <a:rPr lang="de-AT" sz="1000" dirty="0" smtClean="0">
                <a:solidFill>
                  <a:schemeClr val="tx2"/>
                </a:solidFill>
              </a:rPr>
              <a:t> </a:t>
            </a:r>
            <a:r>
              <a:rPr lang="de-AT" sz="1000" dirty="0" err="1" smtClean="0">
                <a:solidFill>
                  <a:schemeClr val="tx2"/>
                </a:solidFill>
              </a:rPr>
              <a:t>rail</a:t>
            </a:r>
            <a:r>
              <a:rPr lang="de-AT" sz="1000" dirty="0" smtClean="0">
                <a:solidFill>
                  <a:schemeClr val="tx2"/>
                </a:solidFill>
              </a:rPr>
              <a:t> </a:t>
            </a:r>
            <a:r>
              <a:rPr lang="de-AT" sz="1000" dirty="0" err="1" smtClean="0">
                <a:solidFill>
                  <a:schemeClr val="tx2"/>
                </a:solidFill>
              </a:rPr>
              <a:t>mio.nettotkm</a:t>
            </a:r>
            <a:endParaRPr lang="de-AT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079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t>4</a:t>
            </a:fld>
            <a:endParaRPr lang="de-DE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2105546" y="1051994"/>
            <a:ext cx="5256584" cy="360040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M</a:t>
            </a:r>
            <a:r>
              <a:rPr lang="de-DE" sz="2000" dirty="0" smtClean="0"/>
              <a:t>odal </a:t>
            </a:r>
            <a:r>
              <a:rPr lang="de-DE" sz="2000" dirty="0" err="1"/>
              <a:t>s</a:t>
            </a:r>
            <a:r>
              <a:rPr lang="de-DE" sz="2000" dirty="0" err="1" smtClean="0"/>
              <a:t>plit</a:t>
            </a:r>
            <a:r>
              <a:rPr lang="de-DE" sz="2000" dirty="0" smtClean="0"/>
              <a:t> – alpine </a:t>
            </a:r>
            <a:r>
              <a:rPr lang="de-DE" sz="2000" dirty="0" err="1" smtClean="0"/>
              <a:t>crossings</a:t>
            </a:r>
            <a:r>
              <a:rPr lang="de-DE" sz="2000" dirty="0" smtClean="0"/>
              <a:t> in Austria</a:t>
            </a:r>
            <a:endParaRPr lang="de-DE" sz="2000" b="0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492750" y="691843"/>
            <a:ext cx="2895600" cy="144000"/>
          </a:xfrm>
        </p:spPr>
        <p:txBody>
          <a:bodyPr/>
          <a:lstStyle/>
          <a:p>
            <a:r>
              <a:rPr lang="de-DE" dirty="0" smtClean="0"/>
              <a:t>Julia Elsinger, </a:t>
            </a:r>
            <a:r>
              <a:rPr lang="de-DE" dirty="0" err="1" smtClean="0"/>
              <a:t>bmvit</a:t>
            </a:r>
            <a:r>
              <a:rPr lang="de-DE" dirty="0" smtClean="0"/>
              <a:t>, </a:t>
            </a:r>
            <a:r>
              <a:rPr lang="de-DE" dirty="0" err="1" smtClean="0"/>
              <a:t>department</a:t>
            </a:r>
            <a:r>
              <a:rPr lang="de-DE" dirty="0" smtClean="0"/>
              <a:t> I/K4 – </a:t>
            </a:r>
            <a:r>
              <a:rPr lang="de-DE" dirty="0" err="1" smtClean="0"/>
              <a:t>Combined</a:t>
            </a:r>
            <a:r>
              <a:rPr lang="de-DE" dirty="0" smtClean="0"/>
              <a:t> </a:t>
            </a:r>
            <a:r>
              <a:rPr lang="de-DE" dirty="0"/>
              <a:t>T</a:t>
            </a:r>
            <a:r>
              <a:rPr lang="de-DE" dirty="0" smtClean="0"/>
              <a:t>ransport</a:t>
            </a:r>
            <a:endParaRPr lang="de-DE" dirty="0"/>
          </a:p>
        </p:txBody>
      </p:sp>
      <p:pic>
        <p:nvPicPr>
          <p:cNvPr id="7312" name="Picture 14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1300" y="1431925"/>
            <a:ext cx="6445076" cy="4203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763688" y="5635599"/>
            <a:ext cx="511256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err="1">
                <a:solidFill>
                  <a:schemeClr val="tx2"/>
                </a:solidFill>
              </a:rPr>
              <a:t>source</a:t>
            </a:r>
            <a:r>
              <a:rPr lang="de-AT" sz="1000" dirty="0">
                <a:solidFill>
                  <a:schemeClr val="tx2"/>
                </a:solidFill>
              </a:rPr>
              <a:t>: </a:t>
            </a:r>
            <a:r>
              <a:rPr lang="de-AT" sz="1000" dirty="0" err="1">
                <a:solidFill>
                  <a:schemeClr val="tx2"/>
                </a:solidFill>
              </a:rPr>
              <a:t>Alpinfo</a:t>
            </a:r>
            <a:r>
              <a:rPr lang="de-AT" sz="1000" dirty="0">
                <a:solidFill>
                  <a:schemeClr val="tx2"/>
                </a:solidFill>
              </a:rPr>
              <a:t> 2013, </a:t>
            </a:r>
            <a:r>
              <a:rPr lang="de-AT" sz="1000" dirty="0" err="1">
                <a:solidFill>
                  <a:schemeClr val="tx2"/>
                </a:solidFill>
              </a:rPr>
              <a:t>own</a:t>
            </a:r>
            <a:r>
              <a:rPr lang="de-AT" sz="1000" dirty="0">
                <a:solidFill>
                  <a:schemeClr val="tx2"/>
                </a:solidFill>
              </a:rPr>
              <a:t> </a:t>
            </a:r>
            <a:r>
              <a:rPr lang="de-AT" sz="1000" dirty="0" err="1">
                <a:solidFill>
                  <a:schemeClr val="tx2"/>
                </a:solidFill>
              </a:rPr>
              <a:t>diagram</a:t>
            </a:r>
            <a:r>
              <a:rPr lang="de-AT" sz="1000" dirty="0">
                <a:solidFill>
                  <a:schemeClr val="tx2"/>
                </a:solidFill>
              </a:rPr>
              <a:t>, </a:t>
            </a:r>
            <a:r>
              <a:rPr lang="de-AT" sz="1000" dirty="0" err="1">
                <a:solidFill>
                  <a:schemeClr val="tx2"/>
                </a:solidFill>
              </a:rPr>
              <a:t>bmvit</a:t>
            </a:r>
            <a:r>
              <a:rPr lang="de-AT" sz="1000" dirty="0">
                <a:solidFill>
                  <a:schemeClr val="tx2"/>
                </a:solidFill>
              </a:rPr>
              <a:t> </a:t>
            </a:r>
            <a:r>
              <a:rPr lang="de-AT" sz="1000" dirty="0" err="1">
                <a:solidFill>
                  <a:schemeClr val="tx2"/>
                </a:solidFill>
              </a:rPr>
              <a:t>department</a:t>
            </a:r>
            <a:r>
              <a:rPr lang="de-AT" sz="1000" dirty="0">
                <a:solidFill>
                  <a:schemeClr val="tx2"/>
                </a:solidFill>
              </a:rPr>
              <a:t> I/K4, </a:t>
            </a:r>
            <a:r>
              <a:rPr lang="de-AT" sz="1000" dirty="0" err="1">
                <a:solidFill>
                  <a:schemeClr val="tx2"/>
                </a:solidFill>
              </a:rPr>
              <a:t>data</a:t>
            </a:r>
            <a:r>
              <a:rPr lang="de-AT" sz="1000" dirty="0">
                <a:solidFill>
                  <a:schemeClr val="tx2"/>
                </a:solidFill>
              </a:rPr>
              <a:t> </a:t>
            </a:r>
            <a:r>
              <a:rPr lang="de-AT" sz="1000" dirty="0" err="1">
                <a:solidFill>
                  <a:schemeClr val="tx2"/>
                </a:solidFill>
              </a:rPr>
              <a:t>base</a:t>
            </a:r>
            <a:r>
              <a:rPr lang="de-AT" sz="1000" dirty="0">
                <a:solidFill>
                  <a:schemeClr val="tx2"/>
                </a:solidFill>
              </a:rPr>
              <a:t> </a:t>
            </a:r>
            <a:r>
              <a:rPr lang="de-AT" sz="1000" dirty="0" err="1">
                <a:solidFill>
                  <a:schemeClr val="tx2"/>
                </a:solidFill>
              </a:rPr>
              <a:t>mio.</a:t>
            </a:r>
            <a:r>
              <a:rPr lang="de-AT" sz="1000" dirty="0">
                <a:solidFill>
                  <a:schemeClr val="tx2"/>
                </a:solidFill>
              </a:rPr>
              <a:t> </a:t>
            </a:r>
            <a:r>
              <a:rPr lang="de-AT" sz="1000" dirty="0" err="1" smtClean="0">
                <a:solidFill>
                  <a:schemeClr val="tx2"/>
                </a:solidFill>
              </a:rPr>
              <a:t>nettotons</a:t>
            </a:r>
            <a:endParaRPr lang="de-AT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0803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t>5</a:t>
            </a:fld>
            <a:endParaRPr lang="de-DE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899593" y="1028278"/>
            <a:ext cx="7233170" cy="360040"/>
          </a:xfrm>
          <a:prstGeom prst="rect">
            <a:avLst/>
          </a:prstGeom>
        </p:spPr>
        <p:txBody>
          <a:bodyPr vert="horz" lIns="0" tIns="18000" rIns="0" bIns="0" rtlCol="0" anchor="t" anchorCtr="0">
            <a:noAutofit/>
          </a:bodyPr>
          <a:lstStyle>
            <a:lvl1pPr algn="l" defTabSz="914400" rtl="0" eaLnBrk="1" latinLnBrk="0" hangingPunct="1">
              <a:lnSpc>
                <a:spcPct val="120000"/>
              </a:lnSpc>
              <a:spcBef>
                <a:spcPct val="0"/>
              </a:spcBef>
              <a:buNone/>
              <a:defRPr sz="2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de-DE" sz="2000" dirty="0"/>
              <a:t>H</a:t>
            </a:r>
            <a:r>
              <a:rPr lang="de-DE" sz="2000" dirty="0" smtClean="0"/>
              <a:t>istorical </a:t>
            </a:r>
            <a:r>
              <a:rPr lang="de-DE" sz="2000" dirty="0" err="1" smtClean="0"/>
              <a:t>development</a:t>
            </a:r>
            <a:r>
              <a:rPr lang="de-DE" sz="2000" dirty="0" smtClean="0"/>
              <a:t> </a:t>
            </a:r>
            <a:r>
              <a:rPr lang="de-DE" sz="2000" dirty="0" err="1" smtClean="0"/>
              <a:t>rail</a:t>
            </a:r>
            <a:r>
              <a:rPr lang="de-DE" sz="2000" dirty="0" smtClean="0"/>
              <a:t> </a:t>
            </a:r>
            <a:r>
              <a:rPr lang="de-DE" sz="2000" dirty="0" err="1" smtClean="0"/>
              <a:t>freight</a:t>
            </a:r>
            <a:r>
              <a:rPr lang="de-DE" sz="2000" dirty="0" smtClean="0"/>
              <a:t> </a:t>
            </a:r>
            <a:r>
              <a:rPr lang="de-DE" sz="2000" dirty="0" err="1" smtClean="0"/>
              <a:t>transport</a:t>
            </a:r>
            <a:r>
              <a:rPr lang="de-DE" sz="2000" dirty="0" smtClean="0"/>
              <a:t> in Austria </a:t>
            </a:r>
            <a:endParaRPr lang="de-DE" sz="2000" b="0" dirty="0"/>
          </a:p>
        </p:txBody>
      </p:sp>
      <p:sp>
        <p:nvSpPr>
          <p:cNvPr id="8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492750" y="691843"/>
            <a:ext cx="2895600" cy="144000"/>
          </a:xfrm>
        </p:spPr>
        <p:txBody>
          <a:bodyPr/>
          <a:lstStyle/>
          <a:p>
            <a:r>
              <a:rPr lang="de-DE" dirty="0" smtClean="0"/>
              <a:t>Julia Elsinger, </a:t>
            </a:r>
            <a:r>
              <a:rPr lang="de-DE" dirty="0" err="1" smtClean="0"/>
              <a:t>bmvit</a:t>
            </a:r>
            <a:r>
              <a:rPr lang="de-DE" dirty="0" smtClean="0"/>
              <a:t>, </a:t>
            </a:r>
            <a:r>
              <a:rPr lang="de-DE" dirty="0" err="1" smtClean="0"/>
              <a:t>department</a:t>
            </a:r>
            <a:r>
              <a:rPr lang="de-DE" dirty="0" smtClean="0"/>
              <a:t> I/K4 – </a:t>
            </a:r>
            <a:r>
              <a:rPr lang="de-DE" dirty="0" err="1" smtClean="0"/>
              <a:t>Combined</a:t>
            </a:r>
            <a:r>
              <a:rPr lang="de-DE" dirty="0" smtClean="0"/>
              <a:t> Transport</a:t>
            </a:r>
            <a:endParaRPr lang="de-DE" dirty="0"/>
          </a:p>
        </p:txBody>
      </p:sp>
      <p:pic>
        <p:nvPicPr>
          <p:cNvPr id="8341" name="Picture 14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379" y="1582961"/>
            <a:ext cx="7121525" cy="407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1835696" y="5661248"/>
            <a:ext cx="439248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000" dirty="0" err="1">
                <a:solidFill>
                  <a:schemeClr val="tx2"/>
                </a:solidFill>
              </a:rPr>
              <a:t>s</a:t>
            </a:r>
            <a:r>
              <a:rPr lang="de-AT" sz="1000" dirty="0" err="1" smtClean="0">
                <a:solidFill>
                  <a:schemeClr val="tx2"/>
                </a:solidFill>
              </a:rPr>
              <a:t>ource</a:t>
            </a:r>
            <a:r>
              <a:rPr lang="de-AT" sz="1000" dirty="0" smtClean="0">
                <a:solidFill>
                  <a:schemeClr val="tx2"/>
                </a:solidFill>
              </a:rPr>
              <a:t>: </a:t>
            </a:r>
            <a:r>
              <a:rPr lang="de-AT" sz="1000" dirty="0" err="1" smtClean="0">
                <a:solidFill>
                  <a:schemeClr val="tx2"/>
                </a:solidFill>
              </a:rPr>
              <a:t>bmvit</a:t>
            </a:r>
            <a:r>
              <a:rPr lang="de-AT" sz="1000" dirty="0" smtClean="0">
                <a:solidFill>
                  <a:schemeClr val="tx2"/>
                </a:solidFill>
              </a:rPr>
              <a:t>, </a:t>
            </a:r>
            <a:r>
              <a:rPr lang="de-AT" sz="1000" dirty="0" err="1" smtClean="0">
                <a:solidFill>
                  <a:schemeClr val="tx2"/>
                </a:solidFill>
              </a:rPr>
              <a:t>data</a:t>
            </a:r>
            <a:r>
              <a:rPr lang="de-AT" sz="1000" dirty="0" smtClean="0">
                <a:solidFill>
                  <a:schemeClr val="tx2"/>
                </a:solidFill>
              </a:rPr>
              <a:t> </a:t>
            </a:r>
            <a:r>
              <a:rPr lang="de-AT" sz="1000" dirty="0" err="1" smtClean="0">
                <a:solidFill>
                  <a:schemeClr val="tx2"/>
                </a:solidFill>
              </a:rPr>
              <a:t>department</a:t>
            </a:r>
            <a:r>
              <a:rPr lang="de-AT" sz="1000" dirty="0" smtClean="0">
                <a:solidFill>
                  <a:schemeClr val="tx2"/>
                </a:solidFill>
              </a:rPr>
              <a:t> II/</a:t>
            </a:r>
            <a:r>
              <a:rPr lang="de-AT" sz="1000" dirty="0" err="1" smtClean="0">
                <a:solidFill>
                  <a:schemeClr val="tx2"/>
                </a:solidFill>
              </a:rPr>
              <a:t>Infra</a:t>
            </a:r>
            <a:r>
              <a:rPr lang="de-AT" sz="1000" dirty="0" smtClean="0">
                <a:solidFill>
                  <a:schemeClr val="tx2"/>
                </a:solidFill>
              </a:rPr>
              <a:t> 2, </a:t>
            </a:r>
            <a:r>
              <a:rPr lang="de-AT" sz="1000" dirty="0" err="1" smtClean="0">
                <a:solidFill>
                  <a:schemeClr val="tx2"/>
                </a:solidFill>
              </a:rPr>
              <a:t>diagram</a:t>
            </a:r>
            <a:r>
              <a:rPr lang="de-AT" sz="1000" dirty="0" smtClean="0">
                <a:solidFill>
                  <a:schemeClr val="tx2"/>
                </a:solidFill>
              </a:rPr>
              <a:t> </a:t>
            </a:r>
            <a:r>
              <a:rPr lang="de-AT" sz="1000" dirty="0" err="1" smtClean="0">
                <a:solidFill>
                  <a:schemeClr val="tx2"/>
                </a:solidFill>
              </a:rPr>
              <a:t>department</a:t>
            </a:r>
            <a:r>
              <a:rPr lang="de-AT" sz="1000" dirty="0" smtClean="0">
                <a:solidFill>
                  <a:schemeClr val="tx2"/>
                </a:solidFill>
              </a:rPr>
              <a:t> I/K4 </a:t>
            </a:r>
            <a:endParaRPr lang="de-AT" sz="1000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95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t>6</a:t>
            </a:fld>
            <a:endParaRPr lang="de-DE"/>
          </a:p>
        </p:txBody>
      </p:sp>
      <p:grpSp>
        <p:nvGrpSpPr>
          <p:cNvPr id="3" name="Gruppieren 2"/>
          <p:cNvGrpSpPr/>
          <p:nvPr/>
        </p:nvGrpSpPr>
        <p:grpSpPr>
          <a:xfrm>
            <a:off x="1043608" y="945272"/>
            <a:ext cx="7706939" cy="5004008"/>
            <a:chOff x="1187624" y="1340768"/>
            <a:chExt cx="6684721" cy="4168750"/>
          </a:xfrm>
        </p:grpSpPr>
        <p:pic>
          <p:nvPicPr>
            <p:cNvPr id="2050" name="Picture 2" descr="http://www.bmvit.gv.at/bilder/verkehr/gesamtverkehr/hubs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87624" y="1340768"/>
              <a:ext cx="6684721" cy="41687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2" name="Ellipse 11"/>
            <p:cNvSpPr/>
            <p:nvPr/>
          </p:nvSpPr>
          <p:spPr>
            <a:xfrm>
              <a:off x="3779912" y="3381938"/>
              <a:ext cx="86410" cy="8641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16" name="Ellipse 15"/>
            <p:cNvSpPr/>
            <p:nvPr/>
          </p:nvSpPr>
          <p:spPr>
            <a:xfrm>
              <a:off x="3203848" y="4062670"/>
              <a:ext cx="86410" cy="86410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CC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AT"/>
            </a:p>
          </p:txBody>
        </p:sp>
        <p:sp>
          <p:nvSpPr>
            <p:cNvPr id="2" name="Textfeld 1"/>
            <p:cNvSpPr txBox="1"/>
            <p:nvPr/>
          </p:nvSpPr>
          <p:spPr>
            <a:xfrm>
              <a:off x="3814840" y="3372364"/>
              <a:ext cx="649852" cy="2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de-DE"/>
              </a:defPPr>
              <a:lvl1pPr>
                <a:defRPr sz="500" b="1">
                  <a:solidFill>
                    <a:schemeClr val="bg2">
                      <a:lumMod val="50000"/>
                    </a:schemeClr>
                  </a:solidFill>
                </a:defRPr>
              </a:lvl1pPr>
            </a:lstStyle>
            <a:p>
              <a:r>
                <a:rPr lang="de-AT" sz="550" dirty="0"/>
                <a:t>Terminal Wörgl</a:t>
              </a:r>
            </a:p>
          </p:txBody>
        </p:sp>
        <p:sp>
          <p:nvSpPr>
            <p:cNvPr id="17" name="Textfeld 16"/>
            <p:cNvSpPr txBox="1"/>
            <p:nvPr/>
          </p:nvSpPr>
          <p:spPr>
            <a:xfrm>
              <a:off x="3003555" y="4150865"/>
              <a:ext cx="606248" cy="2617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AT" sz="550" b="1" dirty="0" smtClean="0">
                  <a:solidFill>
                    <a:schemeClr val="bg2">
                      <a:lumMod val="50000"/>
                    </a:schemeClr>
                  </a:solidFill>
                </a:rPr>
                <a:t>Terminal Brennersee</a:t>
              </a:r>
              <a:endParaRPr lang="de-AT" sz="55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14" name="Inhaltsplatzhalter 2"/>
          <p:cNvSpPr txBox="1">
            <a:spLocks/>
          </p:cNvSpPr>
          <p:nvPr/>
        </p:nvSpPr>
        <p:spPr>
          <a:xfrm>
            <a:off x="755576" y="1124744"/>
            <a:ext cx="4752528" cy="864096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>
            <a:lvl1pPr marL="108000" indent="-108000" algn="l" defTabSz="914400" rtl="0" eaLnBrk="1" latinLnBrk="0" hangingPunct="1">
              <a:lnSpc>
                <a:spcPct val="120000"/>
              </a:lnSpc>
              <a:spcBef>
                <a:spcPts val="2000"/>
              </a:spcBef>
              <a:buFont typeface="Arial" pitchFamily="34" charset="0"/>
              <a:buChar char="-"/>
              <a:tabLst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24000" indent="-14400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2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432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432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32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32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3200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Tx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>
              <a:spcBef>
                <a:spcPts val="2000"/>
              </a:spcBef>
              <a:buNone/>
            </a:pPr>
            <a:r>
              <a:rPr lang="de-DE" sz="2000" b="1" dirty="0"/>
              <a:t>T</a:t>
            </a:r>
            <a:r>
              <a:rPr lang="de-DE" sz="2000" b="1" dirty="0" smtClean="0"/>
              <a:t>erminals/multimodal </a:t>
            </a:r>
            <a:r>
              <a:rPr lang="de-DE" sz="2000" b="1" dirty="0" err="1" smtClean="0"/>
              <a:t>nodes</a:t>
            </a:r>
            <a:r>
              <a:rPr lang="de-DE" sz="2000" b="1" dirty="0" smtClean="0"/>
              <a:t> in Austria</a:t>
            </a:r>
            <a:br>
              <a:rPr lang="de-DE" sz="2000" b="1" dirty="0" smtClean="0"/>
            </a:br>
            <a:r>
              <a:rPr lang="de-DE" b="1" dirty="0" smtClean="0"/>
              <a:t> </a:t>
            </a:r>
            <a:r>
              <a:rPr lang="de-DE" sz="1200" b="1" dirty="0" err="1"/>
              <a:t>a</a:t>
            </a:r>
            <a:r>
              <a:rPr lang="de-DE" sz="1200" b="1" dirty="0" err="1" smtClean="0"/>
              <a:t>ddition</a:t>
            </a:r>
            <a:r>
              <a:rPr lang="de-DE" sz="1200" b="1" dirty="0" smtClean="0"/>
              <a:t>: </a:t>
            </a:r>
            <a:r>
              <a:rPr lang="de-DE" sz="1200" b="1" dirty="0" err="1"/>
              <a:t>F</a:t>
            </a:r>
            <a:r>
              <a:rPr lang="de-DE" sz="1200" b="1" dirty="0" err="1" smtClean="0"/>
              <a:t>reight</a:t>
            </a:r>
            <a:r>
              <a:rPr lang="de-DE" sz="1200" b="1" dirty="0" smtClean="0"/>
              <a:t> </a:t>
            </a:r>
            <a:r>
              <a:rPr lang="de-DE" sz="1200" b="1" dirty="0"/>
              <a:t>C</a:t>
            </a:r>
            <a:r>
              <a:rPr lang="de-DE" sz="1200" b="1" dirty="0" smtClean="0"/>
              <a:t>enter Vienna </a:t>
            </a:r>
            <a:r>
              <a:rPr lang="de-DE" sz="1200" b="1" dirty="0"/>
              <a:t>S</a:t>
            </a:r>
            <a:r>
              <a:rPr lang="de-DE" sz="1200" b="1" dirty="0" smtClean="0"/>
              <a:t>outh</a:t>
            </a:r>
          </a:p>
          <a:p>
            <a:pPr marL="0" indent="0">
              <a:buFont typeface="Arial" pitchFamily="34" charset="0"/>
              <a:buNone/>
            </a:pPr>
            <a:endParaRPr lang="de-DE" dirty="0"/>
          </a:p>
        </p:txBody>
      </p:sp>
      <p:sp>
        <p:nvSpPr>
          <p:cNvPr id="13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492750" y="691843"/>
            <a:ext cx="2895600" cy="144000"/>
          </a:xfrm>
        </p:spPr>
        <p:txBody>
          <a:bodyPr/>
          <a:lstStyle/>
          <a:p>
            <a:r>
              <a:rPr lang="de-DE" dirty="0" smtClean="0"/>
              <a:t>Julia Elsinger, </a:t>
            </a:r>
            <a:r>
              <a:rPr lang="de-DE" dirty="0" err="1" smtClean="0"/>
              <a:t>bmvit</a:t>
            </a:r>
            <a:r>
              <a:rPr lang="de-DE" dirty="0" smtClean="0"/>
              <a:t>, </a:t>
            </a:r>
            <a:r>
              <a:rPr lang="de-DE" dirty="0" err="1" smtClean="0"/>
              <a:t>department</a:t>
            </a:r>
            <a:r>
              <a:rPr lang="de-DE" dirty="0" smtClean="0"/>
              <a:t> I/K4 – </a:t>
            </a:r>
            <a:r>
              <a:rPr lang="de-DE" dirty="0" err="1" smtClean="0"/>
              <a:t>Combined</a:t>
            </a:r>
            <a:r>
              <a:rPr lang="de-DE" dirty="0" smtClean="0"/>
              <a:t> Transport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477290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t>7</a:t>
            </a:fld>
            <a:endParaRPr lang="de-DE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55576" y="1145485"/>
            <a:ext cx="7632774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0" tIns="18000" rIns="0" bIns="0" rtlCol="0" anchor="ctr" anchorCtr="0">
            <a:noAutofit/>
          </a:bodyPr>
          <a:lstStyle>
            <a:defPPr>
              <a:defRPr lang="de-DE"/>
            </a:defPPr>
            <a:lvl1pPr>
              <a:lnSpc>
                <a:spcPct val="120000"/>
              </a:lnSpc>
              <a:spcBef>
                <a:spcPct val="0"/>
              </a:spcBef>
              <a:buNone/>
              <a:defRPr b="1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>
                <a:solidFill>
                  <a:schemeClr val="bg1"/>
                </a:solidFill>
              </a:rPr>
              <a:t> 2</a:t>
            </a:r>
            <a:r>
              <a:rPr lang="de-DE" sz="2000" dirty="0">
                <a:solidFill>
                  <a:schemeClr val="bg1"/>
                </a:solidFill>
              </a:rPr>
              <a:t>. </a:t>
            </a:r>
            <a:r>
              <a:rPr lang="de-DE" sz="2000" dirty="0" smtClean="0">
                <a:solidFill>
                  <a:schemeClr val="bg1"/>
                </a:solidFill>
              </a:rPr>
              <a:t>Austrian </a:t>
            </a:r>
            <a:r>
              <a:rPr lang="de-DE" sz="2000" dirty="0" err="1" smtClean="0">
                <a:solidFill>
                  <a:schemeClr val="bg1"/>
                </a:solidFill>
              </a:rPr>
              <a:t>transport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policy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goals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13" name="Textfeld 12"/>
          <p:cNvSpPr txBox="1"/>
          <p:nvPr/>
        </p:nvSpPr>
        <p:spPr>
          <a:xfrm>
            <a:off x="6136931" y="2204864"/>
            <a:ext cx="221946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AT" sz="1600" b="1" dirty="0" smtClean="0">
                <a:solidFill>
                  <a:srgbClr val="0096BB"/>
                </a:solidFill>
              </a:rPr>
              <a:t>Gesamtverkehrsplan</a:t>
            </a:r>
          </a:p>
          <a:p>
            <a:r>
              <a:rPr lang="de-AT" sz="1600" dirty="0" smtClean="0">
                <a:solidFill>
                  <a:srgbClr val="0096BB"/>
                </a:solidFill>
              </a:rPr>
              <a:t>(</a:t>
            </a:r>
            <a:r>
              <a:rPr lang="de-AT" sz="1600" dirty="0" err="1" smtClean="0">
                <a:solidFill>
                  <a:srgbClr val="0096BB"/>
                </a:solidFill>
              </a:rPr>
              <a:t>comprehensive</a:t>
            </a:r>
            <a:r>
              <a:rPr lang="de-AT" sz="1600" dirty="0" smtClean="0">
                <a:solidFill>
                  <a:srgbClr val="0096BB"/>
                </a:solidFill>
              </a:rPr>
              <a:t> </a:t>
            </a:r>
            <a:r>
              <a:rPr lang="de-AT" sz="1600" dirty="0" err="1" smtClean="0">
                <a:solidFill>
                  <a:srgbClr val="0096BB"/>
                </a:solidFill>
              </a:rPr>
              <a:t>transport</a:t>
            </a:r>
            <a:r>
              <a:rPr lang="de-AT" sz="1600" dirty="0" smtClean="0">
                <a:solidFill>
                  <a:srgbClr val="0096BB"/>
                </a:solidFill>
              </a:rPr>
              <a:t> plan) </a:t>
            </a:r>
            <a:endParaRPr lang="de-AT" sz="1600" dirty="0">
              <a:solidFill>
                <a:srgbClr val="0096BB"/>
              </a:solidFill>
            </a:endParaRPr>
          </a:p>
        </p:txBody>
      </p:sp>
      <p:sp>
        <p:nvSpPr>
          <p:cNvPr id="14" name="Textfeld 13"/>
          <p:cNvSpPr txBox="1"/>
          <p:nvPr/>
        </p:nvSpPr>
        <p:spPr>
          <a:xfrm>
            <a:off x="738294" y="2189992"/>
            <a:ext cx="325764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de-DE"/>
            </a:defPPr>
            <a:lvl1pPr>
              <a:defRPr sz="1500" b="1">
                <a:solidFill>
                  <a:srgbClr val="00B0DA"/>
                </a:solidFill>
              </a:defRPr>
            </a:lvl1pPr>
          </a:lstStyle>
          <a:p>
            <a:r>
              <a:rPr lang="de-AT" sz="1600" dirty="0">
                <a:solidFill>
                  <a:srgbClr val="0096BB"/>
                </a:solidFill>
              </a:rPr>
              <a:t>Verkehrsprognose Österreich VPÖ 2025</a:t>
            </a:r>
            <a:r>
              <a:rPr lang="de-AT" sz="1600" dirty="0" smtClean="0">
                <a:solidFill>
                  <a:srgbClr val="0096BB"/>
                </a:solidFill>
              </a:rPr>
              <a:t>+</a:t>
            </a:r>
          </a:p>
          <a:p>
            <a:r>
              <a:rPr lang="de-AT" sz="1600" b="0" dirty="0" smtClean="0">
                <a:solidFill>
                  <a:srgbClr val="0096BB"/>
                </a:solidFill>
              </a:rPr>
              <a:t>(</a:t>
            </a:r>
            <a:r>
              <a:rPr lang="de-AT" sz="1600" b="0" dirty="0" err="1" smtClean="0">
                <a:solidFill>
                  <a:srgbClr val="0096BB"/>
                </a:solidFill>
              </a:rPr>
              <a:t>transport</a:t>
            </a:r>
            <a:r>
              <a:rPr lang="de-AT" sz="1600" b="0" dirty="0" smtClean="0">
                <a:solidFill>
                  <a:srgbClr val="0096BB"/>
                </a:solidFill>
              </a:rPr>
              <a:t> </a:t>
            </a:r>
            <a:r>
              <a:rPr lang="de-AT" sz="1600" b="0" dirty="0" err="1" smtClean="0">
                <a:solidFill>
                  <a:srgbClr val="0096BB"/>
                </a:solidFill>
              </a:rPr>
              <a:t>forecast</a:t>
            </a:r>
            <a:r>
              <a:rPr lang="de-AT" sz="1600" b="0" dirty="0" smtClean="0">
                <a:solidFill>
                  <a:srgbClr val="0096BB"/>
                </a:solidFill>
              </a:rPr>
              <a:t> 2025+)</a:t>
            </a:r>
            <a:endParaRPr lang="de-AT" sz="1600" b="0" dirty="0">
              <a:solidFill>
                <a:srgbClr val="0096BB"/>
              </a:solidFill>
            </a:endParaRPr>
          </a:p>
        </p:txBody>
      </p:sp>
      <p:sp>
        <p:nvSpPr>
          <p:cNvPr id="15" name="Rechteck 14"/>
          <p:cNvSpPr/>
          <p:nvPr/>
        </p:nvSpPr>
        <p:spPr>
          <a:xfrm>
            <a:off x="755576" y="3674289"/>
            <a:ext cx="7848872" cy="18466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lnSpc>
                <a:spcPct val="120000"/>
              </a:lnSpc>
              <a:spcBef>
                <a:spcPts val="2000"/>
              </a:spcBef>
            </a:pPr>
            <a:r>
              <a:rPr lang="de-DE" sz="1500" b="1" dirty="0">
                <a:solidFill>
                  <a:srgbClr val="0096BB"/>
                </a:solidFill>
              </a:rPr>
              <a:t>G</a:t>
            </a:r>
            <a:r>
              <a:rPr lang="de-DE" sz="1500" b="1" dirty="0" smtClean="0">
                <a:solidFill>
                  <a:srgbClr val="0096BB"/>
                </a:solidFill>
              </a:rPr>
              <a:t>oals:</a:t>
            </a:r>
            <a:endParaRPr lang="de-DE" sz="1500" b="1" dirty="0">
              <a:solidFill>
                <a:srgbClr val="0096BB"/>
              </a:solidFill>
            </a:endParaRPr>
          </a:p>
          <a:p>
            <a:pPr marL="324000" lvl="1" indent="-144000">
              <a:lnSpc>
                <a:spcPct val="120000"/>
              </a:lnSpc>
              <a:buFont typeface="Arial" pitchFamily="34" charset="0"/>
              <a:buChar char="•"/>
            </a:pPr>
            <a:r>
              <a:rPr lang="de-DE" sz="1600" dirty="0" err="1" smtClean="0">
                <a:solidFill>
                  <a:srgbClr val="0096BB"/>
                </a:solidFill>
              </a:rPr>
              <a:t>shift</a:t>
            </a:r>
            <a:r>
              <a:rPr lang="de-DE" sz="1600" dirty="0" smtClean="0">
                <a:solidFill>
                  <a:srgbClr val="0096BB"/>
                </a:solidFill>
              </a:rPr>
              <a:t> </a:t>
            </a:r>
            <a:r>
              <a:rPr lang="de-DE" sz="1600" dirty="0" err="1" smtClean="0">
                <a:solidFill>
                  <a:srgbClr val="0096BB"/>
                </a:solidFill>
              </a:rPr>
              <a:t>of</a:t>
            </a:r>
            <a:r>
              <a:rPr lang="de-DE" sz="1600" dirty="0" smtClean="0">
                <a:solidFill>
                  <a:srgbClr val="0096BB"/>
                </a:solidFill>
              </a:rPr>
              <a:t> </a:t>
            </a:r>
            <a:r>
              <a:rPr lang="de-DE" sz="1600" dirty="0" err="1" smtClean="0">
                <a:solidFill>
                  <a:srgbClr val="0096BB"/>
                </a:solidFill>
              </a:rPr>
              <a:t>freight</a:t>
            </a:r>
            <a:r>
              <a:rPr lang="de-DE" sz="1600" dirty="0" smtClean="0">
                <a:solidFill>
                  <a:srgbClr val="0096BB"/>
                </a:solidFill>
              </a:rPr>
              <a:t> </a:t>
            </a:r>
            <a:r>
              <a:rPr lang="de-DE" sz="1600" dirty="0" err="1" smtClean="0">
                <a:solidFill>
                  <a:srgbClr val="0096BB"/>
                </a:solidFill>
              </a:rPr>
              <a:t>from</a:t>
            </a:r>
            <a:r>
              <a:rPr lang="de-DE" sz="1600" dirty="0" smtClean="0">
                <a:solidFill>
                  <a:srgbClr val="0096BB"/>
                </a:solidFill>
              </a:rPr>
              <a:t> </a:t>
            </a:r>
            <a:r>
              <a:rPr lang="de-DE" sz="1600" dirty="0" err="1" smtClean="0">
                <a:solidFill>
                  <a:srgbClr val="0096BB"/>
                </a:solidFill>
              </a:rPr>
              <a:t>road</a:t>
            </a:r>
            <a:r>
              <a:rPr lang="de-DE" sz="1600" dirty="0" smtClean="0">
                <a:solidFill>
                  <a:srgbClr val="0096BB"/>
                </a:solidFill>
              </a:rPr>
              <a:t> </a:t>
            </a:r>
            <a:r>
              <a:rPr lang="de-DE" sz="1600" dirty="0" err="1" smtClean="0">
                <a:solidFill>
                  <a:srgbClr val="0096BB"/>
                </a:solidFill>
              </a:rPr>
              <a:t>to</a:t>
            </a:r>
            <a:r>
              <a:rPr lang="de-DE" sz="1600" dirty="0" smtClean="0">
                <a:solidFill>
                  <a:srgbClr val="0096BB"/>
                </a:solidFill>
              </a:rPr>
              <a:t> </a:t>
            </a:r>
            <a:r>
              <a:rPr lang="de-DE" sz="1600" dirty="0" err="1" smtClean="0">
                <a:solidFill>
                  <a:srgbClr val="0096BB"/>
                </a:solidFill>
              </a:rPr>
              <a:t>rail</a:t>
            </a:r>
            <a:r>
              <a:rPr lang="de-DE" sz="1600" dirty="0" smtClean="0">
                <a:solidFill>
                  <a:srgbClr val="0096BB"/>
                </a:solidFill>
              </a:rPr>
              <a:t> </a:t>
            </a:r>
          </a:p>
          <a:p>
            <a:pPr marL="324000" lvl="1" indent="-144000">
              <a:lnSpc>
                <a:spcPct val="120000"/>
              </a:lnSpc>
              <a:buFont typeface="Arial" pitchFamily="34" charset="0"/>
              <a:buChar char="•"/>
            </a:pPr>
            <a:r>
              <a:rPr lang="de-DE" sz="1600" dirty="0" err="1">
                <a:solidFill>
                  <a:srgbClr val="0096BB"/>
                </a:solidFill>
              </a:rPr>
              <a:t>s</a:t>
            </a:r>
            <a:r>
              <a:rPr lang="de-DE" sz="1600" dirty="0" err="1" smtClean="0">
                <a:solidFill>
                  <a:srgbClr val="0096BB"/>
                </a:solidFill>
              </a:rPr>
              <a:t>upport</a:t>
            </a:r>
            <a:r>
              <a:rPr lang="de-DE" sz="1600" dirty="0" smtClean="0">
                <a:solidFill>
                  <a:srgbClr val="0096BB"/>
                </a:solidFill>
              </a:rPr>
              <a:t> </a:t>
            </a:r>
            <a:r>
              <a:rPr lang="de-DE" sz="1600" dirty="0" err="1" smtClean="0">
                <a:solidFill>
                  <a:srgbClr val="0096BB"/>
                </a:solidFill>
              </a:rPr>
              <a:t>to</a:t>
            </a:r>
            <a:r>
              <a:rPr lang="de-DE" sz="1600" dirty="0" smtClean="0">
                <a:solidFill>
                  <a:srgbClr val="0096BB"/>
                </a:solidFill>
              </a:rPr>
              <a:t> </a:t>
            </a:r>
            <a:r>
              <a:rPr lang="de-DE" sz="1600" dirty="0" err="1" smtClean="0">
                <a:solidFill>
                  <a:srgbClr val="0096BB"/>
                </a:solidFill>
              </a:rPr>
              <a:t>use</a:t>
            </a:r>
            <a:r>
              <a:rPr lang="de-DE" sz="1600" dirty="0" smtClean="0">
                <a:solidFill>
                  <a:srgbClr val="0096BB"/>
                </a:solidFill>
              </a:rPr>
              <a:t> </a:t>
            </a:r>
            <a:r>
              <a:rPr lang="de-DE" sz="1600" dirty="0" err="1" smtClean="0">
                <a:solidFill>
                  <a:srgbClr val="0096BB"/>
                </a:solidFill>
              </a:rPr>
              <a:t>more</a:t>
            </a:r>
            <a:r>
              <a:rPr lang="de-DE" sz="1600" dirty="0" smtClean="0">
                <a:solidFill>
                  <a:srgbClr val="0096BB"/>
                </a:solidFill>
              </a:rPr>
              <a:t> </a:t>
            </a:r>
            <a:r>
              <a:rPr lang="de-DE" sz="1600" dirty="0" err="1" smtClean="0">
                <a:solidFill>
                  <a:srgbClr val="0096BB"/>
                </a:solidFill>
              </a:rPr>
              <a:t>combined</a:t>
            </a:r>
            <a:r>
              <a:rPr lang="de-DE" sz="1600" dirty="0" smtClean="0">
                <a:solidFill>
                  <a:srgbClr val="0096BB"/>
                </a:solidFill>
              </a:rPr>
              <a:t> </a:t>
            </a:r>
            <a:r>
              <a:rPr lang="de-DE" sz="1600" dirty="0" err="1" smtClean="0">
                <a:solidFill>
                  <a:srgbClr val="0096BB"/>
                </a:solidFill>
              </a:rPr>
              <a:t>transport</a:t>
            </a:r>
            <a:r>
              <a:rPr lang="de-DE" sz="1600" dirty="0" smtClean="0">
                <a:solidFill>
                  <a:srgbClr val="0096BB"/>
                </a:solidFill>
              </a:rPr>
              <a:t> </a:t>
            </a:r>
            <a:r>
              <a:rPr lang="de-DE" sz="1600" dirty="0" err="1" smtClean="0">
                <a:solidFill>
                  <a:srgbClr val="0096BB"/>
                </a:solidFill>
              </a:rPr>
              <a:t>and</a:t>
            </a:r>
            <a:r>
              <a:rPr lang="de-DE" sz="1600" dirty="0" smtClean="0">
                <a:solidFill>
                  <a:srgbClr val="0096BB"/>
                </a:solidFill>
              </a:rPr>
              <a:t> </a:t>
            </a:r>
            <a:r>
              <a:rPr lang="de-DE" sz="1600" dirty="0" err="1" smtClean="0">
                <a:solidFill>
                  <a:srgbClr val="0096BB"/>
                </a:solidFill>
              </a:rPr>
              <a:t>waggon</a:t>
            </a:r>
            <a:r>
              <a:rPr lang="de-DE" sz="1600" dirty="0" smtClean="0">
                <a:solidFill>
                  <a:srgbClr val="0096BB"/>
                </a:solidFill>
              </a:rPr>
              <a:t> </a:t>
            </a:r>
            <a:r>
              <a:rPr lang="de-DE" sz="1600" dirty="0" err="1" smtClean="0">
                <a:solidFill>
                  <a:srgbClr val="0096BB"/>
                </a:solidFill>
              </a:rPr>
              <a:t>load</a:t>
            </a:r>
            <a:r>
              <a:rPr lang="de-DE" sz="1600" dirty="0" smtClean="0">
                <a:solidFill>
                  <a:srgbClr val="0096BB"/>
                </a:solidFill>
              </a:rPr>
              <a:t> </a:t>
            </a:r>
            <a:r>
              <a:rPr lang="de-DE" sz="1600" dirty="0" err="1" smtClean="0">
                <a:solidFill>
                  <a:srgbClr val="0096BB"/>
                </a:solidFill>
              </a:rPr>
              <a:t>transport</a:t>
            </a:r>
            <a:endParaRPr lang="de-DE" sz="1600" dirty="0" smtClean="0">
              <a:solidFill>
                <a:srgbClr val="0096BB"/>
              </a:solidFill>
            </a:endParaRPr>
          </a:p>
          <a:p>
            <a:pPr marL="324000" lvl="1" indent="-144000">
              <a:lnSpc>
                <a:spcPct val="120000"/>
              </a:lnSpc>
              <a:buFont typeface="Arial" pitchFamily="34" charset="0"/>
              <a:buChar char="•"/>
            </a:pPr>
            <a:r>
              <a:rPr lang="de-DE" sz="1600" dirty="0" err="1">
                <a:solidFill>
                  <a:srgbClr val="0096BB"/>
                </a:solidFill>
              </a:rPr>
              <a:t>e</a:t>
            </a:r>
            <a:r>
              <a:rPr lang="de-DE" sz="1600" dirty="0" err="1" smtClean="0">
                <a:solidFill>
                  <a:srgbClr val="0096BB"/>
                </a:solidFill>
              </a:rPr>
              <a:t>fficient</a:t>
            </a:r>
            <a:r>
              <a:rPr lang="de-DE" sz="1600" dirty="0" smtClean="0">
                <a:solidFill>
                  <a:srgbClr val="0096BB"/>
                </a:solidFill>
              </a:rPr>
              <a:t> </a:t>
            </a:r>
            <a:r>
              <a:rPr lang="de-DE" sz="1600" dirty="0" err="1" smtClean="0">
                <a:solidFill>
                  <a:srgbClr val="0096BB"/>
                </a:solidFill>
              </a:rPr>
              <a:t>extension</a:t>
            </a:r>
            <a:r>
              <a:rPr lang="de-DE" sz="1600" dirty="0" smtClean="0">
                <a:solidFill>
                  <a:srgbClr val="0096BB"/>
                </a:solidFill>
              </a:rPr>
              <a:t> </a:t>
            </a:r>
            <a:r>
              <a:rPr lang="de-DE" sz="1600" dirty="0" err="1" smtClean="0">
                <a:solidFill>
                  <a:srgbClr val="0096BB"/>
                </a:solidFill>
              </a:rPr>
              <a:t>of</a:t>
            </a:r>
            <a:r>
              <a:rPr lang="de-DE" sz="1600" dirty="0" smtClean="0">
                <a:solidFill>
                  <a:srgbClr val="0096BB"/>
                </a:solidFill>
              </a:rPr>
              <a:t> </a:t>
            </a:r>
            <a:r>
              <a:rPr lang="de-DE" sz="1600" dirty="0" err="1" smtClean="0">
                <a:solidFill>
                  <a:srgbClr val="0096BB"/>
                </a:solidFill>
              </a:rPr>
              <a:t>infrastructure</a:t>
            </a:r>
            <a:r>
              <a:rPr lang="de-DE" sz="1600" dirty="0" smtClean="0">
                <a:solidFill>
                  <a:srgbClr val="0096BB"/>
                </a:solidFill>
              </a:rPr>
              <a:t/>
            </a:r>
            <a:br>
              <a:rPr lang="de-DE" sz="1600" dirty="0" smtClean="0">
                <a:solidFill>
                  <a:srgbClr val="0096BB"/>
                </a:solidFill>
              </a:rPr>
            </a:br>
            <a:endParaRPr lang="de-DE" sz="1600" dirty="0" smtClean="0">
              <a:solidFill>
                <a:srgbClr val="0096BB"/>
              </a:solidFill>
            </a:endParaRPr>
          </a:p>
          <a:p>
            <a:pPr marL="180000" lvl="1">
              <a:lnSpc>
                <a:spcPct val="120000"/>
              </a:lnSpc>
            </a:pPr>
            <a:r>
              <a:rPr lang="de-DE" sz="1400" dirty="0" smtClean="0">
                <a:solidFill>
                  <a:srgbClr val="0096BB"/>
                </a:solidFill>
              </a:rPr>
              <a:t>                   </a:t>
            </a:r>
            <a:r>
              <a:rPr lang="de-DE" sz="1600" b="1" dirty="0" smtClean="0">
                <a:solidFill>
                  <a:srgbClr val="0096BB"/>
                </a:solidFill>
                <a:sym typeface="Wingdings" pitchFamily="2" charset="2"/>
              </a:rPr>
              <a:t></a:t>
            </a:r>
            <a:r>
              <a:rPr lang="de-DE" sz="1600" b="1" dirty="0" smtClean="0">
                <a:solidFill>
                  <a:srgbClr val="0096BB"/>
                </a:solidFill>
              </a:rPr>
              <a:t> </a:t>
            </a:r>
            <a:r>
              <a:rPr lang="de-DE" sz="1600" b="1" dirty="0" err="1" smtClean="0">
                <a:solidFill>
                  <a:srgbClr val="0096BB"/>
                </a:solidFill>
              </a:rPr>
              <a:t>until</a:t>
            </a:r>
            <a:r>
              <a:rPr lang="de-DE" sz="1600" b="1" dirty="0" smtClean="0">
                <a:solidFill>
                  <a:srgbClr val="0096BB"/>
                </a:solidFill>
              </a:rPr>
              <a:t> 2025:  </a:t>
            </a:r>
            <a:r>
              <a:rPr lang="de-DE" sz="1600" b="1" dirty="0">
                <a:solidFill>
                  <a:srgbClr val="0096BB"/>
                </a:solidFill>
              </a:rPr>
              <a:t>40% </a:t>
            </a:r>
            <a:r>
              <a:rPr lang="de-DE" sz="1600" b="1" dirty="0" err="1" smtClean="0">
                <a:solidFill>
                  <a:srgbClr val="0096BB"/>
                </a:solidFill>
              </a:rPr>
              <a:t>of</a:t>
            </a:r>
            <a:r>
              <a:rPr lang="de-DE" sz="1600" b="1" dirty="0" smtClean="0">
                <a:solidFill>
                  <a:srgbClr val="0096BB"/>
                </a:solidFill>
              </a:rPr>
              <a:t> </a:t>
            </a:r>
            <a:r>
              <a:rPr lang="de-DE" sz="1600" b="1" dirty="0" err="1" smtClean="0">
                <a:solidFill>
                  <a:srgbClr val="0096BB"/>
                </a:solidFill>
              </a:rPr>
              <a:t>freight</a:t>
            </a:r>
            <a:r>
              <a:rPr lang="de-DE" sz="1600" b="1" dirty="0" smtClean="0">
                <a:solidFill>
                  <a:srgbClr val="0096BB"/>
                </a:solidFill>
              </a:rPr>
              <a:t> </a:t>
            </a:r>
            <a:r>
              <a:rPr lang="de-DE" sz="1600" b="1" dirty="0" err="1" smtClean="0">
                <a:solidFill>
                  <a:srgbClr val="0096BB"/>
                </a:solidFill>
              </a:rPr>
              <a:t>transport</a:t>
            </a:r>
            <a:r>
              <a:rPr lang="de-DE" sz="1600" b="1" dirty="0" smtClean="0">
                <a:solidFill>
                  <a:srgbClr val="0096BB"/>
                </a:solidFill>
              </a:rPr>
              <a:t> </a:t>
            </a:r>
            <a:r>
              <a:rPr lang="de-DE" sz="1600" b="1" dirty="0" err="1" smtClean="0">
                <a:solidFill>
                  <a:srgbClr val="0096BB"/>
                </a:solidFill>
              </a:rPr>
              <a:t>should</a:t>
            </a:r>
            <a:r>
              <a:rPr lang="de-DE" sz="1600" b="1" dirty="0" smtClean="0">
                <a:solidFill>
                  <a:srgbClr val="0096BB"/>
                </a:solidFill>
              </a:rPr>
              <a:t> </a:t>
            </a:r>
            <a:r>
              <a:rPr lang="de-DE" sz="1600" b="1" dirty="0" err="1" smtClean="0">
                <a:solidFill>
                  <a:srgbClr val="0096BB"/>
                </a:solidFill>
              </a:rPr>
              <a:t>be</a:t>
            </a:r>
            <a:r>
              <a:rPr lang="de-DE" sz="1600" b="1" dirty="0" smtClean="0">
                <a:solidFill>
                  <a:srgbClr val="0096BB"/>
                </a:solidFill>
              </a:rPr>
              <a:t> </a:t>
            </a:r>
            <a:r>
              <a:rPr lang="de-DE" sz="1600" b="1" dirty="0" err="1" smtClean="0">
                <a:solidFill>
                  <a:srgbClr val="0096BB"/>
                </a:solidFill>
              </a:rPr>
              <a:t>transported</a:t>
            </a:r>
            <a:r>
              <a:rPr lang="de-DE" sz="1600" b="1" dirty="0" smtClean="0">
                <a:solidFill>
                  <a:srgbClr val="0096BB"/>
                </a:solidFill>
              </a:rPr>
              <a:t> on </a:t>
            </a:r>
            <a:r>
              <a:rPr lang="de-DE" sz="1600" b="1" dirty="0" err="1" smtClean="0">
                <a:solidFill>
                  <a:srgbClr val="0096BB"/>
                </a:solidFill>
              </a:rPr>
              <a:t>rail</a:t>
            </a:r>
            <a:endParaRPr lang="de-DE" sz="1600" b="1" dirty="0">
              <a:solidFill>
                <a:srgbClr val="0096BB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5765" y="1815031"/>
            <a:ext cx="1088403" cy="153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072" y="1815031"/>
            <a:ext cx="1087968" cy="15347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492750" y="691843"/>
            <a:ext cx="2895600" cy="144000"/>
          </a:xfrm>
        </p:spPr>
        <p:txBody>
          <a:bodyPr/>
          <a:lstStyle/>
          <a:p>
            <a:r>
              <a:rPr lang="de-DE" dirty="0" smtClean="0"/>
              <a:t>Julia Elsinger, </a:t>
            </a:r>
            <a:r>
              <a:rPr lang="de-DE" dirty="0" err="1" smtClean="0"/>
              <a:t>bmvit</a:t>
            </a:r>
            <a:r>
              <a:rPr lang="de-DE" dirty="0" smtClean="0"/>
              <a:t>, </a:t>
            </a:r>
            <a:r>
              <a:rPr lang="de-DE" dirty="0" err="1" smtClean="0"/>
              <a:t>department</a:t>
            </a:r>
            <a:r>
              <a:rPr lang="de-DE" dirty="0" smtClean="0"/>
              <a:t> I/K4 – </a:t>
            </a:r>
            <a:r>
              <a:rPr lang="de-DE" dirty="0" err="1" smtClean="0"/>
              <a:t>Combined</a:t>
            </a:r>
            <a:r>
              <a:rPr lang="de-DE" dirty="0" smtClean="0"/>
              <a:t> Transport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7131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EE493-AD2E-4872-B2F6-8F12A747F0A5}" type="slidenum">
              <a:rPr lang="de-DE" smtClean="0"/>
              <a:t>8</a:t>
            </a:fld>
            <a:endParaRPr lang="de-DE"/>
          </a:p>
        </p:txBody>
      </p:sp>
      <p:sp>
        <p:nvSpPr>
          <p:cNvPr id="7" name="Titel 1"/>
          <p:cNvSpPr txBox="1">
            <a:spLocks/>
          </p:cNvSpPr>
          <p:nvPr/>
        </p:nvSpPr>
        <p:spPr>
          <a:xfrm>
            <a:off x="755576" y="1124744"/>
            <a:ext cx="7632774" cy="432048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vert="horz" lIns="0" tIns="18000" rIns="0" bIns="0" rtlCol="0" anchor="ctr" anchorCtr="0">
            <a:noAutofit/>
          </a:bodyPr>
          <a:lstStyle>
            <a:defPPr>
              <a:defRPr lang="de-DE"/>
            </a:defPPr>
            <a:lvl1pPr>
              <a:lnSpc>
                <a:spcPct val="120000"/>
              </a:lnSpc>
              <a:spcBef>
                <a:spcPct val="0"/>
              </a:spcBef>
              <a:buNone/>
              <a:defRPr b="1">
                <a:solidFill>
                  <a:schemeClr val="accent3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smtClean="0">
                <a:solidFill>
                  <a:schemeClr val="bg1"/>
                </a:solidFill>
              </a:rPr>
              <a:t>   3</a:t>
            </a:r>
            <a:r>
              <a:rPr lang="de-DE" sz="2000" dirty="0">
                <a:solidFill>
                  <a:schemeClr val="bg1"/>
                </a:solidFill>
              </a:rPr>
              <a:t>. </a:t>
            </a:r>
            <a:r>
              <a:rPr lang="de-DE" sz="2000" dirty="0" err="1">
                <a:solidFill>
                  <a:schemeClr val="bg1"/>
                </a:solidFill>
              </a:rPr>
              <a:t>O</a:t>
            </a:r>
            <a:r>
              <a:rPr lang="de-DE" sz="2000" dirty="0" err="1" smtClean="0">
                <a:solidFill>
                  <a:schemeClr val="bg1"/>
                </a:solidFill>
              </a:rPr>
              <a:t>verview</a:t>
            </a:r>
            <a:r>
              <a:rPr lang="de-DE" sz="2000" dirty="0" smtClean="0">
                <a:solidFill>
                  <a:schemeClr val="bg1"/>
                </a:solidFill>
              </a:rPr>
              <a:t> on Austrian </a:t>
            </a:r>
            <a:r>
              <a:rPr lang="de-DE" sz="2000" dirty="0" err="1" smtClean="0">
                <a:solidFill>
                  <a:schemeClr val="bg1"/>
                </a:solidFill>
              </a:rPr>
              <a:t>measures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to</a:t>
            </a:r>
            <a:r>
              <a:rPr lang="de-DE" sz="2000" dirty="0" smtClean="0">
                <a:solidFill>
                  <a:schemeClr val="bg1"/>
                </a:solidFill>
              </a:rPr>
              <a:t> promote modal </a:t>
            </a:r>
            <a:r>
              <a:rPr lang="de-DE" sz="2000" dirty="0" err="1" smtClean="0">
                <a:solidFill>
                  <a:schemeClr val="bg1"/>
                </a:solidFill>
              </a:rPr>
              <a:t>shift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endParaRPr lang="de-DE" sz="2000" dirty="0">
              <a:solidFill>
                <a:schemeClr val="bg1"/>
              </a:solidFill>
            </a:endParaRPr>
          </a:p>
        </p:txBody>
      </p:sp>
      <p:graphicFrame>
        <p:nvGraphicFramePr>
          <p:cNvPr id="9" name="Tabel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81260126"/>
              </p:ext>
            </p:extLst>
          </p:nvPr>
        </p:nvGraphicFramePr>
        <p:xfrm>
          <a:off x="1235968" y="2393072"/>
          <a:ext cx="3048000" cy="2809488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04800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de-AT" dirty="0" err="1" smtClean="0"/>
                        <a:t>Physical</a:t>
                      </a:r>
                      <a:r>
                        <a:rPr lang="de-AT" dirty="0" smtClean="0"/>
                        <a:t> </a:t>
                      </a:r>
                      <a:r>
                        <a:rPr lang="de-AT" dirty="0" err="1" smtClean="0"/>
                        <a:t>measures</a:t>
                      </a:r>
                      <a:endParaRPr lang="de-AT" dirty="0"/>
                    </a:p>
                  </a:txBody>
                  <a:tcPr anchor="ctr"/>
                </a:tc>
              </a:tr>
              <a:tr h="603880">
                <a:tc>
                  <a:txBody>
                    <a:bodyPr/>
                    <a:lstStyle/>
                    <a:p>
                      <a:pPr algn="l"/>
                      <a:r>
                        <a:rPr lang="de-AT" dirty="0" err="1" smtClean="0">
                          <a:solidFill>
                            <a:srgbClr val="00708A"/>
                          </a:solidFill>
                        </a:rPr>
                        <a:t>continuous</a:t>
                      </a:r>
                      <a:r>
                        <a:rPr lang="de-AT" dirty="0" smtClean="0">
                          <a:solidFill>
                            <a:srgbClr val="00708A"/>
                          </a:solidFill>
                        </a:rPr>
                        <a:t> </a:t>
                      </a:r>
                      <a:r>
                        <a:rPr lang="de-AT" dirty="0" err="1" smtClean="0">
                          <a:solidFill>
                            <a:srgbClr val="00708A"/>
                          </a:solidFill>
                        </a:rPr>
                        <a:t>railway</a:t>
                      </a:r>
                      <a:r>
                        <a:rPr lang="de-AT" dirty="0" smtClean="0">
                          <a:solidFill>
                            <a:srgbClr val="00708A"/>
                          </a:solidFill>
                        </a:rPr>
                        <a:t> </a:t>
                      </a:r>
                      <a:r>
                        <a:rPr lang="de-AT" dirty="0" err="1" smtClean="0">
                          <a:solidFill>
                            <a:srgbClr val="00708A"/>
                          </a:solidFill>
                        </a:rPr>
                        <a:t>infrastructure</a:t>
                      </a:r>
                      <a:r>
                        <a:rPr lang="de-AT" dirty="0" smtClean="0">
                          <a:solidFill>
                            <a:srgbClr val="00708A"/>
                          </a:solidFill>
                        </a:rPr>
                        <a:t> </a:t>
                      </a:r>
                      <a:r>
                        <a:rPr lang="de-AT" dirty="0" err="1" smtClean="0">
                          <a:solidFill>
                            <a:srgbClr val="00708A"/>
                          </a:solidFill>
                        </a:rPr>
                        <a:t>extension</a:t>
                      </a:r>
                      <a:r>
                        <a:rPr lang="de-AT" dirty="0" smtClean="0">
                          <a:solidFill>
                            <a:srgbClr val="00708A"/>
                          </a:solidFill>
                        </a:rPr>
                        <a:t> </a:t>
                      </a:r>
                      <a:endParaRPr lang="de-AT" dirty="0">
                        <a:solidFill>
                          <a:srgbClr val="00708A"/>
                        </a:solidFill>
                      </a:endParaRPr>
                    </a:p>
                  </a:txBody>
                  <a:tcPr anchor="ctr"/>
                </a:tc>
              </a:tr>
              <a:tr h="576064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800" kern="1200" dirty="0" err="1" smtClean="0">
                          <a:solidFill>
                            <a:srgbClr val="00708A"/>
                          </a:solidFill>
                          <a:latin typeface="+mn-lt"/>
                          <a:ea typeface="+mn-ea"/>
                          <a:cs typeface="+mn-cs"/>
                        </a:rPr>
                        <a:t>investment</a:t>
                      </a:r>
                      <a:r>
                        <a:rPr lang="de-AT" sz="1800" kern="1200" dirty="0" smtClean="0">
                          <a:solidFill>
                            <a:srgbClr val="00708A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de-AT" sz="1800" kern="1200" dirty="0" err="1" smtClean="0">
                          <a:solidFill>
                            <a:srgbClr val="00708A"/>
                          </a:solidFill>
                          <a:latin typeface="+mn-lt"/>
                          <a:ea typeface="+mn-ea"/>
                          <a:cs typeface="+mn-cs"/>
                        </a:rPr>
                        <a:t>terminals</a:t>
                      </a:r>
                      <a:r>
                        <a:rPr lang="de-AT" sz="1800" kern="1200" dirty="0" smtClean="0">
                          <a:solidFill>
                            <a:srgbClr val="00708A"/>
                          </a:solidFill>
                          <a:latin typeface="+mn-lt"/>
                          <a:ea typeface="+mn-ea"/>
                          <a:cs typeface="+mn-cs"/>
                        </a:rPr>
                        <a:t>/</a:t>
                      </a:r>
                      <a:r>
                        <a:rPr lang="de-AT" sz="1800" kern="1200" dirty="0" err="1" smtClean="0">
                          <a:solidFill>
                            <a:srgbClr val="00708A"/>
                          </a:solidFill>
                          <a:latin typeface="+mn-lt"/>
                          <a:ea typeface="+mn-ea"/>
                          <a:cs typeface="+mn-cs"/>
                        </a:rPr>
                        <a:t>transport</a:t>
                      </a:r>
                      <a:r>
                        <a:rPr lang="de-AT" sz="1800" kern="1200" dirty="0" smtClean="0">
                          <a:solidFill>
                            <a:srgbClr val="00708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800" kern="1200" dirty="0" err="1" smtClean="0">
                          <a:solidFill>
                            <a:srgbClr val="00708A"/>
                          </a:solidFill>
                          <a:latin typeface="+mn-lt"/>
                          <a:ea typeface="+mn-ea"/>
                          <a:cs typeface="+mn-cs"/>
                        </a:rPr>
                        <a:t>nodes</a:t>
                      </a:r>
                      <a:endParaRPr lang="de-AT" sz="1800" kern="1200" dirty="0">
                        <a:solidFill>
                          <a:srgbClr val="00708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800" kern="1200" dirty="0" err="1" smtClean="0">
                          <a:solidFill>
                            <a:srgbClr val="00708A"/>
                          </a:solidFill>
                          <a:latin typeface="+mn-lt"/>
                          <a:ea typeface="+mn-ea"/>
                          <a:cs typeface="+mn-cs"/>
                        </a:rPr>
                        <a:t>investment</a:t>
                      </a:r>
                      <a:r>
                        <a:rPr lang="de-AT" sz="1800" kern="1200" baseline="0" dirty="0" smtClean="0">
                          <a:solidFill>
                            <a:srgbClr val="00708A"/>
                          </a:solidFill>
                          <a:latin typeface="+mn-lt"/>
                          <a:ea typeface="+mn-ea"/>
                          <a:cs typeface="+mn-cs"/>
                        </a:rPr>
                        <a:t> in </a:t>
                      </a:r>
                      <a:r>
                        <a:rPr lang="de-AT" sz="1800" kern="1200" dirty="0" err="1" smtClean="0">
                          <a:solidFill>
                            <a:srgbClr val="00708A"/>
                          </a:solidFill>
                          <a:latin typeface="+mn-lt"/>
                          <a:ea typeface="+mn-ea"/>
                          <a:cs typeface="+mn-cs"/>
                        </a:rPr>
                        <a:t>innovations</a:t>
                      </a:r>
                      <a:endParaRPr lang="de-AT" sz="1800" kern="1200" dirty="0" smtClean="0">
                        <a:solidFill>
                          <a:srgbClr val="00708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AT" sz="1600" dirty="0" smtClean="0"/>
                        <a:t>(</a:t>
                      </a:r>
                      <a:r>
                        <a:rPr lang="de-AT" sz="1600" dirty="0" err="1" smtClean="0"/>
                        <a:t>f.e</a:t>
                      </a:r>
                      <a:r>
                        <a:rPr lang="de-AT" sz="1600" dirty="0" smtClean="0"/>
                        <a:t>. </a:t>
                      </a:r>
                      <a:r>
                        <a:rPr lang="de-AT" sz="1600" dirty="0" err="1" smtClean="0"/>
                        <a:t>development</a:t>
                      </a:r>
                      <a:r>
                        <a:rPr lang="de-AT" sz="1600" dirty="0" smtClean="0"/>
                        <a:t> </a:t>
                      </a:r>
                      <a:r>
                        <a:rPr lang="de-AT" sz="1600" dirty="0" err="1" smtClean="0"/>
                        <a:t>of</a:t>
                      </a:r>
                      <a:r>
                        <a:rPr lang="de-AT" sz="1600" dirty="0" smtClean="0"/>
                        <a:t> </a:t>
                      </a:r>
                      <a:r>
                        <a:rPr lang="de-AT" sz="1600" dirty="0" err="1" smtClean="0"/>
                        <a:t>new</a:t>
                      </a:r>
                      <a:r>
                        <a:rPr lang="de-AT" sz="1600" dirty="0" smtClean="0"/>
                        <a:t> </a:t>
                      </a:r>
                      <a:r>
                        <a:rPr lang="de-AT" sz="1600" dirty="0" err="1" smtClean="0"/>
                        <a:t>loading</a:t>
                      </a:r>
                      <a:r>
                        <a:rPr lang="de-AT" sz="1600" dirty="0" smtClean="0"/>
                        <a:t> </a:t>
                      </a:r>
                      <a:r>
                        <a:rPr lang="de-AT" sz="1600" dirty="0" err="1" smtClean="0"/>
                        <a:t>technologies</a:t>
                      </a:r>
                      <a:r>
                        <a:rPr lang="de-AT" sz="1600" dirty="0" smtClean="0"/>
                        <a:t>,</a:t>
                      </a:r>
                      <a:r>
                        <a:rPr lang="de-AT" sz="1600" baseline="0" dirty="0" smtClean="0"/>
                        <a:t> </a:t>
                      </a:r>
                      <a:r>
                        <a:rPr lang="de-AT" sz="1600" baseline="0" dirty="0" err="1" smtClean="0"/>
                        <a:t>new</a:t>
                      </a:r>
                      <a:r>
                        <a:rPr lang="de-AT" sz="1600" baseline="0" dirty="0" smtClean="0"/>
                        <a:t> </a:t>
                      </a:r>
                      <a:r>
                        <a:rPr lang="de-AT" sz="1600" baseline="0" dirty="0" err="1" smtClean="0"/>
                        <a:t>w</a:t>
                      </a:r>
                      <a:r>
                        <a:rPr lang="de-AT" sz="1600" dirty="0" err="1" smtClean="0"/>
                        <a:t>aggons</a:t>
                      </a:r>
                      <a:r>
                        <a:rPr lang="de-AT" sz="1600" dirty="0" smtClean="0"/>
                        <a:t>, </a:t>
                      </a:r>
                      <a:r>
                        <a:rPr lang="de-AT" sz="1600" dirty="0" err="1" smtClean="0"/>
                        <a:t>new</a:t>
                      </a:r>
                      <a:r>
                        <a:rPr lang="de-AT" sz="1600" dirty="0" smtClean="0"/>
                        <a:t> </a:t>
                      </a:r>
                      <a:r>
                        <a:rPr lang="de-AT" sz="1600" dirty="0" err="1" smtClean="0"/>
                        <a:t>containers</a:t>
                      </a:r>
                      <a:r>
                        <a:rPr lang="de-AT" sz="1600" dirty="0" smtClean="0"/>
                        <a:t>)</a:t>
                      </a:r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1" name="Tabel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4936708"/>
              </p:ext>
            </p:extLst>
          </p:nvPr>
        </p:nvGraphicFramePr>
        <p:xfrm>
          <a:off x="4572000" y="2381849"/>
          <a:ext cx="3600400" cy="3434505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3600400"/>
              </a:tblGrid>
              <a:tr h="432048">
                <a:tc>
                  <a:txBody>
                    <a:bodyPr/>
                    <a:lstStyle/>
                    <a:p>
                      <a:pPr algn="ctr"/>
                      <a:r>
                        <a:rPr lang="de-AT" dirty="0" smtClean="0"/>
                        <a:t>Organisational </a:t>
                      </a:r>
                      <a:r>
                        <a:rPr lang="de-AT" dirty="0" err="1" smtClean="0"/>
                        <a:t>measures</a:t>
                      </a:r>
                      <a:endParaRPr lang="de-AT" dirty="0"/>
                    </a:p>
                  </a:txBody>
                  <a:tcPr anchor="ctr"/>
                </a:tc>
              </a:tr>
              <a:tr h="60237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800" kern="1200" dirty="0" err="1" smtClean="0">
                          <a:solidFill>
                            <a:srgbClr val="00708A"/>
                          </a:solidFill>
                          <a:latin typeface="+mn-lt"/>
                          <a:ea typeface="+mn-ea"/>
                          <a:cs typeface="+mn-cs"/>
                        </a:rPr>
                        <a:t>railway</a:t>
                      </a:r>
                      <a:r>
                        <a:rPr lang="de-AT" sz="1800" kern="1200" dirty="0" smtClean="0">
                          <a:solidFill>
                            <a:srgbClr val="00708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800" kern="1200" dirty="0" err="1" smtClean="0">
                          <a:solidFill>
                            <a:srgbClr val="00708A"/>
                          </a:solidFill>
                          <a:latin typeface="+mn-lt"/>
                          <a:ea typeface="+mn-ea"/>
                          <a:cs typeface="+mn-cs"/>
                        </a:rPr>
                        <a:t>operation</a:t>
                      </a:r>
                      <a:r>
                        <a:rPr lang="de-AT" sz="1800" kern="1200" dirty="0" smtClean="0">
                          <a:solidFill>
                            <a:srgbClr val="00708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800" kern="1200" dirty="0" err="1" smtClean="0">
                          <a:solidFill>
                            <a:srgbClr val="00708A"/>
                          </a:solidFill>
                          <a:latin typeface="+mn-lt"/>
                          <a:ea typeface="+mn-ea"/>
                          <a:cs typeface="+mn-cs"/>
                        </a:rPr>
                        <a:t>support</a:t>
                      </a:r>
                      <a:endParaRPr lang="de-AT" sz="1800" kern="1200" dirty="0" smtClean="0">
                        <a:solidFill>
                          <a:srgbClr val="00708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602373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800" kern="1200" dirty="0" smtClean="0">
                          <a:solidFill>
                            <a:srgbClr val="00708A"/>
                          </a:solidFill>
                          <a:latin typeface="+mn-lt"/>
                          <a:ea typeface="+mn-ea"/>
                          <a:cs typeface="+mn-cs"/>
                        </a:rPr>
                        <a:t>regulative </a:t>
                      </a:r>
                      <a:r>
                        <a:rPr lang="de-AT" sz="1800" kern="1200" dirty="0" err="1" smtClean="0">
                          <a:solidFill>
                            <a:srgbClr val="00708A"/>
                          </a:solidFill>
                          <a:latin typeface="+mn-lt"/>
                          <a:ea typeface="+mn-ea"/>
                          <a:cs typeface="+mn-cs"/>
                        </a:rPr>
                        <a:t>support</a:t>
                      </a:r>
                      <a:r>
                        <a:rPr lang="de-AT" sz="1800" kern="1200" dirty="0" smtClean="0">
                          <a:solidFill>
                            <a:srgbClr val="00708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800" kern="1200" dirty="0" err="1" smtClean="0">
                          <a:solidFill>
                            <a:srgbClr val="00708A"/>
                          </a:solidFill>
                          <a:latin typeface="+mn-lt"/>
                          <a:ea typeface="+mn-ea"/>
                          <a:cs typeface="+mn-cs"/>
                        </a:rPr>
                        <a:t>measures</a:t>
                      </a:r>
                      <a:endParaRPr lang="de-AT" sz="1800" kern="1200" dirty="0" smtClean="0">
                        <a:solidFill>
                          <a:srgbClr val="00708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4803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800" kern="1200" dirty="0" err="1" smtClean="0">
                          <a:solidFill>
                            <a:srgbClr val="00708A"/>
                          </a:solidFill>
                          <a:latin typeface="+mn-lt"/>
                          <a:ea typeface="+mn-ea"/>
                          <a:cs typeface="+mn-cs"/>
                        </a:rPr>
                        <a:t>fiscal</a:t>
                      </a:r>
                      <a:r>
                        <a:rPr lang="de-AT" sz="1800" kern="1200" dirty="0" smtClean="0">
                          <a:solidFill>
                            <a:srgbClr val="00708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800" kern="1200" dirty="0" err="1" smtClean="0">
                          <a:solidFill>
                            <a:srgbClr val="00708A"/>
                          </a:solidFill>
                          <a:latin typeface="+mn-lt"/>
                          <a:ea typeface="+mn-ea"/>
                          <a:cs typeface="+mn-cs"/>
                        </a:rPr>
                        <a:t>incentives</a:t>
                      </a:r>
                      <a:endParaRPr lang="de-AT" sz="1800" kern="1200" dirty="0">
                        <a:solidFill>
                          <a:srgbClr val="00708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48031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800" kern="1200" dirty="0" err="1" smtClean="0">
                          <a:solidFill>
                            <a:srgbClr val="00708A"/>
                          </a:solidFill>
                          <a:latin typeface="+mn-lt"/>
                          <a:ea typeface="+mn-ea"/>
                          <a:cs typeface="+mn-cs"/>
                        </a:rPr>
                        <a:t>support</a:t>
                      </a:r>
                      <a:r>
                        <a:rPr lang="de-AT" sz="1800" kern="1200" dirty="0" smtClean="0">
                          <a:solidFill>
                            <a:srgbClr val="00708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800" kern="1200" dirty="0" err="1" smtClean="0">
                          <a:solidFill>
                            <a:srgbClr val="00708A"/>
                          </a:solidFill>
                          <a:latin typeface="+mn-lt"/>
                          <a:ea typeface="+mn-ea"/>
                          <a:cs typeface="+mn-cs"/>
                        </a:rPr>
                        <a:t>for</a:t>
                      </a:r>
                      <a:r>
                        <a:rPr lang="de-AT" sz="1800" kern="1200" dirty="0" smtClean="0">
                          <a:solidFill>
                            <a:srgbClr val="00708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800" kern="1200" dirty="0" err="1" smtClean="0">
                          <a:solidFill>
                            <a:srgbClr val="00708A"/>
                          </a:solidFill>
                          <a:latin typeface="+mn-lt"/>
                          <a:ea typeface="+mn-ea"/>
                          <a:cs typeface="+mn-cs"/>
                        </a:rPr>
                        <a:t>research</a:t>
                      </a:r>
                      <a:r>
                        <a:rPr lang="de-AT" sz="1800" kern="1200" dirty="0" smtClean="0">
                          <a:solidFill>
                            <a:srgbClr val="00708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GB" sz="1800" kern="1200" dirty="0" smtClean="0">
                          <a:solidFill>
                            <a:srgbClr val="00708A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and technological development </a:t>
                      </a:r>
                      <a:endParaRPr lang="de-AT" sz="1800" kern="1200" dirty="0">
                        <a:solidFill>
                          <a:srgbClr val="00708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580948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de-AT" sz="1800" kern="1200" dirty="0" err="1" smtClean="0">
                          <a:solidFill>
                            <a:srgbClr val="00708A"/>
                          </a:solidFill>
                          <a:latin typeface="+mn-lt"/>
                          <a:ea typeface="+mn-ea"/>
                          <a:cs typeface="+mn-cs"/>
                        </a:rPr>
                        <a:t>other</a:t>
                      </a:r>
                      <a:r>
                        <a:rPr lang="de-AT" sz="1800" kern="1200" dirty="0" smtClean="0">
                          <a:solidFill>
                            <a:srgbClr val="00708A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AT" sz="1800" kern="1200" dirty="0" err="1" smtClean="0">
                          <a:solidFill>
                            <a:srgbClr val="00708A"/>
                          </a:solidFill>
                          <a:latin typeface="+mn-lt"/>
                          <a:ea typeface="+mn-ea"/>
                          <a:cs typeface="+mn-cs"/>
                        </a:rPr>
                        <a:t>measures</a:t>
                      </a:r>
                      <a:endParaRPr lang="de-AT" sz="1800" kern="1200" dirty="0" smtClean="0">
                        <a:solidFill>
                          <a:srgbClr val="00708A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l"/>
                      <a:r>
                        <a:rPr lang="de-AT" sz="1600" dirty="0" smtClean="0"/>
                        <a:t>(</a:t>
                      </a:r>
                      <a:r>
                        <a:rPr lang="de-AT" sz="1600" dirty="0" err="1" smtClean="0"/>
                        <a:t>f.e</a:t>
                      </a:r>
                      <a:r>
                        <a:rPr lang="de-AT" sz="1600" dirty="0" smtClean="0"/>
                        <a:t>. toll, </a:t>
                      </a:r>
                      <a:r>
                        <a:rPr lang="de-AT" sz="1600" dirty="0" err="1" smtClean="0"/>
                        <a:t>truck</a:t>
                      </a:r>
                      <a:r>
                        <a:rPr lang="de-AT" sz="1600" dirty="0" smtClean="0"/>
                        <a:t> </a:t>
                      </a:r>
                      <a:r>
                        <a:rPr lang="de-AT" sz="1600" dirty="0" err="1" smtClean="0"/>
                        <a:t>controls</a:t>
                      </a:r>
                      <a:r>
                        <a:rPr lang="de-AT" sz="1600" dirty="0" smtClean="0"/>
                        <a:t>)</a:t>
                      </a:r>
                      <a:endParaRPr lang="de-AT" sz="16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0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492750" y="691843"/>
            <a:ext cx="2895600" cy="144000"/>
          </a:xfrm>
        </p:spPr>
        <p:txBody>
          <a:bodyPr/>
          <a:lstStyle/>
          <a:p>
            <a:r>
              <a:rPr lang="de-DE" dirty="0" smtClean="0"/>
              <a:t>Julia Elsinger, </a:t>
            </a:r>
            <a:r>
              <a:rPr lang="de-DE" dirty="0" err="1" smtClean="0"/>
              <a:t>bmvit</a:t>
            </a:r>
            <a:r>
              <a:rPr lang="de-DE" dirty="0" smtClean="0"/>
              <a:t>, </a:t>
            </a:r>
            <a:r>
              <a:rPr lang="de-DE" dirty="0" err="1" smtClean="0"/>
              <a:t>department</a:t>
            </a:r>
            <a:r>
              <a:rPr lang="de-DE" dirty="0" smtClean="0"/>
              <a:t> I/K4 – </a:t>
            </a:r>
            <a:r>
              <a:rPr lang="de-DE" dirty="0" err="1" smtClean="0"/>
              <a:t>Combined</a:t>
            </a:r>
            <a:r>
              <a:rPr lang="de-DE" dirty="0" smtClean="0"/>
              <a:t> Transport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24131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71600" y="1196752"/>
            <a:ext cx="7488832" cy="360040"/>
          </a:xfrm>
        </p:spPr>
        <p:txBody>
          <a:bodyPr/>
          <a:lstStyle/>
          <a:p>
            <a:pPr algn="ctr"/>
            <a:r>
              <a:rPr lang="de-DE" sz="2000" dirty="0" smtClean="0"/>
              <a:t>Austrian </a:t>
            </a:r>
            <a:r>
              <a:rPr lang="de-DE" sz="2000" dirty="0" err="1" smtClean="0"/>
              <a:t>financial</a:t>
            </a:r>
            <a:r>
              <a:rPr lang="de-DE" sz="2000" dirty="0" smtClean="0"/>
              <a:t> </a:t>
            </a:r>
            <a:r>
              <a:rPr lang="de-DE" sz="2000" dirty="0" err="1" smtClean="0"/>
              <a:t>support</a:t>
            </a:r>
            <a:r>
              <a:rPr lang="de-DE" sz="2000" dirty="0" smtClean="0"/>
              <a:t> </a:t>
            </a:r>
            <a:r>
              <a:rPr lang="de-DE" sz="2000" dirty="0" err="1" smtClean="0"/>
              <a:t>measures</a:t>
            </a:r>
            <a:r>
              <a:rPr lang="de-DE" sz="2000" dirty="0" smtClean="0"/>
              <a:t> </a:t>
            </a:r>
            <a:r>
              <a:rPr lang="de-DE" sz="2000" dirty="0" err="1" smtClean="0"/>
              <a:t>for</a:t>
            </a:r>
            <a:r>
              <a:rPr lang="de-DE" sz="2000" dirty="0" smtClean="0"/>
              <a:t> </a:t>
            </a:r>
            <a:r>
              <a:rPr lang="de-DE" sz="2000" dirty="0" err="1" smtClean="0"/>
              <a:t>investments</a:t>
            </a:r>
            <a:r>
              <a:rPr lang="de-DE" sz="2000" dirty="0" smtClean="0"/>
              <a:t> </a:t>
            </a:r>
            <a:br>
              <a:rPr lang="de-DE" sz="2000" dirty="0" smtClean="0"/>
            </a:br>
            <a:r>
              <a:rPr lang="de-DE" sz="2000" dirty="0" smtClean="0"/>
              <a:t>in </a:t>
            </a:r>
            <a:r>
              <a:rPr lang="de-DE" sz="2000" dirty="0" err="1" smtClean="0"/>
              <a:t>combined</a:t>
            </a:r>
            <a:r>
              <a:rPr lang="de-DE" sz="2000" dirty="0" smtClean="0"/>
              <a:t> </a:t>
            </a:r>
            <a:r>
              <a:rPr lang="de-DE" sz="2000" dirty="0" err="1" smtClean="0"/>
              <a:t>transport</a:t>
            </a:r>
            <a:endParaRPr lang="de-DE" sz="2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755576" y="2060848"/>
            <a:ext cx="7632848" cy="3888432"/>
          </a:xfrm>
        </p:spPr>
        <p:txBody>
          <a:bodyPr/>
          <a:lstStyle/>
          <a:p>
            <a:pPr marL="108000" lvl="1" indent="-108000">
              <a:spcBef>
                <a:spcPts val="2000"/>
              </a:spcBef>
              <a:buFont typeface="Arial" pitchFamily="34" charset="0"/>
              <a:buChar char="-"/>
            </a:pPr>
            <a:r>
              <a:rPr lang="de-DE" b="1" dirty="0" smtClean="0"/>
              <a:t> </a:t>
            </a:r>
            <a:r>
              <a:rPr lang="de-DE" b="1" dirty="0"/>
              <a:t>F</a:t>
            </a:r>
            <a:r>
              <a:rPr lang="de-DE" b="1" dirty="0" smtClean="0"/>
              <a:t>inancial </a:t>
            </a:r>
            <a:r>
              <a:rPr lang="de-DE" b="1" dirty="0" err="1"/>
              <a:t>support</a:t>
            </a:r>
            <a:r>
              <a:rPr lang="de-DE" b="1" dirty="0"/>
              <a:t> </a:t>
            </a:r>
            <a:r>
              <a:rPr lang="de-DE" b="1" dirty="0" err="1"/>
              <a:t>for</a:t>
            </a:r>
            <a:r>
              <a:rPr lang="de-DE" b="1" dirty="0"/>
              <a:t> </a:t>
            </a:r>
            <a:r>
              <a:rPr lang="de-DE" b="1" dirty="0" err="1" smtClean="0"/>
              <a:t>operation</a:t>
            </a:r>
            <a:endParaRPr lang="de-DE" b="1" dirty="0" smtClean="0"/>
          </a:p>
          <a:p>
            <a:pPr marL="180000" lvl="1" indent="0">
              <a:buNone/>
            </a:pPr>
            <a:r>
              <a:rPr lang="de-DE" sz="1400" dirty="0" smtClean="0"/>
              <a:t>(</a:t>
            </a:r>
            <a:r>
              <a:rPr lang="de-DE" sz="1400" dirty="0" err="1" smtClean="0"/>
              <a:t>single</a:t>
            </a:r>
            <a:r>
              <a:rPr lang="de-DE" sz="1400" dirty="0" smtClean="0"/>
              <a:t> </a:t>
            </a:r>
            <a:r>
              <a:rPr lang="de-DE" sz="1400" dirty="0" err="1" smtClean="0"/>
              <a:t>waggon</a:t>
            </a:r>
            <a:r>
              <a:rPr lang="de-DE" sz="1400" dirty="0" smtClean="0"/>
              <a:t> </a:t>
            </a:r>
            <a:r>
              <a:rPr lang="de-DE" sz="1400" dirty="0" err="1" smtClean="0"/>
              <a:t>load</a:t>
            </a:r>
            <a:r>
              <a:rPr lang="de-DE" sz="1400" dirty="0" smtClean="0"/>
              <a:t> </a:t>
            </a:r>
            <a:r>
              <a:rPr lang="de-DE" sz="1400" dirty="0" err="1" smtClean="0"/>
              <a:t>transport</a:t>
            </a:r>
            <a:r>
              <a:rPr lang="de-DE" sz="1400" dirty="0" smtClean="0"/>
              <a:t>, </a:t>
            </a:r>
            <a:r>
              <a:rPr lang="de-DE" sz="1400" dirty="0" err="1" smtClean="0"/>
              <a:t>unaccompanied</a:t>
            </a:r>
            <a:r>
              <a:rPr lang="de-DE" sz="1400" dirty="0" smtClean="0"/>
              <a:t> </a:t>
            </a:r>
            <a:r>
              <a:rPr lang="de-DE" sz="1400" dirty="0" err="1" smtClean="0"/>
              <a:t>combined</a:t>
            </a:r>
            <a:r>
              <a:rPr lang="de-DE" sz="1400" dirty="0" smtClean="0"/>
              <a:t> </a:t>
            </a:r>
            <a:r>
              <a:rPr lang="de-DE" sz="1400" dirty="0" err="1" smtClean="0"/>
              <a:t>transport</a:t>
            </a:r>
            <a:r>
              <a:rPr lang="de-DE" sz="1400" dirty="0" smtClean="0"/>
              <a:t> </a:t>
            </a:r>
            <a:r>
              <a:rPr lang="de-DE" sz="1400" dirty="0" err="1" smtClean="0"/>
              <a:t>and</a:t>
            </a:r>
            <a:r>
              <a:rPr lang="de-DE" sz="1400" dirty="0" smtClean="0"/>
              <a:t> </a:t>
            </a:r>
            <a:r>
              <a:rPr lang="de-DE" sz="1400" dirty="0" err="1" smtClean="0"/>
              <a:t>rolling</a:t>
            </a:r>
            <a:r>
              <a:rPr lang="de-DE" sz="1400" dirty="0" smtClean="0"/>
              <a:t> </a:t>
            </a:r>
            <a:r>
              <a:rPr lang="de-DE" sz="1400" dirty="0" err="1" smtClean="0"/>
              <a:t>roads</a:t>
            </a:r>
            <a:r>
              <a:rPr lang="de-DE" sz="1400" dirty="0" smtClean="0"/>
              <a:t>)</a:t>
            </a:r>
          </a:p>
          <a:p>
            <a:pPr marL="180000" lvl="1" indent="0">
              <a:buNone/>
            </a:pPr>
            <a:r>
              <a:rPr lang="de-DE" sz="1400" dirty="0"/>
              <a:t> https://www.bmvit.gv.at/verkehr/eisenbahn/foerderung/sgv/index.html</a:t>
            </a:r>
            <a:endParaRPr lang="de-DE" sz="1400" dirty="0" smtClean="0"/>
          </a:p>
          <a:p>
            <a:pPr marL="108000" lvl="1" indent="-108000">
              <a:spcBef>
                <a:spcPts val="2000"/>
              </a:spcBef>
              <a:buFont typeface="Arial" pitchFamily="34" charset="0"/>
              <a:buChar char="-"/>
            </a:pPr>
            <a:r>
              <a:rPr lang="de-DE" b="1" dirty="0" smtClean="0"/>
              <a:t> </a:t>
            </a:r>
            <a:r>
              <a:rPr lang="en-US" b="1" dirty="0" err="1"/>
              <a:t>P</a:t>
            </a:r>
            <a:r>
              <a:rPr lang="en-US" b="1" dirty="0" err="1" smtClean="0"/>
              <a:t>rogramme</a:t>
            </a:r>
            <a:r>
              <a:rPr lang="en-US" b="1" dirty="0" smtClean="0"/>
              <a:t> </a:t>
            </a:r>
            <a:r>
              <a:rPr lang="en-US" b="1" dirty="0"/>
              <a:t>for the support of handling plants in </a:t>
            </a:r>
            <a:r>
              <a:rPr lang="en-US" b="1" dirty="0" smtClean="0"/>
              <a:t>intermodal </a:t>
            </a:r>
            <a:r>
              <a:rPr lang="en-US" b="1" dirty="0"/>
              <a:t>transport  </a:t>
            </a:r>
            <a:r>
              <a:rPr lang="en-US" b="1" dirty="0" smtClean="0"/>
              <a:t>          road/rail/ship </a:t>
            </a:r>
            <a:r>
              <a:rPr lang="en-US" b="1" dirty="0"/>
              <a:t>(promotion of terminals</a:t>
            </a:r>
            <a:r>
              <a:rPr lang="en-US" b="1" dirty="0" smtClean="0"/>
              <a:t>)</a:t>
            </a:r>
          </a:p>
          <a:p>
            <a:pPr marL="180000" lvl="1" indent="0">
              <a:buNone/>
            </a:pPr>
            <a:r>
              <a:rPr lang="en-US" sz="1400" dirty="0"/>
              <a:t>https://www.bmvit.gv.at/verkehr/eisenbahn/foerderung/anschlussbahnen.html</a:t>
            </a:r>
          </a:p>
          <a:p>
            <a:pPr marL="108000" lvl="1" indent="-108000">
              <a:spcBef>
                <a:spcPts val="2000"/>
              </a:spcBef>
              <a:buFont typeface="Arial" pitchFamily="34" charset="0"/>
              <a:buChar char="-"/>
            </a:pPr>
            <a:r>
              <a:rPr lang="de-DE" b="1" u="sng" dirty="0" smtClean="0"/>
              <a:t>Research, </a:t>
            </a:r>
            <a:r>
              <a:rPr lang="en-GB" b="1" u="sng" dirty="0" smtClean="0"/>
              <a:t>Technology </a:t>
            </a:r>
            <a:r>
              <a:rPr lang="en-GB" b="1" u="sng" dirty="0"/>
              <a:t>and </a:t>
            </a:r>
            <a:r>
              <a:rPr lang="en-GB" b="1" u="sng" dirty="0" smtClean="0"/>
              <a:t>Innovation </a:t>
            </a:r>
            <a:r>
              <a:rPr lang="de-DE" b="1" u="sng" dirty="0" err="1" smtClean="0"/>
              <a:t>support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programme</a:t>
            </a:r>
            <a:r>
              <a:rPr lang="de-DE" b="1" u="sng" dirty="0" smtClean="0"/>
              <a:t>                   „</a:t>
            </a:r>
            <a:r>
              <a:rPr lang="de-DE" b="1" u="sng" dirty="0"/>
              <a:t>M</a:t>
            </a:r>
            <a:r>
              <a:rPr lang="de-DE" b="1" u="sng" dirty="0" smtClean="0"/>
              <a:t>obility </a:t>
            </a:r>
            <a:r>
              <a:rPr lang="de-DE" b="1" u="sng" dirty="0" err="1" smtClean="0"/>
              <a:t>of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the</a:t>
            </a:r>
            <a:r>
              <a:rPr lang="de-DE" b="1" u="sng" dirty="0" smtClean="0"/>
              <a:t> </a:t>
            </a:r>
            <a:r>
              <a:rPr lang="de-DE" b="1" u="sng" dirty="0"/>
              <a:t>F</a:t>
            </a:r>
            <a:r>
              <a:rPr lang="de-DE" b="1" u="sng" dirty="0" smtClean="0"/>
              <a:t>uture“ </a:t>
            </a:r>
            <a:r>
              <a:rPr lang="de-DE" b="1" u="sng" dirty="0"/>
              <a:t> </a:t>
            </a:r>
            <a:r>
              <a:rPr lang="de-DE" b="1" u="sng" dirty="0" smtClean="0"/>
              <a:t>                                    </a:t>
            </a:r>
            <a:r>
              <a:rPr lang="de-DE" sz="1400" dirty="0" smtClean="0"/>
              <a:t>https</a:t>
            </a:r>
            <a:r>
              <a:rPr lang="de-DE" sz="1400" dirty="0"/>
              <a:t>://www.bmvit.gv.at/innovation/mobilitaet/mobilitaetderzukunft.html</a:t>
            </a:r>
          </a:p>
          <a:p>
            <a:pPr marL="108000" lvl="1" indent="-108000">
              <a:spcBef>
                <a:spcPts val="2000"/>
              </a:spcBef>
              <a:buFont typeface="Arial" pitchFamily="34" charset="0"/>
              <a:buChar char="-"/>
            </a:pPr>
            <a:r>
              <a:rPr lang="en-US" b="1" u="sng" dirty="0"/>
              <a:t>I</a:t>
            </a:r>
            <a:r>
              <a:rPr lang="en-US" b="1" u="sng" dirty="0" smtClean="0"/>
              <a:t>nnovation </a:t>
            </a:r>
            <a:r>
              <a:rPr lang="en-US" b="1" u="sng" dirty="0" err="1"/>
              <a:t>programme</a:t>
            </a:r>
            <a:r>
              <a:rPr lang="en-US" b="1" u="sng" dirty="0"/>
              <a:t> for combined freight </a:t>
            </a:r>
            <a:r>
              <a:rPr lang="en-US" b="1" u="sng" dirty="0" smtClean="0"/>
              <a:t>transport </a:t>
            </a:r>
            <a:r>
              <a:rPr lang="en-US" sz="1400" dirty="0" smtClean="0"/>
              <a:t>https</a:t>
            </a:r>
            <a:r>
              <a:rPr lang="en-US" sz="1400" dirty="0"/>
              <a:t>://www.bmvit.gv.at/innovation/mobilitaet/kombigueter/index.html</a:t>
            </a:r>
          </a:p>
          <a:p>
            <a:pPr marL="108000" lvl="1" indent="-108000">
              <a:spcBef>
                <a:spcPts val="2000"/>
              </a:spcBef>
              <a:buFont typeface="Arial" pitchFamily="34" charset="0"/>
              <a:buChar char="-"/>
            </a:pPr>
            <a:endParaRPr lang="de-DE" b="1" u="sng" dirty="0"/>
          </a:p>
          <a:p>
            <a:pPr lvl="1"/>
            <a:endParaRPr lang="de-DE" dirty="0" smtClean="0"/>
          </a:p>
          <a:p>
            <a:pPr marL="108000" lvl="1" indent="-108000">
              <a:spcBef>
                <a:spcPts val="2000"/>
              </a:spcBef>
              <a:buFont typeface="Arial" pitchFamily="34" charset="0"/>
              <a:buChar char="-"/>
            </a:pPr>
            <a:endParaRPr lang="de-DE" dirty="0"/>
          </a:p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755576" y="691843"/>
            <a:ext cx="215950" cy="144000"/>
          </a:xfrm>
        </p:spPr>
        <p:txBody>
          <a:bodyPr/>
          <a:lstStyle/>
          <a:p>
            <a:r>
              <a:rPr lang="de-DE" dirty="0"/>
              <a:t>9</a:t>
            </a:r>
          </a:p>
        </p:txBody>
      </p:sp>
      <p:sp>
        <p:nvSpPr>
          <p:cNvPr id="7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5492750" y="691843"/>
            <a:ext cx="2895600" cy="144000"/>
          </a:xfrm>
        </p:spPr>
        <p:txBody>
          <a:bodyPr/>
          <a:lstStyle/>
          <a:p>
            <a:r>
              <a:rPr lang="de-DE" dirty="0" smtClean="0"/>
              <a:t>Julia Elsinger, </a:t>
            </a:r>
            <a:r>
              <a:rPr lang="de-DE" dirty="0" err="1" smtClean="0"/>
              <a:t>bmvit</a:t>
            </a:r>
            <a:r>
              <a:rPr lang="de-DE" dirty="0" smtClean="0"/>
              <a:t>, </a:t>
            </a:r>
            <a:r>
              <a:rPr lang="de-DE" dirty="0" err="1" smtClean="0"/>
              <a:t>department</a:t>
            </a:r>
            <a:r>
              <a:rPr lang="de-DE" dirty="0" smtClean="0"/>
              <a:t> I/K4 – </a:t>
            </a:r>
            <a:r>
              <a:rPr lang="de-DE" dirty="0" err="1" smtClean="0"/>
              <a:t>Combined</a:t>
            </a:r>
            <a:r>
              <a:rPr lang="de-DE" dirty="0" smtClean="0"/>
              <a:t> Transport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44970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135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135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135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135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3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135F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bmvit Design 4:3">
  <a:themeElements>
    <a:clrScheme name="bmvit farben">
      <a:dk1>
        <a:srgbClr val="0096BB"/>
      </a:dk1>
      <a:lt1>
        <a:sysClr val="window" lastClr="FFFFFF"/>
      </a:lt1>
      <a:dk2>
        <a:srgbClr val="262626"/>
      </a:dk2>
      <a:lt2>
        <a:srgbClr val="FFFFFF"/>
      </a:lt2>
      <a:accent1>
        <a:srgbClr val="99FFFF"/>
      </a:accent1>
      <a:accent2>
        <a:srgbClr val="0026BF"/>
      </a:accent2>
      <a:accent3>
        <a:srgbClr val="A4C424"/>
      </a:accent3>
      <a:accent4>
        <a:srgbClr val="28E62E"/>
      </a:accent4>
      <a:accent5>
        <a:srgbClr val="008000"/>
      </a:accent5>
      <a:accent6>
        <a:srgbClr val="7B7C7E"/>
      </a:accent6>
      <a:hlink>
        <a:srgbClr val="0000FF"/>
      </a:hlink>
      <a:folHlink>
        <a:srgbClr val="800080"/>
      </a:folHlink>
    </a:clrScheme>
    <a:fontScheme name="bmvit 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mvit Design 4:3">
  <a:themeElements>
    <a:clrScheme name="bmvit farben">
      <a:dk1>
        <a:srgbClr val="0096BB"/>
      </a:dk1>
      <a:lt1>
        <a:sysClr val="window" lastClr="FFFFFF"/>
      </a:lt1>
      <a:dk2>
        <a:srgbClr val="262626"/>
      </a:dk2>
      <a:lt2>
        <a:srgbClr val="FFFFFF"/>
      </a:lt2>
      <a:accent1>
        <a:srgbClr val="99FFFF"/>
      </a:accent1>
      <a:accent2>
        <a:srgbClr val="0026BF"/>
      </a:accent2>
      <a:accent3>
        <a:srgbClr val="A4C424"/>
      </a:accent3>
      <a:accent4>
        <a:srgbClr val="28E62E"/>
      </a:accent4>
      <a:accent5>
        <a:srgbClr val="008000"/>
      </a:accent5>
      <a:accent6>
        <a:srgbClr val="7B7C7E"/>
      </a:accent6>
      <a:hlink>
        <a:srgbClr val="0000FF"/>
      </a:hlink>
      <a:folHlink>
        <a:srgbClr val="800080"/>
      </a:folHlink>
    </a:clrScheme>
    <a:fontScheme name="bmvit 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</TotalTime>
  <Words>1063</Words>
  <Application>Microsoft Office PowerPoint</Application>
  <PresentationFormat>On-screen Show (4:3)</PresentationFormat>
  <Paragraphs>152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21" baseType="lpstr">
      <vt:lpstr>bmvit Design 4:3</vt:lpstr>
      <vt:lpstr>1_bmvit Design 4:3</vt:lpstr>
      <vt:lpstr>Innovative policies and incentives for  intermodal transport in Austria</vt:lpstr>
      <vt:lpstr>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Austrian financial support measures for investments  in combined transport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you!  contact: bmvit, department I/K4  Combined Transport k4@bmvit.gv.at  further information: www.bmvit.gv.at   </vt:lpstr>
    </vt:vector>
  </TitlesOfParts>
  <Company>bmvit- Bundesministerium für Verkehr, Innovation und Technologie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Praesentation</dc:title>
  <dc:creator>*</dc:creator>
  <dc:description>Vorlage Praesentation – Standardformat 4:3;_x000d_
Version 001;_x000d_
2013-05-07;</dc:description>
  <cp:lastModifiedBy>brynkina</cp:lastModifiedBy>
  <cp:revision>272</cp:revision>
  <cp:lastPrinted>2015-07-06T08:24:20Z</cp:lastPrinted>
  <dcterms:created xsi:type="dcterms:W3CDTF">2012-02-28T14:10:06Z</dcterms:created>
  <dcterms:modified xsi:type="dcterms:W3CDTF">2016-10-06T07:38:36Z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Erstellt von">
    <vt:lpwstr>brand unit</vt:lpwstr>
  </property>
  <property fmtid="{D5CDD505-2E9C-101B-9397-08002B2CF9AE}" pid="3" name="Erstellt am">
    <vt:lpwstr>07.05.2013</vt:lpwstr>
  </property>
  <property fmtid="{D5CDD505-2E9C-101B-9397-08002B2CF9AE}" pid="4" name="Bearbeiter">
    <vt:lpwstr>gadamovich | office implementation</vt:lpwstr>
  </property>
  <property fmtid="{D5CDD505-2E9C-101B-9397-08002B2CF9AE}" pid="5" name="Version">
    <vt:lpwstr>001</vt:lpwstr>
  </property>
  <property fmtid="{D5CDD505-2E9C-101B-9397-08002B2CF9AE}" pid="6" name="Version vom">
    <vt:lpwstr>07.05.2013</vt:lpwstr>
  </property>
</Properties>
</file>