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4" r:id="rId2"/>
    <p:sldMasterId id="2147483967" r:id="rId3"/>
  </p:sldMasterIdLst>
  <p:notesMasterIdLst>
    <p:notesMasterId r:id="rId19"/>
  </p:notesMasterIdLst>
  <p:handoutMasterIdLst>
    <p:handoutMasterId r:id="rId20"/>
  </p:handoutMasterIdLst>
  <p:sldIdLst>
    <p:sldId id="429" r:id="rId4"/>
    <p:sldId id="467" r:id="rId5"/>
    <p:sldId id="512" r:id="rId6"/>
    <p:sldId id="475" r:id="rId7"/>
    <p:sldId id="514" r:id="rId8"/>
    <p:sldId id="527" r:id="rId9"/>
    <p:sldId id="524" r:id="rId10"/>
    <p:sldId id="517" r:id="rId11"/>
    <p:sldId id="519" r:id="rId12"/>
    <p:sldId id="526" r:id="rId13"/>
    <p:sldId id="520" r:id="rId14"/>
    <p:sldId id="525" r:id="rId15"/>
    <p:sldId id="521" r:id="rId16"/>
    <p:sldId id="528" r:id="rId17"/>
    <p:sldId id="501" r:id="rId1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sil Eid (DHL SE)" initials="B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1"/>
    <a:srgbClr val="000099"/>
    <a:srgbClr val="CC3300"/>
    <a:srgbClr val="663300"/>
    <a:srgbClr val="040903"/>
    <a:srgbClr val="35054F"/>
    <a:srgbClr val="0A0C04"/>
    <a:srgbClr val="FFFF00"/>
    <a:srgbClr val="FF979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8691" autoAdjust="0"/>
  </p:normalViewPr>
  <p:slideViewPr>
    <p:cSldViewPr>
      <p:cViewPr varScale="1">
        <p:scale>
          <a:sx n="78" d="100"/>
          <a:sy n="78" d="100"/>
        </p:scale>
        <p:origin x="-600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34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22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200" smtClean="0"/>
            </a:lvl1pPr>
          </a:lstStyle>
          <a:p>
            <a:pPr>
              <a:defRPr/>
            </a:pPr>
            <a:fld id="{167B95CC-48FA-4DD9-B5CE-4D7BF339D98D}" type="datetimeFigureOut">
              <a:rPr lang="en-GB"/>
              <a:pPr>
                <a:defRPr/>
              </a:pPr>
              <a:t>27/10/2016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 sz="1200" smtClean="0"/>
            </a:lvl1pPr>
          </a:lstStyle>
          <a:p>
            <a:pPr>
              <a:defRPr/>
            </a:pPr>
            <a:fld id="{5A795A95-8D14-46B9-8F07-979DFA19C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5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851399CC-FD66-4440-BB2F-783CF5FBDC1A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44538"/>
            <a:ext cx="5789612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47B8A19-9988-41AC-A6B5-435F172599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0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9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http://www.sciencedirect.com/science/article/pii/S0925527314002837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1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http://www.sciencedirect.com/science/article/pii/S0925527314002837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94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19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98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4088"/>
            <a:fld id="{E82337DA-4699-4B50-A967-DC391BA6C739}" type="slidenum">
              <a:rPr lang="en-GB" smtClean="0">
                <a:latin typeface="Arial" charset="0"/>
                <a:cs typeface="Arial" charset="0"/>
              </a:rPr>
              <a:pPr defTabSz="954088"/>
              <a:t>15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0663" y="744538"/>
            <a:ext cx="5789612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85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11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1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42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http://ec.europa.eu/eurostat/statistics-explained/index.php/Freight_transport_statistics_-_modal_split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62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http://ec.europa.eu/transport/modes/rail/infrastructures/rail_freight_oriented_network_en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1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http://www.joc.com/rail-intermodal/international-rail/europe/mega-ships-spur-growth-europes-intermodal-rail_20160123.html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1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http://fiata.com/fileadmin/user_upload/documents/Position_Papers/FIATA_Statement_-_The_Need_to_Assess_Connectivity_Measure_for_Freight_Transport.pdf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B8A19-9988-41AC-A6B5-435F17259928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07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D247-3D55-43D1-AB7B-47D395D5C5B1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D53A-2FAE-482A-9537-FDE63D7B99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33A0-129A-425C-AEBE-36F8B6112160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1D9B-26F3-420C-8607-47BE43F770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714-AC63-4CB1-A8E0-6FC917284B7A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C887-DAD6-45E4-841D-834522B611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4939-CEB2-454B-905B-CBCF8FE118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7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FD5B-59D0-4BD0-8A3B-5A4049DC03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7578-A3FD-47ED-A62B-72B206D16F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3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E3E7-1EDA-4980-A2B3-2FC06552CD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9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B2D5-A3FC-4027-820F-550F08545F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4630-A84E-46AE-8A92-D12C3D45C674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C59D-32C4-465A-8D2B-0DE4653A973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01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DAF-B273-4365-9AC3-56E2126B0F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1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0E0C-E063-495B-A1DD-C9D4BA60CA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7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2A2C-8DEF-4541-ADF8-D86569D6CFD8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DAB5-7602-490D-B727-C4E13987CC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76C4-A85C-4B2C-A489-C277756A95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3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4630-A84E-46AE-8A92-D12C3D45C674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C59D-32C4-465A-8D2B-0DE4653A973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39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3C9A-01A4-439A-B086-6979598150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1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AAEA-BE94-4FE6-B350-8A69D3E5C1E9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BF1F-23BA-45EF-B12C-CC2F90F358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453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4939-CEB2-454B-905B-CBCF8FE118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9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FD5B-59D0-4BD0-8A3B-5A4049DC03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5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320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7578-A3FD-47ED-A62B-72B206D16F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4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E3E7-1EDA-4980-A2B3-2FC06552CD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B2D5-A3FC-4027-820F-550F08545F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4630-A84E-46AE-8A92-D12C3D45C674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C59D-32C4-465A-8D2B-0DE4653A973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56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953E-E1D4-4138-BACC-F483F2A6F835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1B11-ACBB-4A76-8362-25D38ED375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DAF-B273-4365-9AC3-56E2126B0F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4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0E0C-E063-495B-A1DD-C9D4BA60CA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76C4-A85C-4B2C-A489-C277756A95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7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4630-A84E-46AE-8A92-D12C3D45C674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C59D-32C4-465A-8D2B-0DE4653A973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8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3C9A-01A4-439A-B086-6979598150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9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AAEA-BE94-4FE6-B350-8A69D3E5C1E9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BF1F-23BA-45EF-B12C-CC2F90F358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5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314A-4F2B-45D0-935A-E4DAD2BDA427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4198-D9F5-439D-A3F5-74D1B083A3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FD5E-5D4D-4788-B527-69E8B99F01F4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FBAE-9D35-4CD8-98F3-E1C3074DDB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CD59-5466-4F76-989A-E9E063E39598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5EB1-AC19-4CA5-806B-DAD625CDF8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C852-C3C3-4E73-8E23-A9127702DE00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96B-6EEF-4BF6-B0BB-3229ADD35B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35CB-1B84-44A8-A37F-005D9CE3F42F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8DD-68FD-4ACA-8000-482C6F1075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4C99-9A07-4F8F-AA09-2B0083266B7F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CC1E-A852-4477-A0DE-3AFE10805A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7" y="159226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653AAEA-BE94-4FE6-B350-8A69D3E5C1E9}" type="datetimeFigureOut">
              <a:rPr lang="en-US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C85BF1F-23BA-45EF-B12C-CC2F90F358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31" name="Picture 19" descr="FIATA Logo 72dp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45133" y="1"/>
            <a:ext cx="244686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53AAEA-BE94-4FE6-B350-8A69D3E5C1E9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85BF1F-23BA-45EF-B12C-CC2F90F358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8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53AAEA-BE94-4FE6-B350-8A69D3E5C1E9}" type="datetimeFigureOut">
              <a:rPr lang="en-US" smtClean="0"/>
              <a:pPr>
                <a:defRPr/>
              </a:pPr>
              <a:t>10/27/2016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85BF1F-23BA-45EF-B12C-CC2F90F358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gif"/><Relationship Id="rId4" Type="http://schemas.openxmlformats.org/officeDocument/2006/relationships/hyperlink" Target="http://fiata.com/fileadmin/user_upload/documents/Position_Papers/FIATA_Statement_-_The_Need_to_Assess_Connectivity_Measure_for_Freight_Transpor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hyperlink" Target="http://www.fiat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fiata.com/about-fiata/congress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4.bin"/><Relationship Id="rId2" Type="http://schemas.openxmlformats.org/officeDocument/2006/relationships/vmlDrawing" Target="../drawings/vmlDrawing1.vml"/><Relationship Id="rId16" Type="http://schemas.openxmlformats.org/officeDocument/2006/relationships/oleObject" Target="../embeddings/oleObject3.bin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8.png"/><Relationship Id="rId10" Type="http://schemas.openxmlformats.org/officeDocument/2006/relationships/image" Target="../media/image15.jpeg"/><Relationship Id="rId19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5760" y="1529057"/>
            <a:ext cx="6552728" cy="129529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The International Federation of Freight Forwarders Associations</a:t>
            </a:r>
            <a:b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kumimoji="1" lang="en-GB" sz="1500" i="1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Fédération</a:t>
            </a: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Internationale des Associations de </a:t>
            </a:r>
            <a:r>
              <a:rPr kumimoji="1" lang="en-GB" sz="1500" i="1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Transitaires</a:t>
            </a: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et </a:t>
            </a:r>
            <a:r>
              <a:rPr kumimoji="1" lang="en-GB" sz="1500" i="1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Assimilés</a:t>
            </a: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/>
            </a:r>
            <a:b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Internationale </a:t>
            </a:r>
            <a:r>
              <a:rPr kumimoji="1" lang="en-GB" sz="1500" i="1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Föderation</a:t>
            </a:r>
            <a:r>
              <a:rPr kumimoji="1" lang="en-GB" sz="1500" i="1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der </a:t>
            </a:r>
            <a:r>
              <a:rPr kumimoji="1" lang="en-GB" sz="1500" i="1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Spediteurorganisationen</a:t>
            </a:r>
            <a:r>
              <a:rPr kumimoji="1" lang="en-GB" sz="150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kumimoji="1" lang="en-GB" sz="150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r>
              <a:rPr kumimoji="1" lang="en-GB" sz="150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kumimoji="1" lang="en-GB" sz="150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</a:br>
            <a:endParaRPr kumimoji="1" lang="en-GB" sz="150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3" name="Subtitle 1"/>
          <p:cNvSpPr>
            <a:spLocks noGrp="1"/>
          </p:cNvSpPr>
          <p:nvPr>
            <p:ph type="subTitle" idx="1"/>
          </p:nvPr>
        </p:nvSpPr>
        <p:spPr>
          <a:xfrm>
            <a:off x="3071664" y="2924944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en-GB" sz="4800" b="1" noProof="0" dirty="0" smtClean="0">
                <a:solidFill>
                  <a:srgbClr val="FFFF00"/>
                </a:solidFill>
                <a:latin typeface="Candara" pitchFamily="34" charset="0"/>
              </a:rPr>
              <a:t>Innovation and digitisation</a:t>
            </a:r>
          </a:p>
          <a:p>
            <a:pPr algn="ctr"/>
            <a:r>
              <a:rPr lang="en-GB" sz="4800" b="1" noProof="0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en-GB" sz="4000" b="1" noProof="0" dirty="0" smtClean="0">
                <a:solidFill>
                  <a:srgbClr val="FFFF00"/>
                </a:solidFill>
                <a:latin typeface="Candara" pitchFamily="34" charset="0"/>
              </a:rPr>
              <a:t>in intermodal transport</a:t>
            </a:r>
            <a:endParaRPr lang="en-GB" sz="4000" i="1" noProof="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5786680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99"/>
                </a:solidFill>
                <a:latin typeface="Candara" pitchFamily="34" charset="0"/>
              </a:rPr>
              <a:t>59</a:t>
            </a:r>
            <a:r>
              <a:rPr lang="en-GB" sz="2400" b="1" baseline="30000" dirty="0" smtClean="0">
                <a:solidFill>
                  <a:srgbClr val="000099"/>
                </a:solidFill>
                <a:latin typeface="Candara" pitchFamily="34" charset="0"/>
              </a:rPr>
              <a:t>th</a:t>
            </a:r>
            <a:r>
              <a:rPr lang="en-GB" sz="2400" b="1" dirty="0" smtClean="0">
                <a:solidFill>
                  <a:srgbClr val="000099"/>
                </a:solidFill>
                <a:latin typeface="Candara" pitchFamily="34" charset="0"/>
              </a:rPr>
              <a:t> session </a:t>
            </a:r>
            <a:r>
              <a:rPr lang="en-GB" sz="2400" b="1" dirty="0">
                <a:solidFill>
                  <a:srgbClr val="000099"/>
                </a:solidFill>
                <a:latin typeface="Candara" pitchFamily="34" charset="0"/>
              </a:rPr>
              <a:t>of </a:t>
            </a:r>
            <a:r>
              <a:rPr lang="en-GB" sz="2400" b="1" dirty="0" smtClean="0">
                <a:solidFill>
                  <a:srgbClr val="000099"/>
                </a:solidFill>
                <a:latin typeface="Candara" pitchFamily="34" charset="0"/>
              </a:rPr>
              <a:t>WP 24</a:t>
            </a:r>
          </a:p>
          <a:p>
            <a:pPr algn="ctr"/>
            <a:r>
              <a:rPr lang="en-US" sz="1800" b="1" dirty="0" smtClean="0">
                <a:solidFill>
                  <a:srgbClr val="000099"/>
                </a:solidFill>
                <a:latin typeface="Candara" pitchFamily="34" charset="0"/>
              </a:rPr>
              <a:t>Geneva, 31</a:t>
            </a:r>
            <a:r>
              <a:rPr lang="en-US" sz="1800" b="1" baseline="30000" dirty="0" smtClean="0">
                <a:solidFill>
                  <a:srgbClr val="000099"/>
                </a:solidFill>
                <a:latin typeface="Candara" pitchFamily="34" charset="0"/>
              </a:rPr>
              <a:t>st</a:t>
            </a:r>
            <a:r>
              <a:rPr lang="en-US" sz="1800" b="1" dirty="0" smtClean="0">
                <a:solidFill>
                  <a:srgbClr val="000099"/>
                </a:solidFill>
                <a:latin typeface="Candara" pitchFamily="34" charset="0"/>
              </a:rPr>
              <a:t> October 2016</a:t>
            </a:r>
            <a:endParaRPr lang="en-GB" sz="1800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3" name="Picture 2" descr="http://s298698408.websitehome.co.uk/FIA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16275"/>
            <a:ext cx="3168352" cy="2930727"/>
          </a:xfrm>
          <a:prstGeom prst="rect">
            <a:avLst/>
          </a:prstGeom>
          <a:noFill/>
          <a:effectLst>
            <a:glow rad="127000">
              <a:schemeClr val="accent5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2024" y="619724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Marco Leonardo SORGETTI, FIATA, Director General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7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04664"/>
            <a:ext cx="864096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Strong Sustainability Focus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034778"/>
            <a:ext cx="1767115" cy="16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96688" y="2780928"/>
            <a:ext cx="10153127" cy="3960440"/>
          </a:xfrm>
        </p:spPr>
        <p:txBody>
          <a:bodyPr>
            <a:normAutofit lnSpcReduction="10000"/>
          </a:bodyPr>
          <a:lstStyle/>
          <a:p>
            <a:pPr marL="303213" lvl="1" indent="0">
              <a:buClr>
                <a:schemeClr val="tx1"/>
              </a:buClr>
              <a:buNone/>
            </a:pPr>
            <a:r>
              <a:rPr lang="en-GB" sz="2800" b="1" noProof="0" dirty="0" smtClean="0"/>
              <a:t>Greenhouse gas (GHG) emissions on the rise  &gt;&gt;&gt;&gt;&gt;&gt;&gt;&gt;&gt;&gt;</a:t>
            </a:r>
            <a:endParaRPr lang="en-GB" sz="2800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FIATA’s </a:t>
            </a:r>
            <a:r>
              <a:rPr lang="en-GB" sz="2800" b="1" noProof="0" dirty="0" smtClean="0">
                <a:hlinkClick r:id="rId4"/>
              </a:rPr>
              <a:t>Public Statement</a:t>
            </a:r>
            <a:endParaRPr lang="en-GB" sz="2800" b="1" noProof="0" dirty="0" smtClean="0"/>
          </a:p>
          <a:p>
            <a:pPr marL="303213" lvl="1" indent="0">
              <a:buClr>
                <a:schemeClr val="tx1"/>
              </a:buClr>
              <a:buNone/>
            </a:pPr>
            <a:r>
              <a:rPr lang="en-GB" sz="2600" noProof="0" dirty="0" smtClean="0"/>
              <a:t>Asks policy makers to not only focus on enacting legislation that will set GHG emissions targets </a:t>
            </a:r>
            <a:r>
              <a:rPr lang="en-GB" sz="2600" b="1" noProof="0" dirty="0" smtClean="0"/>
              <a:t>BUT </a:t>
            </a:r>
            <a:r>
              <a:rPr lang="en-GB" sz="2600" dirty="0"/>
              <a:t>also to enact </a:t>
            </a:r>
            <a:r>
              <a:rPr lang="en-GB" sz="2600" noProof="0" dirty="0" smtClean="0"/>
              <a:t>policy that would enable enhanced connectivity and efficient transport operations which will lead to lower GHG emissions  </a:t>
            </a:r>
            <a:r>
              <a:rPr lang="en-GB" sz="2600" noProof="0" dirty="0" smtClean="0">
                <a:sym typeface="Wingdings" panose="05000000000000000000" pitchFamily="2" charset="2"/>
              </a:rPr>
              <a:t> SMARTER INFRASTRUCTURE FOR SMARTER, MORE SUSTAINABLE  SOLUTIONS</a:t>
            </a:r>
            <a:endParaRPr lang="en-GB" sz="2600" noProof="0" dirty="0" smtClean="0"/>
          </a:p>
          <a:p>
            <a:pPr marL="303213" lvl="1" indent="0">
              <a:buClr>
                <a:schemeClr val="tx1"/>
              </a:buClr>
              <a:buNone/>
            </a:pPr>
            <a:endParaRPr lang="en-GB" sz="2600" noProof="0" dirty="0" smtClean="0"/>
          </a:p>
          <a:p>
            <a:pPr marL="303213" lvl="1" indent="0">
              <a:buClr>
                <a:schemeClr val="tx1"/>
              </a:buClr>
              <a:buNone/>
            </a:pPr>
            <a:r>
              <a:rPr lang="en-GB" sz="2400" b="1" dirty="0">
                <a:solidFill>
                  <a:schemeClr val="accent6"/>
                </a:solidFill>
              </a:rPr>
              <a:t>Environment: </a:t>
            </a:r>
            <a:r>
              <a:rPr lang="en-GB" sz="2400" b="1" dirty="0"/>
              <a:t>Key Aspect in Every </a:t>
            </a:r>
            <a:r>
              <a:rPr lang="en-GB" sz="2400" b="1" dirty="0" smtClean="0"/>
              <a:t>CONTEMPORARY Logistics Project</a:t>
            </a:r>
            <a:endParaRPr lang="en-GB" sz="2600" noProof="0" dirty="0" smtClean="0"/>
          </a:p>
          <a:p>
            <a:pPr marL="303213" lvl="1" indent="0">
              <a:buClr>
                <a:schemeClr val="tx1"/>
              </a:buClr>
              <a:buNone/>
            </a:pPr>
            <a:endParaRPr lang="en-GB" sz="2700" noProof="0" dirty="0"/>
          </a:p>
        </p:txBody>
      </p:sp>
      <p:pic>
        <p:nvPicPr>
          <p:cNvPr id="4098" name="Picture 2" descr="http://img.huffingtonpost.com/asset/scalefit_630_noupscale/57eb924e1a00002c005b54a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16632"/>
            <a:ext cx="3768502" cy="28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08368" y="29249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Source http</a:t>
            </a:r>
            <a:r>
              <a:rPr lang="en-GB" sz="1200" dirty="0">
                <a:solidFill>
                  <a:schemeClr val="tx1"/>
                </a:solidFill>
              </a:rPr>
              <a:t>://www.noaa.gov/</a:t>
            </a:r>
          </a:p>
        </p:txBody>
      </p:sp>
    </p:spTree>
    <p:extLst>
      <p:ext uri="{BB962C8B-B14F-4D97-AF65-F5344CB8AC3E}">
        <p14:creationId xmlns:p14="http://schemas.microsoft.com/office/powerpoint/2010/main" val="4241241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04664"/>
            <a:ext cx="864096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Sluggish Technology Adoption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43" y="5301209"/>
            <a:ext cx="14790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9356" y="2564904"/>
            <a:ext cx="11161220" cy="4320480"/>
          </a:xfrm>
        </p:spPr>
        <p:txBody>
          <a:bodyPr>
            <a:normAutofit fontScale="70000" lnSpcReduction="20000"/>
          </a:bodyPr>
          <a:lstStyle/>
          <a:p>
            <a:pPr marL="303213" lvl="1" indent="0">
              <a:buClr>
                <a:schemeClr val="tx1"/>
              </a:buClr>
              <a:buNone/>
            </a:pPr>
            <a:r>
              <a:rPr lang="en-GB" sz="3800" b="1" i="1" u="sng" noProof="0" dirty="0" smtClean="0"/>
              <a:t>Uptake of recent ICT advances for multimodal – So Slow, Why?</a:t>
            </a:r>
          </a:p>
          <a:p>
            <a:pPr lvl="1">
              <a:buClr>
                <a:schemeClr val="tx1"/>
              </a:buClr>
            </a:pPr>
            <a:endParaRPr lang="en-GB" sz="2800" b="1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Fragmented Industry, with real issues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Financial and resource constraints to adopting ICT, uncertainty of results and mistrust of the new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Authorities prudent in mandating rules they </a:t>
            </a:r>
            <a:r>
              <a:rPr lang="en-GB" sz="2600" dirty="0" smtClean="0"/>
              <a:t>struggle to</a:t>
            </a:r>
            <a:r>
              <a:rPr lang="en-GB" sz="2600" noProof="0" dirty="0" smtClean="0"/>
              <a:t> implement due to insufficient resources</a:t>
            </a:r>
          </a:p>
          <a:p>
            <a:pPr marL="627063" lvl="2" indent="0">
              <a:buClr>
                <a:schemeClr val="tx1"/>
              </a:buClr>
              <a:buNone/>
            </a:pPr>
            <a:endParaRPr lang="en-GB" sz="2600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Human Capital 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Lack of ICT Specialists entering the field of logistics</a:t>
            </a:r>
          </a:p>
          <a:p>
            <a:pPr lvl="2">
              <a:buClr>
                <a:schemeClr val="tx1"/>
              </a:buClr>
            </a:pPr>
            <a:r>
              <a:rPr lang="en-GB" sz="2600" dirty="0" smtClean="0"/>
              <a:t>Vocational and life-long learning struggling to keep pace with technology changes</a:t>
            </a:r>
            <a:endParaRPr lang="en-GB" sz="2600" noProof="0" dirty="0" smtClean="0"/>
          </a:p>
          <a:p>
            <a:pPr lvl="1">
              <a:buClr>
                <a:schemeClr val="tx1"/>
              </a:buClr>
            </a:pPr>
            <a:endParaRPr lang="en-GB" sz="2800" noProof="0" dirty="0" smtClean="0"/>
          </a:p>
          <a:p>
            <a:pPr lvl="1">
              <a:buClr>
                <a:schemeClr val="tx1"/>
              </a:buClr>
            </a:pPr>
            <a:r>
              <a:rPr lang="en-GB" sz="2900" noProof="0" dirty="0" smtClean="0"/>
              <a:t> </a:t>
            </a:r>
            <a:r>
              <a:rPr lang="en-GB" sz="2900" b="1" noProof="0" dirty="0" smtClean="0"/>
              <a:t>Varying ICT Applications based on Mode</a:t>
            </a:r>
          </a:p>
          <a:p>
            <a:pPr lvl="2">
              <a:buClr>
                <a:schemeClr val="tx1"/>
              </a:buClr>
            </a:pPr>
            <a:r>
              <a:rPr lang="en-GB" sz="2700" noProof="0" dirty="0" smtClean="0"/>
              <a:t>Interconnectivity between different applications a barrier </a:t>
            </a:r>
          </a:p>
          <a:p>
            <a:pPr lvl="2">
              <a:buClr>
                <a:schemeClr val="tx1"/>
              </a:buClr>
            </a:pPr>
            <a:r>
              <a:rPr lang="en-GB" sz="2700" dirty="0" smtClean="0"/>
              <a:t>Interoperability still in wish-list phase</a:t>
            </a:r>
          </a:p>
          <a:p>
            <a:pPr lvl="2">
              <a:buClr>
                <a:schemeClr val="tx1"/>
              </a:buClr>
            </a:pPr>
            <a:r>
              <a:rPr lang="en-GB" sz="2700" noProof="0" dirty="0" smtClean="0"/>
              <a:t>Insufficient harmonisation of standards</a:t>
            </a:r>
          </a:p>
        </p:txBody>
      </p:sp>
      <p:pic>
        <p:nvPicPr>
          <p:cNvPr id="2050" name="Picture 2" descr="https://tse1.mm.bing.net/th?&amp;id=OIP.Mbadb2cf6a829a98350959f5b871296d4o0&amp;w=300&amp;h=187&amp;c=0&amp;pid=1.9&amp;rs=0&amp;p=0&amp;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81" y="188640"/>
            <a:ext cx="3319583" cy="2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10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864096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Opportunities in Technology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43" y="5301209"/>
            <a:ext cx="14790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9356" y="2420888"/>
            <a:ext cx="10009091" cy="4032448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Cloud Computing &amp; big data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ICT systems can be hosted by a third party and logistics companies can just “plug in and play” for SaaS solutions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Tailored for SME lacking of resources to host own system, but TMS’s are trying to reach out – in Dublin 2/3 of exhibitors were technology related</a:t>
            </a:r>
          </a:p>
          <a:p>
            <a:pPr marL="347663" lvl="1" indent="0">
              <a:buClr>
                <a:schemeClr val="tx1"/>
              </a:buClr>
              <a:buNone/>
            </a:pPr>
            <a:endParaRPr lang="en-GB" sz="2800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Internet of Things, driverless vehicles, smart, connected infrastructure </a:t>
            </a:r>
            <a:r>
              <a:rPr lang="en-GB" sz="2800" noProof="0" dirty="0" smtClean="0"/>
              <a:t>may come to assist with new solutions, as</a:t>
            </a:r>
            <a:r>
              <a:rPr lang="en-GB" sz="2800" dirty="0" smtClean="0"/>
              <a:t> many LSP’s maintain research centres and re-engineer the last mile delivery</a:t>
            </a:r>
          </a:p>
          <a:p>
            <a:pPr lvl="1">
              <a:buClr>
                <a:schemeClr val="tx1"/>
              </a:buClr>
            </a:pPr>
            <a:endParaRPr lang="en-GB" sz="2800" noProof="0" dirty="0" smtClean="0"/>
          </a:p>
          <a:p>
            <a:pPr lvl="1">
              <a:buClr>
                <a:schemeClr val="tx1"/>
              </a:buClr>
            </a:pPr>
            <a:r>
              <a:rPr lang="en-GB" sz="2900" noProof="0" dirty="0" smtClean="0"/>
              <a:t> </a:t>
            </a:r>
            <a:r>
              <a:rPr lang="en-GB" sz="2900" b="1" noProof="0" dirty="0" smtClean="0"/>
              <a:t>Web3.0 and social networking </a:t>
            </a:r>
            <a:r>
              <a:rPr lang="en-GB" sz="2500" noProof="0" dirty="0" smtClean="0"/>
              <a:t>could be applied to enable the optimisation of the distribution flow of cargo</a:t>
            </a:r>
          </a:p>
          <a:p>
            <a:pPr marL="627063" lvl="2" indent="0">
              <a:buClr>
                <a:schemeClr val="tx1"/>
              </a:buClr>
              <a:buNone/>
            </a:pPr>
            <a:endParaRPr lang="en-GB" sz="27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0575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864096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FIATA’s at Work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788" y="5157192"/>
            <a:ext cx="16347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96688" y="2204864"/>
            <a:ext cx="10225136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FIATA e-FBL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5663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FIATA’s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e-FBL Promoting the digitization of documents and standardization across Europe to help enhance seamless shifts between modes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WG Sustainable Logistic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s Positions 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asking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lang="en-GB" sz="2800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push </a:t>
            </a:r>
            <a:r>
              <a:rPr lang="en-GB" sz="2800" dirty="0">
                <a:solidFill>
                  <a:schemeClr val="tx2"/>
                </a:solidFill>
                <a:effectLst/>
                <a:latin typeface="+mn-lt"/>
                <a:cs typeface="+mn-cs"/>
              </a:rPr>
              <a:t>for a standard calculation method for measuring carbon </a:t>
            </a:r>
            <a:r>
              <a:rPr lang="en-GB" sz="2800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footprint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lvl="1" indent="-2730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800" b="1" dirty="0" smtClean="0">
                <a:solidFill>
                  <a:schemeClr val="tx2"/>
                </a:solidFill>
                <a:effectLst/>
              </a:rPr>
              <a:t>Participating in </a:t>
            </a:r>
          </a:p>
          <a:p>
            <a:pPr marL="1033463" lvl="2" indent="-2730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UNECE’s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GB" sz="2800" dirty="0">
                <a:solidFill>
                  <a:schemeClr val="tx2"/>
                </a:solidFill>
                <a:effectLst/>
              </a:rPr>
              <a:t>Euro-Asian Transport Links (EATL) project r</a:t>
            </a:r>
            <a:r>
              <a:rPr lang="en-US" sz="2800" dirty="0" err="1" smtClean="0">
                <a:solidFill>
                  <a:schemeClr val="tx2"/>
                </a:solidFill>
                <a:effectLst/>
              </a:rPr>
              <a:t>emoving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physical </a:t>
            </a:r>
            <a:r>
              <a:rPr lang="en-GB" sz="2800" dirty="0">
                <a:solidFill>
                  <a:schemeClr val="tx2"/>
                </a:solidFill>
                <a:effectLst/>
              </a:rPr>
              <a:t>and administrative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bottlenecks</a:t>
            </a:r>
          </a:p>
          <a:p>
            <a:pPr marL="1033463" lvl="2" indent="-2730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Symbol" pitchFamily="18" charset="2"/>
              <a:buChar char=""/>
              <a:defRPr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Unifying railway law</a:t>
            </a:r>
          </a:p>
          <a:p>
            <a:pPr marL="1033463" lvl="2" indent="-2730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Symbol" pitchFamily="18" charset="2"/>
              <a:buChar char=""/>
              <a:defRPr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DTLF at EU level</a:t>
            </a:r>
          </a:p>
          <a:p>
            <a:pPr marL="1033463" lvl="2" indent="-2730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Symbol" pitchFamily="18" charset="2"/>
              <a:buChar char=""/>
              <a:defRPr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Local association members (PK, CN) engaged in </a:t>
            </a:r>
            <a:r>
              <a:rPr lang="en-GB" sz="2800" dirty="0" err="1" smtClean="0">
                <a:solidFill>
                  <a:schemeClr val="tx2"/>
                </a:solidFill>
                <a:effectLst/>
              </a:rPr>
              <a:t>eTIR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 and </a:t>
            </a:r>
            <a:r>
              <a:rPr lang="en-GB" sz="2800" dirty="0" err="1" smtClean="0">
                <a:solidFill>
                  <a:schemeClr val="tx2"/>
                </a:solidFill>
                <a:effectLst/>
              </a:rPr>
              <a:t>eCMR</a:t>
            </a:r>
            <a:endParaRPr lang="en-GB" sz="280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1810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864096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FIATA’s conclusions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834956"/>
            <a:ext cx="1983139" cy="18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96688" y="2736304"/>
            <a:ext cx="10225136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Trade patterns are changing at increased speed</a:t>
            </a:r>
          </a:p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ICT Standards are challenged by new technology but both are required to provide innovative services, legacy systems will not go away in months and probably not even in years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FIATA has structure in place to assist and lead the way, but need cooperation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with all stakeholders, principally with shippers on the one hand and regulators on the other</a:t>
            </a:r>
          </a:p>
          <a:p>
            <a:pPr marL="57626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800" b="1" i="1" u="sng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There’s no business like logistics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+mn-lt"/>
                <a:cs typeface="+mn-cs"/>
              </a:rPr>
              <a:t>….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+mn-lt"/>
                <a:cs typeface="+mn-cs"/>
              </a:rPr>
              <a:t>or without it!</a:t>
            </a:r>
            <a:endParaRPr lang="en-GB" sz="2800" b="1" dirty="0">
              <a:solidFill>
                <a:srgbClr val="FF0000"/>
              </a:solidFill>
              <a:effectLst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8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48188" y="2947989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847528" y="5150229"/>
            <a:ext cx="4824412" cy="1152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4000" b="1" dirty="0">
                <a:solidFill>
                  <a:srgbClr val="000099"/>
                </a:solidFill>
                <a:effectLst/>
                <a:latin typeface="Candara" pitchFamily="34" charset="0"/>
              </a:rPr>
              <a:t>Thank you!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GB" b="1" dirty="0">
              <a:solidFill>
                <a:srgbClr val="FF0000"/>
              </a:solidFill>
              <a:effectLst/>
              <a:latin typeface="Candara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07467" y="1236786"/>
            <a:ext cx="6624637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b="1" dirty="0">
                <a:effectDag name="">
                  <a:cont type="tree" name="">
                    <a:effect ref="fillLine"/>
                    <a:outerShdw dist="38100" dir="13500000" algn="br">
                      <a:srgbClr val="55BBFF"/>
                    </a:outerShdw>
                  </a:cont>
                  <a:cont type="tree" name="">
                    <a:effect ref="fillLine"/>
                    <a:outerShdw dist="38100" dir="2700000" algn="tl">
                      <a:srgbClr val="003E68"/>
                    </a:outerShdw>
                  </a:cont>
                  <a:effect ref="fillLine"/>
                </a:effectDag>
                <a:latin typeface="Candar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C00000"/>
                </a:solidFill>
                <a:effectLst/>
                <a:latin typeface="Candara" pitchFamily="34" charset="0"/>
              </a:rPr>
              <a:t>Work with us, please!</a:t>
            </a:r>
            <a:endParaRPr lang="en-GB" sz="4000" b="1" i="1" dirty="0">
              <a:solidFill>
                <a:srgbClr val="C00000"/>
              </a:solidFill>
              <a:effectLst/>
              <a:latin typeface="Candara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4000" b="1" i="1" dirty="0">
                <a:solidFill>
                  <a:srgbClr val="FFFF00"/>
                </a:solidFill>
                <a:effectLst/>
                <a:latin typeface="Candara" pitchFamily="34" charset="0"/>
                <a:hlinkClick r:id="rId4"/>
              </a:rPr>
              <a:t>www.fiata.com</a:t>
            </a:r>
            <a:r>
              <a:rPr lang="en-GB" b="1" dirty="0">
                <a:effectDag name="">
                  <a:cont type="tree" name="">
                    <a:effect ref="fillLine"/>
                    <a:outerShdw dist="38100" dir="13500000" algn="br">
                      <a:srgbClr val="55BBFF"/>
                    </a:outerShdw>
                  </a:cont>
                  <a:cont type="tree" name="">
                    <a:effect ref="fillLine"/>
                    <a:outerShdw dist="38100" dir="2700000" algn="tl">
                      <a:srgbClr val="003E68"/>
                    </a:outerShdw>
                  </a:cont>
                  <a:effect ref="fillLine"/>
                </a:effectDag>
                <a:latin typeface="Candara" pitchFamily="34" charset="0"/>
              </a:rPr>
              <a:t> </a:t>
            </a:r>
          </a:p>
        </p:txBody>
      </p:sp>
      <p:pic>
        <p:nvPicPr>
          <p:cNvPr id="105477" name="Picture 5" descr="I:\Logos\FIATA Logo 72dp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632" y="2862982"/>
            <a:ext cx="3937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66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2348880"/>
            <a:ext cx="7776864" cy="3816424"/>
          </a:xfrm>
          <a:extLst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FIATA was founded on </a:t>
            </a:r>
            <a:r>
              <a:rPr lang="en-GB" b="1" noProof="0" dirty="0">
                <a:solidFill>
                  <a:schemeClr val="tx1"/>
                </a:solidFill>
                <a:latin typeface="Candara" pitchFamily="34" charset="0"/>
              </a:rPr>
              <a:t>31th May 1926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in Vienna. </a:t>
            </a:r>
            <a:endParaRPr lang="en-GB" noProof="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endParaRPr lang="en-GB" noProof="0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FIATA is the largest non-governmental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organisation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in the field of transportation. Its influence is worldwide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endParaRPr lang="en-GB" noProof="0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FIATA has consultative status with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UN/ECOSOC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ESCWA,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UNECA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, UNECE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UNESCAP,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UNCTAD, UNCITRAL,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UNDP etc.</a:t>
            </a: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endParaRPr lang="en-GB" noProof="0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66"/>
              </a:buClr>
              <a:buNone/>
            </a:pP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FIATA is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the recognised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representative body of the freight forwarding and logistics industry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for intergovernmental organisations such as ICAO, ITF, OECD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, WCO,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WTO, World Bank</a:t>
            </a:r>
            <a:r>
              <a:rPr lang="en-GB" dirty="0">
                <a:solidFill>
                  <a:schemeClr val="tx1"/>
                </a:solidFill>
                <a:latin typeface="Candara" pitchFamily="34" charset="0"/>
              </a:rPr>
              <a:t>,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GB" noProof="0" dirty="0">
                <a:solidFill>
                  <a:schemeClr val="tx1"/>
                </a:solidFill>
                <a:latin typeface="Candara" pitchFamily="34" charset="0"/>
              </a:rPr>
              <a:t>etc. </a:t>
            </a:r>
            <a:r>
              <a:rPr lang="en-GB" noProof="0" dirty="0" smtClean="0">
                <a:solidFill>
                  <a:schemeClr val="tx1"/>
                </a:solidFill>
                <a:latin typeface="Candara" pitchFamily="34" charset="0"/>
              </a:rPr>
              <a:t> &amp; </a:t>
            </a:r>
            <a:r>
              <a:rPr lang="en-GB" sz="2400" noProof="0" dirty="0" smtClean="0">
                <a:solidFill>
                  <a:schemeClr val="tx1"/>
                </a:solidFill>
                <a:latin typeface="Candara" pitchFamily="34" charset="0"/>
              </a:rPr>
              <a:t>private sector, e.g. GSF</a:t>
            </a:r>
            <a:r>
              <a:rPr lang="en-GB" sz="2400" noProof="0" dirty="0">
                <a:solidFill>
                  <a:schemeClr val="tx1"/>
                </a:solidFill>
                <a:latin typeface="Candara" pitchFamily="34" charset="0"/>
              </a:rPr>
              <a:t>, IATA, ICC, IRU, UIC, etc.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332656"/>
            <a:ext cx="11161240" cy="12525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66"/>
              </a:buClr>
            </a:pPr>
            <a:r>
              <a:rPr lang="en-GB" b="1" noProof="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FIATA </a:t>
            </a: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GB" b="1" baseline="30000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 anniversary </a:t>
            </a:r>
            <a:r>
              <a:rPr lang="en-GB" b="1" noProof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GB" b="1" noProof="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4"/>
              </a:rPr>
              <a:t>D</a:t>
            </a:r>
            <a:r>
              <a:rPr lang="en-GB" b="1" noProof="0" dirty="0" smtClean="0">
                <a:solidFill>
                  <a:srgbClr val="FF0000"/>
                </a:solidFill>
                <a:latin typeface="+mn-lt"/>
                <a:ea typeface="+mn-ea"/>
                <a:cs typeface="+mn-cs"/>
                <a:hlinkClick r:id="rId4"/>
              </a:rPr>
              <a:t>ublin</a:t>
            </a:r>
            <a:endParaRPr lang="en-GB" b="1" noProof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6324" name="Picture 5" descr="http://www.steampicturelibrary.com/image/Horse-drawn-delivery-wagon-at-Paddington-Mint-Stables-c1910_413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8" y="1544546"/>
            <a:ext cx="3547866" cy="234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tse1.mm.bing.net/th?&amp;id=OIP.M5d4ff861fe18831fc40f7c2434aaf452H0&amp;w=299&amp;h=198&amp;c=0&amp;pid=1.9&amp;rs=0&amp;p=0&amp;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29" y="4135338"/>
            <a:ext cx="3500411" cy="23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11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59497" y="476672"/>
            <a:ext cx="9145016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l-SI" sz="4400" b="1" dirty="0" smtClean="0">
                <a:solidFill>
                  <a:srgbClr val="92D050"/>
                </a:solidFill>
              </a:rPr>
              <a:t>FIATA’s </a:t>
            </a:r>
            <a:r>
              <a:rPr lang="en-GB" altLang="sl-SI" sz="4400" b="1" noProof="0" dirty="0" smtClean="0">
                <a:solidFill>
                  <a:srgbClr val="92D050"/>
                </a:solidFill>
              </a:rPr>
              <a:t>Global, Unique Constituency</a:t>
            </a:r>
            <a:endParaRPr lang="en-GB" altLang="sl-SI" sz="4400" b="1" noProof="0" dirty="0">
              <a:solidFill>
                <a:srgbClr val="92D05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1344" y="1844599"/>
            <a:ext cx="9576990" cy="38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83E2C"/>
              </a:buClr>
              <a:buSzPct val="80000"/>
              <a:defRPr/>
            </a:pPr>
            <a:r>
              <a:rPr kumimoji="1" lang="en-GB" sz="2200" b="1" i="1" dirty="0" smtClean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108 </a:t>
            </a:r>
            <a:r>
              <a:rPr kumimoji="1" lang="en-GB" sz="2200" b="1" i="1" dirty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Association Members in </a:t>
            </a:r>
            <a:r>
              <a:rPr kumimoji="1" lang="en-GB" sz="2200" b="1" i="1" dirty="0" smtClean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98 </a:t>
            </a:r>
            <a:r>
              <a:rPr kumimoji="1" lang="en-GB" sz="2200" b="1" i="1" dirty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countries</a:t>
            </a:r>
          </a:p>
          <a:p>
            <a:pPr eaLnBrk="1" hangingPunct="1">
              <a:spcBef>
                <a:spcPct val="50000"/>
              </a:spcBef>
              <a:buClr>
                <a:srgbClr val="D83E2C"/>
              </a:buClr>
              <a:buSzPct val="80000"/>
              <a:defRPr/>
            </a:pPr>
            <a:r>
              <a:rPr kumimoji="1" lang="en-GB" sz="2200" b="1" i="1" dirty="0" smtClean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5600 </a:t>
            </a:r>
            <a:r>
              <a:rPr kumimoji="1" lang="en-GB" sz="2200" b="1" i="1" dirty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direct Individual Members in </a:t>
            </a:r>
            <a:r>
              <a:rPr kumimoji="1" lang="en-GB" sz="2200" b="1" i="1" dirty="0" smtClean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160 </a:t>
            </a:r>
            <a:r>
              <a:rPr kumimoji="1" lang="en-GB" sz="2200" b="1" i="1" dirty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countries</a:t>
            </a:r>
          </a:p>
          <a:p>
            <a:pPr eaLnBrk="1" hangingPunct="1">
              <a:spcBef>
                <a:spcPct val="50000"/>
              </a:spcBef>
              <a:buClr>
                <a:srgbClr val="D83E2C"/>
              </a:buClr>
              <a:buSzPct val="80000"/>
              <a:defRPr/>
            </a:pPr>
            <a:r>
              <a:rPr kumimoji="1" lang="en-GB" sz="2200" b="1" i="1" dirty="0">
                <a:solidFill>
                  <a:srgbClr val="000099"/>
                </a:solidFill>
                <a:effectLst/>
                <a:latin typeface="Candara" pitchFamily="34" charset="0"/>
                <a:cs typeface="Arial" charset="0"/>
              </a:rPr>
              <a:t>Largest world wide NGO in Transport and Logistics</a:t>
            </a:r>
          </a:p>
        </p:txBody>
      </p:sp>
      <p:pic>
        <p:nvPicPr>
          <p:cNvPr id="6149" name="Picture 8" descr="ka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79" y="3501107"/>
            <a:ext cx="39830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9" descr="FIATA Logo 72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06" y="4962798"/>
            <a:ext cx="18351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9" y="3429000"/>
            <a:ext cx="4365242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586683"/>
            <a:ext cx="2676580" cy="2132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4" y="5013176"/>
            <a:ext cx="262247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1487488" y="5121350"/>
            <a:ext cx="1080120" cy="8279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WG </a:t>
            </a:r>
            <a:r>
              <a:rPr lang="en-GB" sz="1600" dirty="0" smtClean="0"/>
              <a:t>Rail</a:t>
            </a:r>
            <a:endParaRPr lang="en-GB" sz="1600" dirty="0"/>
          </a:p>
        </p:txBody>
      </p:sp>
      <p:pic>
        <p:nvPicPr>
          <p:cNvPr id="1303" name="Picture 279" descr="https://tse1.mm.bing.net/th?&amp;id=OIP.Mc8d7f28a48c29bd9f1d2bff6e0b0ac8co0&amp;w=300&amp;h=135&amp;c=0&amp;pid=1.9&amp;rs=0&amp;p=0&amp;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574" y="4946355"/>
            <a:ext cx="2857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4291" y="18864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hangingPunct="1">
              <a:buClr>
                <a:srgbClr val="000066"/>
              </a:buClr>
            </a:pP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Innovating logistics with a plan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3425" y="1124744"/>
            <a:ext cx="8424863" cy="4319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GB" sz="2500" b="1" noProof="0" dirty="0">
                <a:solidFill>
                  <a:schemeClr val="bg1"/>
                </a:solidFill>
                <a:latin typeface="Candara" pitchFamily="34" charset="0"/>
              </a:rPr>
              <a:t>Institutes, Advisory Bodies, Working Groups </a:t>
            </a:r>
          </a:p>
        </p:txBody>
      </p:sp>
      <p:grpSp>
        <p:nvGrpSpPr>
          <p:cNvPr id="9222" name="Group 1043"/>
          <p:cNvGrpSpPr>
            <a:grpSpLocks/>
          </p:cNvGrpSpPr>
          <p:nvPr/>
        </p:nvGrpSpPr>
        <p:grpSpPr bwMode="auto">
          <a:xfrm>
            <a:off x="310680" y="2617588"/>
            <a:ext cx="4435476" cy="587885"/>
            <a:chOff x="610" y="1259"/>
            <a:chExt cx="2540" cy="448"/>
          </a:xfrm>
        </p:grpSpPr>
        <p:sp>
          <p:nvSpPr>
            <p:cNvPr id="9" name="Text Box 1029"/>
            <p:cNvSpPr txBox="1">
              <a:spLocks noChangeArrowheads="1"/>
            </p:cNvSpPr>
            <p:nvPr/>
          </p:nvSpPr>
          <p:spPr bwMode="auto">
            <a:xfrm>
              <a:off x="1134" y="1259"/>
              <a:ext cx="2016" cy="44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fontAlgn="auto">
                <a:spcAft>
                  <a:spcPts val="0"/>
                </a:spcAft>
                <a:buClr>
                  <a:srgbClr val="FFFFCC"/>
                </a:buClr>
                <a:buSzPct val="80000"/>
                <a:defRPr/>
              </a:pPr>
              <a:r>
                <a:rPr kumimoji="1" lang="de-DE" sz="1800" kern="0" dirty="0" err="1">
                  <a:solidFill>
                    <a:srgbClr val="000099"/>
                  </a:solidFill>
                  <a:effectLst/>
                  <a:latin typeface="Times New Roman" pitchFamily="18" charset="0"/>
                </a:rPr>
                <a:t>Airfreight</a:t>
              </a: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 Institute </a:t>
              </a:r>
              <a:b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</a:b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AFI</a:t>
              </a:r>
            </a:p>
          </p:txBody>
        </p:sp>
        <p:graphicFrame>
          <p:nvGraphicFramePr>
            <p:cNvPr id="9235" name="Object 10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75395"/>
                </p:ext>
              </p:extLst>
            </p:nvPr>
          </p:nvGraphicFramePr>
          <p:xfrm>
            <a:off x="610" y="1278"/>
            <a:ext cx="896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" name="Clip" r:id="rId5" imgW="1421892" imgH="603504" progId="">
                    <p:embed/>
                  </p:oleObj>
                </mc:Choice>
                <mc:Fallback>
                  <p:oleObj name="Clip" r:id="rId5" imgW="1421892" imgH="603504" progId="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1278"/>
                          <a:ext cx="896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1395066" y="3366857"/>
            <a:ext cx="3234808" cy="66756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FFFCC"/>
              </a:buClr>
              <a:buSzPct val="80000"/>
              <a:defRPr/>
            </a:pP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Customs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Affairs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Insitute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b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CAI</a:t>
            </a:r>
          </a:p>
        </p:txBody>
      </p:sp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8" y="2302993"/>
            <a:ext cx="3349063" cy="10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7" name="Group 2"/>
          <p:cNvGrpSpPr>
            <a:grpSpLocks/>
          </p:cNvGrpSpPr>
          <p:nvPr/>
        </p:nvGrpSpPr>
        <p:grpSpPr bwMode="auto">
          <a:xfrm>
            <a:off x="5448877" y="3366857"/>
            <a:ext cx="3250629" cy="751174"/>
            <a:chOff x="2897470" y="5996302"/>
            <a:chExt cx="4005262" cy="869130"/>
          </a:xfrm>
        </p:grpSpPr>
        <p:sp>
          <p:nvSpPr>
            <p:cNvPr id="19" name="Oval 2105"/>
            <p:cNvSpPr>
              <a:spLocks noChangeArrowheads="1"/>
            </p:cNvSpPr>
            <p:nvPr/>
          </p:nvSpPr>
          <p:spPr bwMode="auto">
            <a:xfrm>
              <a:off x="2897470" y="6001609"/>
              <a:ext cx="4005262" cy="863823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229" name="Group 1"/>
            <p:cNvGrpSpPr>
              <a:grpSpLocks/>
            </p:cNvGrpSpPr>
            <p:nvPr/>
          </p:nvGrpSpPr>
          <p:grpSpPr bwMode="auto">
            <a:xfrm>
              <a:off x="3003324" y="5996302"/>
              <a:ext cx="3296770" cy="793499"/>
              <a:chOff x="2571075" y="6267555"/>
              <a:chExt cx="3653391" cy="983424"/>
            </a:xfrm>
          </p:grpSpPr>
          <p:sp>
            <p:nvSpPr>
              <p:cNvPr id="20" name="Text Box 2106"/>
              <p:cNvSpPr txBox="1">
                <a:spLocks noChangeArrowheads="1"/>
              </p:cNvSpPr>
              <p:nvPr/>
            </p:nvSpPr>
            <p:spPr bwMode="auto">
              <a:xfrm>
                <a:off x="2935014" y="6411509"/>
                <a:ext cx="3289452" cy="839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r">
                  <a:buSzPct val="80000"/>
                  <a:defRPr/>
                </a:pPr>
                <a:r>
                  <a:rPr kumimoji="1" lang="de-DE" sz="1600" b="1" dirty="0">
                    <a:solidFill>
                      <a:srgbClr val="000099"/>
                    </a:solidFill>
                    <a:effectLst/>
                    <a:latin typeface="Arial" charset="0"/>
                  </a:rPr>
                  <a:t>Advisory Body</a:t>
                </a:r>
                <a:br>
                  <a:rPr kumimoji="1" lang="de-DE" sz="1600" b="1" dirty="0">
                    <a:solidFill>
                      <a:srgbClr val="000099"/>
                    </a:solidFill>
                    <a:effectLst/>
                    <a:latin typeface="Arial" charset="0"/>
                  </a:rPr>
                </a:br>
                <a:r>
                  <a:rPr kumimoji="1" lang="en-US" sz="1600" b="1" dirty="0">
                    <a:solidFill>
                      <a:srgbClr val="000099"/>
                    </a:solidFill>
                    <a:effectLst/>
                    <a:latin typeface="Arial" charset="0"/>
                  </a:rPr>
                  <a:t>Safety Security</a:t>
                </a:r>
                <a:endParaRPr kumimoji="1" lang="en-GB" sz="1600" b="1" dirty="0">
                  <a:solidFill>
                    <a:srgbClr val="000099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231" name="Picture 2109" descr="MCj0424174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1075" y="6267555"/>
                <a:ext cx="504826" cy="954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Oval 14"/>
          <p:cNvSpPr/>
          <p:nvPr/>
        </p:nvSpPr>
        <p:spPr>
          <a:xfrm>
            <a:off x="2639616" y="5013176"/>
            <a:ext cx="1080120" cy="8279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WG Road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974976" y="6310611"/>
            <a:ext cx="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9" descr="FIATA Logo 72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4742" y="332656"/>
            <a:ext cx="1491778" cy="13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95000"/>
              </a:schemeClr>
            </a:outerShdw>
          </a:effectLst>
        </p:spPr>
      </p:pic>
      <p:sp>
        <p:nvSpPr>
          <p:cNvPr id="3" name="AutoShape 141" descr="http://ddff-bg.com/wp-content/uploads/2013/02/multimodal.jpg"/>
          <p:cNvSpPr>
            <a:spLocks noChangeAspect="1" noChangeArrowheads="1"/>
          </p:cNvSpPr>
          <p:nvPr/>
        </p:nvSpPr>
        <p:spPr bwMode="auto">
          <a:xfrm>
            <a:off x="626716" y="4046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69" name="Picture 145" descr="http://image.shutterstock.com/display_pic_with_logo/549163/98381018/stock-vector-sea-road-rail-freight-logistics-delivery-arrow-supply-chain-color-illustration-983810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7" y="4332801"/>
            <a:ext cx="745943" cy="8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5607679" y="4254256"/>
            <a:ext cx="3091826" cy="736751"/>
            <a:chOff x="2897470" y="6001609"/>
            <a:chExt cx="4005262" cy="863823"/>
          </a:xfrm>
        </p:grpSpPr>
        <p:sp>
          <p:nvSpPr>
            <p:cNvPr id="41" name="Oval 2105"/>
            <p:cNvSpPr>
              <a:spLocks noChangeArrowheads="1"/>
            </p:cNvSpPr>
            <p:nvPr/>
          </p:nvSpPr>
          <p:spPr bwMode="auto">
            <a:xfrm>
              <a:off x="2897470" y="6001609"/>
              <a:ext cx="4005262" cy="863823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Text Box 2106"/>
            <p:cNvSpPr txBox="1">
              <a:spLocks noChangeArrowheads="1"/>
            </p:cNvSpPr>
            <p:nvPr/>
          </p:nvSpPr>
          <p:spPr bwMode="auto">
            <a:xfrm>
              <a:off x="2966002" y="6137309"/>
              <a:ext cx="3630667" cy="686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r">
                <a:buSzPct val="80000"/>
                <a:defRPr/>
              </a:pPr>
              <a: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  <a:t>Advisory Body</a:t>
              </a:r>
              <a:b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</a:br>
              <a:r>
                <a:rPr kumimoji="1" lang="en-US" sz="1600" b="1" dirty="0">
                  <a:solidFill>
                    <a:srgbClr val="000099"/>
                  </a:solidFill>
                  <a:effectLst/>
                  <a:latin typeface="Arial" charset="0"/>
                </a:rPr>
                <a:t>Vocational Training</a:t>
              </a:r>
              <a:endParaRPr kumimoji="1" lang="en-GB" sz="1600" b="1" dirty="0"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5587182" y="5195394"/>
            <a:ext cx="3132820" cy="750634"/>
            <a:chOff x="2897470" y="6001610"/>
            <a:chExt cx="4005262" cy="659845"/>
          </a:xfrm>
        </p:grpSpPr>
        <p:sp>
          <p:nvSpPr>
            <p:cNvPr id="46" name="Oval 2105"/>
            <p:cNvSpPr>
              <a:spLocks noChangeArrowheads="1"/>
            </p:cNvSpPr>
            <p:nvPr/>
          </p:nvSpPr>
          <p:spPr bwMode="auto">
            <a:xfrm>
              <a:off x="2897470" y="6001610"/>
              <a:ext cx="4005262" cy="659845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8" name="Text Box 2106"/>
            <p:cNvSpPr txBox="1">
              <a:spLocks noChangeArrowheads="1"/>
            </p:cNvSpPr>
            <p:nvPr/>
          </p:nvSpPr>
          <p:spPr bwMode="auto">
            <a:xfrm>
              <a:off x="3131880" y="6083537"/>
              <a:ext cx="3393133" cy="51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r">
                <a:buSzPct val="80000"/>
                <a:defRPr/>
              </a:pPr>
              <a: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  <a:t>Advisory Body</a:t>
              </a:r>
              <a:b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</a:br>
              <a:r>
                <a:rPr kumimoji="1" lang="en-US" sz="1600" b="1" dirty="0">
                  <a:solidFill>
                    <a:srgbClr val="000099"/>
                  </a:solidFill>
                  <a:effectLst/>
                  <a:latin typeface="Arial" charset="0"/>
                </a:rPr>
                <a:t>Information Technology </a:t>
              </a:r>
              <a:endParaRPr kumimoji="1" lang="en-GB" sz="1600" b="1" dirty="0"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4655840" y="6026270"/>
            <a:ext cx="3168352" cy="643086"/>
            <a:chOff x="2897470" y="6001610"/>
            <a:chExt cx="4005262" cy="692798"/>
          </a:xfrm>
        </p:grpSpPr>
        <p:sp>
          <p:nvSpPr>
            <p:cNvPr id="52" name="Oval 2105"/>
            <p:cNvSpPr>
              <a:spLocks noChangeArrowheads="1"/>
            </p:cNvSpPr>
            <p:nvPr/>
          </p:nvSpPr>
          <p:spPr bwMode="auto">
            <a:xfrm>
              <a:off x="2897470" y="6001610"/>
              <a:ext cx="4005262" cy="659845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3" name="Text Box 2106"/>
            <p:cNvSpPr txBox="1">
              <a:spLocks noChangeArrowheads="1"/>
            </p:cNvSpPr>
            <p:nvPr/>
          </p:nvSpPr>
          <p:spPr bwMode="auto">
            <a:xfrm>
              <a:off x="2897470" y="6063736"/>
              <a:ext cx="3393133" cy="630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r">
                <a:buSzPct val="80000"/>
                <a:defRPr/>
              </a:pPr>
              <a: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  <a:t>Advisory Body</a:t>
              </a:r>
              <a:br>
                <a:rPr kumimoji="1" lang="de-DE" sz="1600" b="1" dirty="0">
                  <a:solidFill>
                    <a:srgbClr val="000099"/>
                  </a:solidFill>
                  <a:effectLst/>
                  <a:latin typeface="Arial" charset="0"/>
                </a:rPr>
              </a:br>
              <a:r>
                <a:rPr kumimoji="1" lang="en-US" sz="1600" b="1" dirty="0">
                  <a:solidFill>
                    <a:srgbClr val="000099"/>
                  </a:solidFill>
                  <a:effectLst/>
                  <a:latin typeface="Arial" charset="0"/>
                </a:rPr>
                <a:t>International Affairs</a:t>
              </a:r>
              <a:endParaRPr kumimoji="1" lang="en-GB" sz="1600" b="1" dirty="0"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54" name="Object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73071"/>
              </p:ext>
            </p:extLst>
          </p:nvPr>
        </p:nvGraphicFramePr>
        <p:xfrm>
          <a:off x="4235665" y="5910981"/>
          <a:ext cx="924231" cy="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Clip" r:id="rId11" imgW="1793138" imgH="1587398" progId="">
                  <p:embed/>
                </p:oleObj>
              </mc:Choice>
              <mc:Fallback>
                <p:oleObj name="Clip" r:id="rId11" imgW="1793138" imgH="1587398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665" y="5910981"/>
                        <a:ext cx="924231" cy="83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3" name="Picture 179" descr="http://crowninfosoft.in/images/training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78" y="4323159"/>
            <a:ext cx="818172" cy="7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5" name="Picture 181" descr="http://www.alpsinc.com/images/technology-glob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301315"/>
            <a:ext cx="1137082" cy="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183" descr="http://nxtlogistics.com/images/custom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0" y="3273752"/>
            <a:ext cx="941970" cy="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1043"/>
          <p:cNvGrpSpPr>
            <a:grpSpLocks/>
          </p:cNvGrpSpPr>
          <p:nvPr/>
        </p:nvGrpSpPr>
        <p:grpSpPr bwMode="auto">
          <a:xfrm>
            <a:off x="277213" y="2617588"/>
            <a:ext cx="4435476" cy="587885"/>
            <a:chOff x="610" y="1259"/>
            <a:chExt cx="2540" cy="448"/>
          </a:xfrm>
        </p:grpSpPr>
        <p:sp>
          <p:nvSpPr>
            <p:cNvPr id="39" name="Text Box 1029"/>
            <p:cNvSpPr txBox="1">
              <a:spLocks noChangeArrowheads="1"/>
            </p:cNvSpPr>
            <p:nvPr/>
          </p:nvSpPr>
          <p:spPr bwMode="auto">
            <a:xfrm>
              <a:off x="1134" y="1259"/>
              <a:ext cx="2016" cy="44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fontAlgn="auto">
                <a:spcAft>
                  <a:spcPts val="0"/>
                </a:spcAft>
                <a:buClr>
                  <a:srgbClr val="FFFFCC"/>
                </a:buClr>
                <a:buSzPct val="80000"/>
                <a:defRPr/>
              </a:pPr>
              <a:r>
                <a:rPr kumimoji="1" lang="de-DE" sz="1800" kern="0" dirty="0" err="1">
                  <a:solidFill>
                    <a:srgbClr val="000099"/>
                  </a:solidFill>
                  <a:effectLst/>
                  <a:latin typeface="Times New Roman" pitchFamily="18" charset="0"/>
                </a:rPr>
                <a:t>Airfreight</a:t>
              </a: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 Institute </a:t>
              </a:r>
              <a:b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</a:b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AFI</a:t>
              </a:r>
            </a:p>
          </p:txBody>
        </p:sp>
        <p:graphicFrame>
          <p:nvGraphicFramePr>
            <p:cNvPr id="40" name="Object 10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75395"/>
                </p:ext>
              </p:extLst>
            </p:nvPr>
          </p:nvGraphicFramePr>
          <p:xfrm>
            <a:off x="610" y="1278"/>
            <a:ext cx="896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" name="Clip" r:id="rId16" imgW="1421892" imgH="603504" progId="">
                    <p:embed/>
                  </p:oleObj>
                </mc:Choice>
                <mc:Fallback>
                  <p:oleObj name="Clip" r:id="rId16" imgW="1421892" imgH="603504" progId="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1278"/>
                          <a:ext cx="896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 Box 1027"/>
          <p:cNvSpPr txBox="1">
            <a:spLocks noChangeArrowheads="1"/>
          </p:cNvSpPr>
          <p:nvPr/>
        </p:nvSpPr>
        <p:spPr bwMode="auto">
          <a:xfrm>
            <a:off x="1361599" y="3366857"/>
            <a:ext cx="3234808" cy="66756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FFFCC"/>
              </a:buClr>
              <a:buSzPct val="80000"/>
              <a:defRPr/>
            </a:pP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Customs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Affairs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Insitute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b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CAI</a:t>
            </a:r>
          </a:p>
        </p:txBody>
      </p:sp>
      <p:pic>
        <p:nvPicPr>
          <p:cNvPr id="44" name="Picture 145" descr="http://image.shutterstock.com/display_pic_with_logo/549163/98381018/stock-vector-sea-road-rail-freight-logistics-delivery-arrow-supply-chain-color-illustration-983810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0" y="4332801"/>
            <a:ext cx="745943" cy="8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1601571" y="1697512"/>
            <a:ext cx="1224136" cy="82793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2">
                  <a:shade val="89000"/>
                  <a:lumMod val="9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WG </a:t>
            </a:r>
            <a:r>
              <a:rPr lang="en-GB" sz="1200" dirty="0" smtClean="0"/>
              <a:t>Incoterms</a:t>
            </a:r>
            <a:endParaRPr lang="en-GB" sz="1200" dirty="0"/>
          </a:p>
        </p:txBody>
      </p:sp>
      <p:pic>
        <p:nvPicPr>
          <p:cNvPr id="50" name="Picture 183" descr="http://nxtlogistics.com/images/custom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3273752"/>
            <a:ext cx="941970" cy="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1028"/>
          <p:cNvSpPr txBox="1">
            <a:spLocks noChangeArrowheads="1"/>
          </p:cNvSpPr>
          <p:nvPr/>
        </p:nvSpPr>
        <p:spPr bwMode="auto">
          <a:xfrm>
            <a:off x="1453237" y="4221088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FFFCC"/>
              </a:buClr>
              <a:buSzPct val="80000"/>
              <a:defRPr/>
            </a:pP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Multimodal Transport Institute </a:t>
            </a:r>
            <a:b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MTI</a:t>
            </a:r>
          </a:p>
        </p:txBody>
      </p:sp>
      <p:grpSp>
        <p:nvGrpSpPr>
          <p:cNvPr id="56" name="Group 1043"/>
          <p:cNvGrpSpPr>
            <a:grpSpLocks/>
          </p:cNvGrpSpPr>
          <p:nvPr/>
        </p:nvGrpSpPr>
        <p:grpSpPr bwMode="auto">
          <a:xfrm>
            <a:off x="325899" y="2617588"/>
            <a:ext cx="4435476" cy="587885"/>
            <a:chOff x="610" y="1259"/>
            <a:chExt cx="2540" cy="448"/>
          </a:xfrm>
        </p:grpSpPr>
        <p:sp>
          <p:nvSpPr>
            <p:cNvPr id="57" name="Text Box 1029"/>
            <p:cNvSpPr txBox="1">
              <a:spLocks noChangeArrowheads="1"/>
            </p:cNvSpPr>
            <p:nvPr/>
          </p:nvSpPr>
          <p:spPr bwMode="auto">
            <a:xfrm>
              <a:off x="1134" y="1259"/>
              <a:ext cx="2016" cy="44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fontAlgn="auto">
                <a:spcAft>
                  <a:spcPts val="0"/>
                </a:spcAft>
                <a:buClr>
                  <a:srgbClr val="FFFFCC"/>
                </a:buClr>
                <a:buSzPct val="80000"/>
                <a:defRPr/>
              </a:pPr>
              <a:r>
                <a:rPr kumimoji="1" lang="de-DE" sz="1800" kern="0" dirty="0" err="1">
                  <a:solidFill>
                    <a:srgbClr val="000099"/>
                  </a:solidFill>
                  <a:effectLst/>
                  <a:latin typeface="Times New Roman" pitchFamily="18" charset="0"/>
                </a:rPr>
                <a:t>Airfreight</a:t>
              </a: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 Institute </a:t>
              </a:r>
              <a:b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</a:br>
              <a:r>
                <a:rPr kumimoji="1" lang="de-DE" sz="1800" kern="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AFI</a:t>
              </a:r>
            </a:p>
          </p:txBody>
        </p:sp>
        <p:graphicFrame>
          <p:nvGraphicFramePr>
            <p:cNvPr id="58" name="Object 10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75395"/>
                </p:ext>
              </p:extLst>
            </p:nvPr>
          </p:nvGraphicFramePr>
          <p:xfrm>
            <a:off x="610" y="1278"/>
            <a:ext cx="896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" name="Clip" r:id="rId17" imgW="1421892" imgH="603504" progId="">
                    <p:embed/>
                  </p:oleObj>
                </mc:Choice>
                <mc:Fallback>
                  <p:oleObj name="Clip" r:id="rId17" imgW="1421892" imgH="603504" progId="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1278"/>
                          <a:ext cx="896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 Box 1027"/>
          <p:cNvSpPr txBox="1">
            <a:spLocks noChangeArrowheads="1"/>
          </p:cNvSpPr>
          <p:nvPr/>
        </p:nvSpPr>
        <p:spPr bwMode="auto">
          <a:xfrm>
            <a:off x="1410285" y="3366857"/>
            <a:ext cx="3234808" cy="66756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FFFCC"/>
              </a:buClr>
              <a:buSzPct val="80000"/>
              <a:defRPr/>
            </a:pP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Customs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Affairs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kumimoji="1" lang="de-DE" sz="1800" kern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Insitute</a:t>
            </a: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b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kumimoji="1" lang="de-DE" sz="1800" kern="0" dirty="0">
                <a:solidFill>
                  <a:srgbClr val="000099"/>
                </a:solidFill>
                <a:effectLst/>
                <a:latin typeface="Times New Roman" pitchFamily="18" charset="0"/>
              </a:rPr>
              <a:t>CAI</a:t>
            </a:r>
          </a:p>
        </p:txBody>
      </p:sp>
      <p:pic>
        <p:nvPicPr>
          <p:cNvPr id="60" name="Picture 145" descr="http://image.shutterstock.com/display_pic_with_logo/549163/98381018/stock-vector-sea-road-rail-freight-logistics-delivery-arrow-supply-chain-color-illustration-983810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4332801"/>
            <a:ext cx="745943" cy="8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695400" y="6198666"/>
            <a:ext cx="3168352" cy="597673"/>
            <a:chOff x="2988499" y="6001610"/>
            <a:chExt cx="4005262" cy="659845"/>
          </a:xfrm>
        </p:grpSpPr>
        <p:sp>
          <p:nvSpPr>
            <p:cNvPr id="63" name="Oval 2105"/>
            <p:cNvSpPr>
              <a:spLocks noChangeArrowheads="1"/>
            </p:cNvSpPr>
            <p:nvPr/>
          </p:nvSpPr>
          <p:spPr bwMode="auto">
            <a:xfrm>
              <a:off x="2988499" y="6001610"/>
              <a:ext cx="4005262" cy="659845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4" name="Text Box 2106"/>
            <p:cNvSpPr txBox="1">
              <a:spLocks noChangeArrowheads="1"/>
            </p:cNvSpPr>
            <p:nvPr/>
          </p:nvSpPr>
          <p:spPr bwMode="auto">
            <a:xfrm>
              <a:off x="3523512" y="6123775"/>
              <a:ext cx="3393133" cy="3654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r">
                <a:buSzPct val="80000"/>
                <a:defRPr/>
              </a:pPr>
              <a:r>
                <a:rPr kumimoji="1" lang="en-US" sz="1600" b="1" dirty="0" smtClean="0">
                  <a:solidFill>
                    <a:srgbClr val="000099"/>
                  </a:solidFill>
                  <a:effectLst/>
                  <a:latin typeface="Arial" charset="0"/>
                </a:rPr>
                <a:t>FIATA Logistics Academy</a:t>
              </a:r>
              <a:endParaRPr kumimoji="1" lang="en-GB" sz="1600" b="1" dirty="0"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8544272" y="5910981"/>
            <a:ext cx="1584176" cy="8470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WG Sustainable </a:t>
            </a:r>
            <a:r>
              <a:rPr lang="en-GB" sz="1400" dirty="0"/>
              <a:t>Logistics</a:t>
            </a:r>
          </a:p>
        </p:txBody>
      </p:sp>
      <p:pic>
        <p:nvPicPr>
          <p:cNvPr id="1263" name="Picture 239" descr="http://fiatalearning.com/sites/all/themes/fiata/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360" y="5661248"/>
            <a:ext cx="923925" cy="1000125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>
            <a:endCxn id="1303" idx="1"/>
          </p:cNvCxnSpPr>
          <p:nvPr/>
        </p:nvCxnSpPr>
        <p:spPr>
          <a:xfrm flipV="1">
            <a:off x="8310355" y="5589293"/>
            <a:ext cx="805219" cy="14551"/>
          </a:xfrm>
          <a:prstGeom prst="straightConnector1">
            <a:avLst/>
          </a:prstGeom>
          <a:ln w="60325" cmpd="sng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9" name="Picture 285" descr="https://tse1.mm.bing.net/th?&amp;id=OIP.M625a51edfaca948abbfe472479f77a3ao0&amp;w=300&amp;h=225&amp;c=0&amp;pid=1.9&amp;rs=0&amp;p=0&amp;r=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79" y="264252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743946" y="4905326"/>
            <a:ext cx="1127918" cy="8279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WG Sea</a:t>
            </a:r>
          </a:p>
        </p:txBody>
      </p:sp>
    </p:spTree>
    <p:extLst>
      <p:ext uri="{BB962C8B-B14F-4D97-AF65-F5344CB8AC3E}">
        <p14:creationId xmlns:p14="http://schemas.microsoft.com/office/powerpoint/2010/main" val="349169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2780929"/>
            <a:ext cx="9808256" cy="4176463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chemeClr val="tx1"/>
              </a:buClr>
            </a:pPr>
            <a:r>
              <a:rPr lang="en-GB" sz="2800" i="1" noProof="0" dirty="0" smtClean="0"/>
              <a:t>Freight Forwarders are common users of multimodal solutions from pick up to delivery, working with carriers, using all transport modes and providing trade facilitation</a:t>
            </a:r>
          </a:p>
          <a:p>
            <a:pPr lvl="1">
              <a:buClr>
                <a:schemeClr val="tx1"/>
              </a:buClr>
            </a:pPr>
            <a:endParaRPr lang="en-GB" sz="2800" i="1" noProof="0" dirty="0" smtClean="0"/>
          </a:p>
          <a:p>
            <a:pPr lvl="1">
              <a:buClr>
                <a:schemeClr val="tx1"/>
              </a:buClr>
            </a:pPr>
            <a:r>
              <a:rPr lang="en-GB" sz="2800" i="1" noProof="0" dirty="0" smtClean="0"/>
              <a:t>International Trade and Commerce is rapidly changing: “more than half of our customers today did not exist ten years ago”</a:t>
            </a:r>
          </a:p>
          <a:p>
            <a:pPr lvl="1">
              <a:buClr>
                <a:schemeClr val="tx1"/>
              </a:buClr>
            </a:pPr>
            <a:endParaRPr lang="en-GB" sz="2800" i="1" noProof="0" dirty="0" smtClean="0"/>
          </a:p>
          <a:p>
            <a:pPr lvl="1">
              <a:buClr>
                <a:schemeClr val="tx1"/>
              </a:buClr>
            </a:pPr>
            <a:r>
              <a:rPr lang="en-GB" sz="2800" i="1" noProof="0" dirty="0" smtClean="0"/>
              <a:t>Disrupting elements  come into play: drone deliveries, 3D printing, more parcels than crates, less efficient packing – sustainability not always in sight</a:t>
            </a:r>
            <a:r>
              <a:rPr lang="en-GB" sz="2800" i="1" noProof="0" dirty="0" smtClean="0">
                <a:sym typeface="Wingdings" panose="05000000000000000000" pitchFamily="2" charset="2"/>
              </a:rPr>
              <a:t> speed and efficiency appear to be at either end of     </a:t>
            </a:r>
            <a:r>
              <a:rPr lang="en-GB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SUSTAINABILITY</a:t>
            </a:r>
            <a:r>
              <a:rPr lang="en-GB" sz="2800" i="1" dirty="0" smtClean="0">
                <a:sym typeface="Wingdings" panose="05000000000000000000" pitchFamily="2" charset="2"/>
              </a:rPr>
              <a:t> …. Or not?</a:t>
            </a:r>
            <a:endParaRPr lang="en-GB" sz="2800" i="1" noProof="0" dirty="0" smtClean="0"/>
          </a:p>
          <a:p>
            <a:pPr marL="303213" lvl="1" indent="0">
              <a:buClr>
                <a:schemeClr val="tx1"/>
              </a:buClr>
              <a:buNone/>
            </a:pPr>
            <a:endParaRPr lang="en-GB" sz="2600" i="1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8640960" cy="1252537"/>
          </a:xfrm>
        </p:spPr>
        <p:txBody>
          <a:bodyPr>
            <a:normAutofit fontScale="90000"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End to End </a:t>
            </a:r>
            <a:r>
              <a:rPr lang="en-GB" b="1" noProof="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alue Chains are Changing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43" y="5301209"/>
            <a:ext cx="14790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10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282" y="2348880"/>
            <a:ext cx="6692448" cy="4396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4072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ED01"/>
                </a:solidFill>
              </a:rPr>
              <a:t>FWC 2016 Dublin Chronicle</a:t>
            </a:r>
            <a:endParaRPr lang="en-GB" dirty="0">
              <a:solidFill>
                <a:srgbClr val="FFED0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" y="2852936"/>
            <a:ext cx="6465257" cy="3613457"/>
          </a:xfrm>
          <a:prstGeom prst="rect">
            <a:avLst/>
          </a:prstGeom>
          <a:solidFill>
            <a:schemeClr val="bg1">
              <a:alpha val="14000"/>
            </a:schemeClr>
          </a:solidFill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672064" y="16915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“half </a:t>
            </a:r>
            <a:r>
              <a:rPr lang="en-GB" sz="1800" i="1" dirty="0">
                <a:solidFill>
                  <a:schemeClr val="accent2">
                    <a:lumMod val="75000"/>
                  </a:schemeClr>
                </a:solidFill>
              </a:rPr>
              <a:t>of our customers today did not exist ten years </a:t>
            </a:r>
            <a:r>
              <a:rPr lang="en-GB" sz="1800" i="1" dirty="0" smtClean="0">
                <a:solidFill>
                  <a:schemeClr val="accent2">
                    <a:lumMod val="75000"/>
                  </a:schemeClr>
                </a:solidFill>
              </a:rPr>
              <a:t>ago”</a:t>
            </a:r>
            <a:endParaRPr lang="en-GB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575392"/>
            <a:ext cx="3386047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4261" y="1261209"/>
            <a:ext cx="2157683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lvl="1">
              <a:buClr>
                <a:schemeClr val="tx1"/>
              </a:buClr>
            </a:pPr>
            <a:r>
              <a:rPr lang="en-GB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Speed </a:t>
            </a:r>
            <a:r>
              <a:rPr lang="en-GB" sz="1600" i="1" dirty="0">
                <a:solidFill>
                  <a:srgbClr val="FF0000"/>
                </a:solidFill>
                <a:sym typeface="Wingdings" panose="05000000000000000000" pitchFamily="2" charset="2"/>
              </a:rPr>
              <a:t>and </a:t>
            </a:r>
            <a:r>
              <a:rPr lang="en-GB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efficiency </a:t>
            </a:r>
            <a:r>
              <a:rPr lang="en-GB" sz="1600" i="1" dirty="0">
                <a:solidFill>
                  <a:srgbClr val="FF0000"/>
                </a:solidFill>
                <a:sym typeface="Wingdings" panose="05000000000000000000" pitchFamily="2" charset="2"/>
              </a:rPr>
              <a:t>at either </a:t>
            </a:r>
            <a:r>
              <a:rPr lang="en-GB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end of sustainability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c.europa.eu/eurostat/statistics-explained/images/f/f9/Freight_transport_in_the_EU-28_%281%29_modal_split_of_inland_transport_modes%29_%28%25_of_total_tonne-km%29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84784"/>
            <a:ext cx="9505056" cy="52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63752" y="116632"/>
            <a:ext cx="8640960" cy="125253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EU: stable (?) share of modes</a:t>
            </a:r>
            <a:endParaRPr lang="en-GB" b="1" dirty="0">
              <a:solidFill>
                <a:srgbClr val="92D05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7" y="2204864"/>
            <a:ext cx="10153107" cy="4536504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Share from Sea and Road Transport to Rail</a:t>
            </a:r>
          </a:p>
          <a:p>
            <a:pPr lvl="2">
              <a:buClr>
                <a:schemeClr val="tx1"/>
              </a:buClr>
            </a:pPr>
            <a:r>
              <a:rPr lang="en-GB" sz="2200" noProof="0" dirty="0" smtClean="0"/>
              <a:t>New transcontinental Rail Freight Corridors</a:t>
            </a:r>
          </a:p>
          <a:p>
            <a:pPr lvl="2">
              <a:buClr>
                <a:schemeClr val="tx1"/>
              </a:buClr>
            </a:pPr>
            <a:r>
              <a:rPr lang="en-GB" sz="2200" noProof="0" dirty="0" smtClean="0"/>
              <a:t>FIATA and UIC met European and Asian operators in Shenzhen in 2016</a:t>
            </a:r>
          </a:p>
          <a:p>
            <a:pPr lvl="2">
              <a:buClr>
                <a:schemeClr val="tx1"/>
              </a:buClr>
            </a:pPr>
            <a:r>
              <a:rPr lang="en-GB" sz="2200" noProof="0" dirty="0" err="1" smtClean="0"/>
              <a:t>MoU</a:t>
            </a:r>
            <a:r>
              <a:rPr lang="en-GB" sz="2200" noProof="0" dirty="0" smtClean="0"/>
              <a:t> with OSJD and Chinese experts in the FIATA WG Rail</a:t>
            </a:r>
            <a:endParaRPr lang="en-GB" sz="2800" b="1" noProof="0" dirty="0" smtClean="0"/>
          </a:p>
          <a:p>
            <a:pPr lvl="1">
              <a:buClr>
                <a:schemeClr val="tx1"/>
              </a:buClr>
            </a:pPr>
            <a:r>
              <a:rPr lang="en-GB" sz="2800" b="1" dirty="0" smtClean="0"/>
              <a:t>H</a:t>
            </a:r>
            <a:r>
              <a:rPr lang="en-GB" sz="2800" b="1" noProof="0" dirty="0" err="1" smtClean="0"/>
              <a:t>armonisation</a:t>
            </a:r>
            <a:r>
              <a:rPr lang="en-GB" sz="2800" b="1" noProof="0" dirty="0" smtClean="0"/>
              <a:t> of standards</a:t>
            </a:r>
          </a:p>
          <a:p>
            <a:pPr lvl="2">
              <a:buClr>
                <a:schemeClr val="tx1"/>
              </a:buClr>
            </a:pPr>
            <a:r>
              <a:rPr lang="en-GB" sz="2200" noProof="0" dirty="0" smtClean="0"/>
              <a:t>Digitising Transport Documents – </a:t>
            </a:r>
            <a:r>
              <a:rPr lang="en-GB" sz="2200" noProof="0" dirty="0" err="1" smtClean="0"/>
              <a:t>eCMR</a:t>
            </a:r>
            <a:r>
              <a:rPr lang="en-GB" sz="2200" noProof="0" dirty="0" smtClean="0"/>
              <a:t>, FIATA e-FBL, DTLF’s mapping exercise….</a:t>
            </a:r>
          </a:p>
          <a:p>
            <a:pPr lvl="2">
              <a:buClr>
                <a:schemeClr val="tx1"/>
              </a:buClr>
            </a:pPr>
            <a:r>
              <a:rPr lang="en-GB" sz="2200" dirty="0" smtClean="0"/>
              <a:t>UNCEFACT, a Ferrari in the garage?</a:t>
            </a:r>
            <a:endParaRPr lang="en-GB" sz="2200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Infrastructure Equality Initiatives </a:t>
            </a:r>
          </a:p>
          <a:p>
            <a:pPr lvl="2">
              <a:buClr>
                <a:schemeClr val="tx1"/>
              </a:buClr>
            </a:pPr>
            <a:r>
              <a:rPr lang="en-GB" sz="2400" dirty="0" smtClean="0"/>
              <a:t>Connecting Europe Facility, </a:t>
            </a:r>
            <a:r>
              <a:rPr lang="en-GB" sz="2400" noProof="0" dirty="0" smtClean="0"/>
              <a:t>ASEAN intermodal initiatives, </a:t>
            </a:r>
            <a:r>
              <a:rPr lang="en-GB" sz="2400" dirty="0" smtClean="0"/>
              <a:t>One Road One Belt,  </a:t>
            </a:r>
            <a:r>
              <a:rPr lang="en-GB" sz="2400" noProof="0" dirty="0" smtClean="0"/>
              <a:t>African corridors and Trade facilitation</a:t>
            </a:r>
            <a:endParaRPr lang="en-GB" sz="2200" noProof="0" dirty="0" smtClean="0"/>
          </a:p>
          <a:p>
            <a:pPr lvl="1">
              <a:buClr>
                <a:schemeClr val="tx1"/>
              </a:buClr>
            </a:pPr>
            <a:r>
              <a:rPr lang="en-GB" sz="2800" b="1" noProof="0" dirty="0" smtClean="0"/>
              <a:t>Environmental rules put pressure on transport</a:t>
            </a:r>
          </a:p>
          <a:p>
            <a:pPr lvl="2">
              <a:buClr>
                <a:schemeClr val="tx1"/>
              </a:buClr>
            </a:pPr>
            <a:r>
              <a:rPr lang="en-GB" sz="2400" noProof="0" dirty="0" smtClean="0"/>
              <a:t>UNFCCC Agreement encourage states to </a:t>
            </a:r>
          </a:p>
          <a:p>
            <a:pPr lvl="3">
              <a:buClr>
                <a:schemeClr val="tx1"/>
              </a:buClr>
            </a:pPr>
            <a:r>
              <a:rPr lang="en-GB" sz="2200" noProof="0" dirty="0" smtClean="0"/>
              <a:t>curb freight emissions and </a:t>
            </a:r>
          </a:p>
          <a:p>
            <a:pPr lvl="3">
              <a:buClr>
                <a:schemeClr val="tx1"/>
              </a:buClr>
            </a:pPr>
            <a:r>
              <a:rPr lang="en-GB" sz="2200" noProof="0" dirty="0" smtClean="0"/>
              <a:t>promote intermodal solutions</a:t>
            </a:r>
          </a:p>
          <a:p>
            <a:pPr lvl="2">
              <a:buClr>
                <a:schemeClr val="tx1"/>
              </a:buClr>
            </a:pPr>
            <a:endParaRPr lang="en-GB" sz="2400" noProof="0" dirty="0" smtClean="0"/>
          </a:p>
          <a:p>
            <a:pPr marL="627063" lvl="2" indent="0">
              <a:buClr>
                <a:schemeClr val="tx1"/>
              </a:buClr>
              <a:buNone/>
            </a:pP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260648"/>
            <a:ext cx="9505056" cy="1296144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Intermodal Challenges </a:t>
            </a:r>
            <a:r>
              <a:rPr lang="en-GB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Opportunity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43" y="5301209"/>
            <a:ext cx="14790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10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081120" cy="1252537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Sitting on the Dock, looking </a:t>
            </a:r>
            <a:r>
              <a:rPr lang="en-GB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GB" b="1" noProof="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 the (e)Bay</a:t>
            </a:r>
            <a:endParaRPr lang="en-GB" b="1" noProof="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s298698408.websitehome.co.uk/FI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43" y="5301209"/>
            <a:ext cx="14790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96678" y="2420888"/>
            <a:ext cx="10369132" cy="4680520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chemeClr val="tx1"/>
              </a:buClr>
            </a:pPr>
            <a:r>
              <a:rPr lang="en-GB" sz="2400" b="1" noProof="0" dirty="0" smtClean="0"/>
              <a:t>Majority of containers in Europe arriving </a:t>
            </a:r>
            <a:r>
              <a:rPr lang="en-GB" sz="2400" b="1" dirty="0" smtClean="0"/>
              <a:t>to North S</a:t>
            </a:r>
            <a:r>
              <a:rPr lang="en-GB" sz="2400" b="1" noProof="0" dirty="0" err="1" smtClean="0"/>
              <a:t>ea</a:t>
            </a:r>
            <a:r>
              <a:rPr lang="en-GB" sz="2400" b="1" noProof="0" dirty="0" smtClean="0"/>
              <a:t> ports</a:t>
            </a:r>
          </a:p>
          <a:p>
            <a:pPr lvl="2">
              <a:buClr>
                <a:schemeClr val="tx1"/>
              </a:buClr>
            </a:pPr>
            <a:r>
              <a:rPr lang="en-GB" sz="2600" noProof="0" dirty="0" smtClean="0"/>
              <a:t>Average port hinterland leg only between 10 - 20% of containers by rail </a:t>
            </a:r>
            <a:r>
              <a:rPr lang="en-GB" sz="2600" noProof="0" dirty="0" smtClean="0">
                <a:sym typeface="Wingdings" panose="05000000000000000000" pitchFamily="2" charset="2"/>
              </a:rPr>
              <a:t> long and expensive deliveries</a:t>
            </a:r>
            <a:endParaRPr lang="en-GB" sz="2600" noProof="0" dirty="0" smtClean="0"/>
          </a:p>
          <a:p>
            <a:pPr lvl="2">
              <a:buClr>
                <a:schemeClr val="tx1"/>
              </a:buClr>
            </a:pPr>
            <a:r>
              <a:rPr lang="en-GB" sz="2600" dirty="0" smtClean="0"/>
              <a:t>Trend: </a:t>
            </a:r>
            <a:r>
              <a:rPr lang="en-GB" sz="2600" noProof="0" dirty="0" smtClean="0"/>
              <a:t>ship’s dimensions in light of sustainable, efficient services</a:t>
            </a:r>
          </a:p>
          <a:p>
            <a:pPr lvl="2">
              <a:buClr>
                <a:schemeClr val="tx1"/>
              </a:buClr>
            </a:pPr>
            <a:r>
              <a:rPr lang="en-GB" sz="2600" dirty="0" smtClean="0"/>
              <a:t>Trend: geography vs. costs, is there a balance?</a:t>
            </a:r>
            <a:endParaRPr lang="en-GB" sz="2600" dirty="0"/>
          </a:p>
          <a:p>
            <a:pPr lvl="2">
              <a:buClr>
                <a:schemeClr val="tx1"/>
              </a:buClr>
            </a:pPr>
            <a:r>
              <a:rPr lang="en-GB" sz="2600" dirty="0" smtClean="0"/>
              <a:t>Inland ports – some grow at 5% per annum, is it just business model?</a:t>
            </a:r>
          </a:p>
          <a:p>
            <a:pPr lvl="2">
              <a:buClr>
                <a:schemeClr val="tx1"/>
              </a:buClr>
            </a:pPr>
            <a:endParaRPr lang="en-GB" sz="2600" noProof="0" dirty="0" smtClean="0"/>
          </a:p>
          <a:p>
            <a:pPr marL="303213" lvl="1" indent="0">
              <a:buClr>
                <a:schemeClr val="tx1"/>
              </a:buClr>
              <a:buNone/>
            </a:pPr>
            <a:r>
              <a:rPr lang="en-GB" sz="2800" b="1" dirty="0" smtClean="0"/>
              <a:t>Innovation on the high seas, greener ships, ports, slow steaming, 20000+ TEU’s – is there a breakthrough customers will want to buy?</a:t>
            </a:r>
          </a:p>
          <a:p>
            <a:pPr marL="303213" lvl="1" indent="0">
              <a:buClr>
                <a:schemeClr val="tx1"/>
              </a:buClr>
              <a:buNone/>
            </a:pPr>
            <a:endParaRPr lang="en-GB" sz="2800" b="1" dirty="0" smtClean="0"/>
          </a:p>
          <a:p>
            <a:pPr marL="303213" lvl="1" indent="0">
              <a:buClr>
                <a:schemeClr val="tx1"/>
              </a:buClr>
              <a:buNone/>
            </a:pPr>
            <a:r>
              <a:rPr lang="en-GB" sz="2800" b="1" noProof="0" dirty="0" smtClean="0"/>
              <a:t>IATA/FIATA principal to principal agreement, surely not a pie in the sky, but </a:t>
            </a:r>
            <a:r>
              <a:rPr lang="en-GB" sz="2800" b="1" u="sng" noProof="0" dirty="0" smtClean="0"/>
              <a:t>a lot of work to do </a:t>
            </a:r>
            <a:r>
              <a:rPr lang="en-GB" sz="2800" b="1" noProof="0" dirty="0" smtClean="0"/>
              <a:t>as implementation starts.</a:t>
            </a:r>
          </a:p>
        </p:txBody>
      </p:sp>
    </p:spTree>
    <p:extLst>
      <p:ext uri="{BB962C8B-B14F-4D97-AF65-F5344CB8AC3E}">
        <p14:creationId xmlns:p14="http://schemas.microsoft.com/office/powerpoint/2010/main" val="4121810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1061</Words>
  <Application>Microsoft Office PowerPoint</Application>
  <PresentationFormat>Custom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Custom Design</vt:lpstr>
      <vt:lpstr>1_Waveform</vt:lpstr>
      <vt:lpstr>2_Waveform</vt:lpstr>
      <vt:lpstr>Clip</vt:lpstr>
      <vt:lpstr>The International Federation of Freight Forwarders Associations  Fédération Internationale des Associations de Transitaires et Assimilés  Internationale Föderation der Spediteurorganisationen  </vt:lpstr>
      <vt:lpstr>FIATA 90th anniversary in Dublin</vt:lpstr>
      <vt:lpstr>PowerPoint Presentation</vt:lpstr>
      <vt:lpstr>Innovating logistics with a plan</vt:lpstr>
      <vt:lpstr>End to End Value Chains are Changing</vt:lpstr>
      <vt:lpstr>PowerPoint Presentation</vt:lpstr>
      <vt:lpstr>PowerPoint Presentation</vt:lpstr>
      <vt:lpstr>Intermodal Challenges  &amp; Opportunity</vt:lpstr>
      <vt:lpstr>Sitting on the Dock, looking at the (e)Bay</vt:lpstr>
      <vt:lpstr>Strong Sustainability Focus</vt:lpstr>
      <vt:lpstr>Sluggish Technology Adoption</vt:lpstr>
      <vt:lpstr>Opportunities in Technology</vt:lpstr>
      <vt:lpstr>FIATA’s at Work</vt:lpstr>
      <vt:lpstr>FIATA’s conclusions</vt:lpstr>
      <vt:lpstr>PowerPoint Presentation</vt:lpstr>
    </vt:vector>
  </TitlesOfParts>
  <Company>FIATA, Glattbrugg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Florence Richard</dc:creator>
  <cp:lastModifiedBy>brynkina</cp:lastModifiedBy>
  <cp:revision>433</cp:revision>
  <cp:lastPrinted>2013-04-11T14:06:46Z</cp:lastPrinted>
  <dcterms:created xsi:type="dcterms:W3CDTF">2012-03-12T22:32:39Z</dcterms:created>
  <dcterms:modified xsi:type="dcterms:W3CDTF">2016-10-27T12:05:56Z</dcterms:modified>
</cp:coreProperties>
</file>