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91" r:id="rId12"/>
    <p:sldId id="292" r:id="rId13"/>
    <p:sldId id="293" r:id="rId14"/>
    <p:sldId id="296" r:id="rId15"/>
    <p:sldId id="279" r:id="rId16"/>
    <p:sldId id="297" r:id="rId17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333"/>
    <a:srgbClr val="EAB2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4" autoAdjust="0"/>
    <p:restoredTop sz="95581" autoAdjust="0"/>
  </p:normalViewPr>
  <p:slideViewPr>
    <p:cSldViewPr>
      <p:cViewPr>
        <p:scale>
          <a:sx n="90" d="100"/>
          <a:sy n="90" d="100"/>
        </p:scale>
        <p:origin x="-33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6C777-10EC-4637-AD5C-9076DEDC75BE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13C6-BEDE-47F4-A247-F70FC4FDF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1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13C6-BEDE-47F4-A247-F70FC4FDF2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1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13C6-BEDE-47F4-A247-F70FC4FDF286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49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98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27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55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15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878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41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57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42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14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0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A42C7-C965-4D8F-A323-BE3DB50612E7}" type="datetimeFigureOut">
              <a:rPr lang="hu-HU" smtClean="0"/>
              <a:t>2015.10.07.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C9F7-56AA-43F9-ACD7-809C27F951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445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08912" cy="2232248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GB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STATISTICAL STUDY OF BUS ACCIDENT</a:t>
            </a:r>
            <a:r>
              <a:rPr lang="hu-H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BUSES SAFE OR NOT?</a:t>
            </a:r>
            <a:br>
              <a:rPr lang="en-GB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3024336" cy="1270992"/>
          </a:xfrm>
        </p:spPr>
        <p:txBody>
          <a:bodyPr lIns="36000" rIns="36000">
            <a:norm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GRSG, 109</a:t>
            </a:r>
            <a:r>
              <a:rPr lang="en-GB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session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 28. Sept. – 2. Oct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36706" y="414908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177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r>
              <a:rPr lang="en-GB" sz="2400" b="1" smtClean="0">
                <a:solidFill>
                  <a:srgbClr val="177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MATOLCSY Mátyás</a:t>
            </a:r>
          </a:p>
          <a:p>
            <a:r>
              <a:rPr lang="en-GB" sz="2400" b="1" smtClean="0">
                <a:solidFill>
                  <a:srgbClr val="177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of Hungary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99843" y="188204"/>
            <a:ext cx="4876800" cy="105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nl-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600" u="sng" dirty="0"/>
              <a:t>Informal document</a:t>
            </a:r>
            <a:r>
              <a:rPr kumimoji="0" lang="en-GB" altLang="ja-JP" sz="1600" dirty="0"/>
              <a:t> </a:t>
            </a:r>
            <a:r>
              <a:rPr kumimoji="0" lang="en-US" altLang="ja-JP" sz="1600" b="1" dirty="0" smtClean="0"/>
              <a:t>GRSG</a:t>
            </a:r>
            <a:r>
              <a:rPr kumimoji="0" lang="en-GB" altLang="ja-JP" sz="1600" b="1" dirty="0" smtClean="0"/>
              <a:t>-</a:t>
            </a:r>
            <a:r>
              <a:rPr kumimoji="0" lang="en-US" altLang="ja-JP" sz="1600" b="1" dirty="0" smtClean="0"/>
              <a:t>109</a:t>
            </a:r>
            <a:r>
              <a:rPr kumimoji="0" lang="en-GB" altLang="ja-JP" sz="1600" b="1" dirty="0" smtClean="0"/>
              <a:t>-26</a:t>
            </a:r>
            <a:endParaRPr kumimoji="0" lang="en-GB" altLang="ja-JP" sz="1600" b="1" dirty="0"/>
          </a:p>
          <a:p>
            <a:pPr algn="r" eaLnBrk="0" hangingPunct="0"/>
            <a:r>
              <a:rPr kumimoji="0" lang="en-GB" altLang="ja-JP" sz="1600" dirty="0" smtClean="0"/>
              <a:t>(</a:t>
            </a:r>
            <a:r>
              <a:rPr kumimoji="0" lang="en-US" altLang="ja-JP" sz="1600" dirty="0" smtClean="0"/>
              <a:t>109</a:t>
            </a:r>
            <a:r>
              <a:rPr kumimoji="0" lang="en-GB" altLang="ja-JP" sz="1600" dirty="0" err="1" smtClean="0"/>
              <a:t>th</a:t>
            </a:r>
            <a:r>
              <a:rPr kumimoji="0" lang="en-GB" altLang="ja-JP" sz="1600" dirty="0" smtClean="0"/>
              <a:t> GR</a:t>
            </a:r>
            <a:r>
              <a:rPr kumimoji="0" lang="en-US" altLang="ja-JP" sz="1600" dirty="0" smtClean="0"/>
              <a:t>SG</a:t>
            </a:r>
            <a:r>
              <a:rPr kumimoji="0" lang="en-GB" altLang="ja-JP" sz="1600" dirty="0" smtClean="0"/>
              <a:t>, 29 Sept.</a:t>
            </a:r>
            <a:r>
              <a:rPr kumimoji="0" lang="en-US" altLang="ja-JP" sz="1600" dirty="0" smtClean="0"/>
              <a:t>-2 October</a:t>
            </a:r>
            <a:r>
              <a:rPr kumimoji="0" lang="en-GB" altLang="ja-JP" sz="1600" dirty="0" smtClean="0"/>
              <a:t> 2015, </a:t>
            </a:r>
          </a:p>
          <a:p>
            <a:pPr algn="r" eaLnBrk="0" hangingPunct="0"/>
            <a:r>
              <a:rPr kumimoji="0" lang="en-GB" altLang="ja-JP" sz="1600" dirty="0" smtClean="0"/>
              <a:t>agenda item </a:t>
            </a:r>
            <a:r>
              <a:rPr kumimoji="0" lang="en-GB" altLang="ja-JP" sz="1600" dirty="0" smtClean="0"/>
              <a:t>2(a)</a:t>
            </a:r>
            <a:r>
              <a:rPr kumimoji="0" lang="en-US" altLang="ja-JP" sz="1600" dirty="0" smtClean="0"/>
              <a:t>)</a:t>
            </a:r>
            <a:endParaRPr kumimoji="0" lang="en-US" altLang="ja-JP" sz="1600" dirty="0" smtClean="0"/>
          </a:p>
          <a:p>
            <a:pPr algn="r" eaLnBrk="0" hangingPunct="0"/>
            <a:r>
              <a:rPr kumimoji="0" lang="ja-JP" altLang="en-US" sz="1600" dirty="0" smtClean="0">
                <a:solidFill>
                  <a:schemeClr val="tx1"/>
                </a:solidFill>
              </a:rPr>
              <a:t>　</a:t>
            </a:r>
            <a:endParaRPr kumimoji="0" lang="en-GB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8072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STATISTICAL ANALYSIS IN </a:t>
            </a:r>
            <a:r>
              <a:rPr lang="en-GB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ROLLOVER-I</a:t>
            </a:r>
            <a:r>
              <a:rPr lang="hu-H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Matolcsy Mátyás\Pictures\Képek\buszok\busz balesetek\borulás\2010 03 Csávoly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2952328" cy="223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Matolcsy Mátyás\Pictures\Képek\buszok\busz balesetek\borulás\2009 09 dusseldorfbus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46" y="980728"/>
            <a:ext cx="2913426" cy="226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fig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18" y="3609020"/>
            <a:ext cx="3773752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vajc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13640"/>
            <a:ext cx="2987824" cy="21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563887" y="3262856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Turn on side</a:t>
            </a:r>
            <a:endParaRPr lang="en-GB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24128" y="32628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Rolling down </a:t>
            </a:r>
            <a:r>
              <a:rPr lang="en-GB" dirty="0" smtClean="0"/>
              <a:t>(max. 2 rotation</a:t>
            </a:r>
            <a:r>
              <a:rPr lang="hu-HU" dirty="0" smtClean="0"/>
              <a:t>s)</a:t>
            </a:r>
            <a:endParaRPr lang="en-GB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51520" y="2636912"/>
            <a:ext cx="21242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large buses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Tourist coaches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 and DD tourist coaches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elé nyíl 12"/>
          <p:cNvSpPr/>
          <p:nvPr/>
        </p:nvSpPr>
        <p:spPr>
          <a:xfrm rot="10800000" flipV="1">
            <a:off x="1130553" y="2564904"/>
            <a:ext cx="144017" cy="39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elé nyíl 13"/>
          <p:cNvSpPr/>
          <p:nvPr/>
        </p:nvSpPr>
        <p:spPr>
          <a:xfrm rot="10800000" flipV="1">
            <a:off x="1130554" y="3412744"/>
            <a:ext cx="144017" cy="39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elé nyíl 14"/>
          <p:cNvSpPr/>
          <p:nvPr/>
        </p:nvSpPr>
        <p:spPr>
          <a:xfrm rot="10800000" flipV="1">
            <a:off x="1133717" y="4221088"/>
            <a:ext cx="144017" cy="39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zövegdoboz 15"/>
          <p:cNvSpPr txBox="1"/>
          <p:nvPr/>
        </p:nvSpPr>
        <p:spPr>
          <a:xfrm>
            <a:off x="2195736" y="6047513"/>
            <a:ext cx="39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Severe rollover (more than 2 rotation</a:t>
            </a:r>
            <a:r>
              <a:rPr lang="hu-HU" dirty="0" smtClean="0"/>
              <a:t>s)</a:t>
            </a:r>
            <a:endParaRPr lang="en-GB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119675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parameter: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categories of rollover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kind of buses</a:t>
            </a:r>
          </a:p>
        </p:txBody>
      </p:sp>
    </p:spTree>
    <p:extLst>
      <p:ext uri="{BB962C8B-B14F-4D97-AF65-F5344CB8AC3E}">
        <p14:creationId xmlns:p14="http://schemas.microsoft.com/office/powerpoint/2010/main" val="38197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Autofit/>
          </a:bodyPr>
          <a:lstStyle/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STATISTICAL ANALYSIS IN </a:t>
            </a:r>
            <a:r>
              <a:rPr lang="en-GB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ROLLOVER-I</a:t>
            </a:r>
            <a:r>
              <a:rPr lang="hu-H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GB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33363"/>
              </p:ext>
            </p:extLst>
          </p:nvPr>
        </p:nvGraphicFramePr>
        <p:xfrm>
          <a:off x="3711330" y="1160748"/>
          <a:ext cx="5155306" cy="1800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43979"/>
                <a:gridCol w="822977"/>
                <a:gridCol w="842086"/>
                <a:gridCol w="923132"/>
                <a:gridCol w="923132"/>
              </a:tblGrid>
              <a:tr h="218851">
                <a:tc rowSpan="2"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Casualty rates</a:t>
                      </a:r>
                    </a:p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Rollover</a:t>
                      </a:r>
                    </a:p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subcategory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of events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Accident casualty rates (ACR</a:t>
                      </a:r>
                      <a:r>
                        <a:rPr lang="en-GB" sz="1100" baseline="-25000" dirty="0">
                          <a:effectLst/>
                        </a:rPr>
                        <a:t>x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03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Fatality 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rate (R</a:t>
                      </a:r>
                      <a:r>
                        <a:rPr lang="en-GB" sz="1100" baseline="-25000" dirty="0">
                          <a:effectLst/>
                        </a:rPr>
                        <a:t>F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Injury rate 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(R</a:t>
                      </a:r>
                      <a:r>
                        <a:rPr lang="en-GB" sz="1100" baseline="-25000">
                          <a:effectLst/>
                        </a:rPr>
                        <a:t>I</a:t>
                      </a:r>
                      <a:r>
                        <a:rPr lang="en-GB" sz="1100">
                          <a:effectLst/>
                        </a:rPr>
                        <a:t>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All casualty 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rate (R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r>
                        <a:rPr lang="en-GB" sz="1100">
                          <a:effectLst/>
                        </a:rPr>
                        <a:t>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15051">
                <a:tc>
                  <a:txBody>
                    <a:bodyPr/>
                    <a:lstStyle/>
                    <a:p>
                      <a:pPr marL="0" lvl="0" indent="85725" fontAlgn="base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None/>
                        <a:tabLst>
                          <a:tab pos="182880" algn="dec"/>
                        </a:tabLst>
                      </a:pPr>
                      <a:r>
                        <a:rPr lang="hu-HU" sz="1100" b="1" u="none" strike="noStrike" spc="60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hu-HU" sz="1100" u="none" strike="noStrike" spc="60" dirty="0" smtClean="0">
                          <a:effectLst/>
                        </a:rPr>
                        <a:t>) </a:t>
                      </a:r>
                      <a:r>
                        <a:rPr lang="en-GB" sz="1100" u="none" strike="noStrike" spc="60" dirty="0" smtClean="0">
                          <a:effectLst/>
                        </a:rPr>
                        <a:t>turn </a:t>
                      </a:r>
                      <a:r>
                        <a:rPr lang="en-GB" sz="1100" u="none" strike="noStrike" spc="60" dirty="0">
                          <a:effectLst/>
                        </a:rPr>
                        <a:t>on side</a:t>
                      </a:r>
                      <a:endParaRPr lang="en-GB" sz="1100" u="none" strike="noStrike" spc="6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196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3375" algn="r">
                        <a:spcAft>
                          <a:spcPts val="0"/>
                        </a:spcAft>
                        <a:tabLst>
                          <a:tab pos="527685" algn="l"/>
                        </a:tabLst>
                      </a:pPr>
                      <a:r>
                        <a:rPr lang="en-GB" sz="1100" dirty="0">
                          <a:effectLst/>
                        </a:rPr>
                        <a:t>1,8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69240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13,7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147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15,5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15051">
                <a:tc>
                  <a:txBody>
                    <a:bodyPr/>
                    <a:lstStyle/>
                    <a:p>
                      <a:pPr marL="0" lvl="0" indent="85725" fontAlgn="base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None/>
                        <a:tabLst>
                          <a:tab pos="182880" algn="dec"/>
                        </a:tabLst>
                      </a:pPr>
                      <a:r>
                        <a:rPr lang="hu-HU" sz="1100" b="1" u="none" strike="noStrike" spc="60" dirty="0" smtClean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hu-HU" sz="1100" b="1" u="none" strike="noStrike" spc="6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hu-HU" sz="1100" b="1" u="none" strike="noStrike" spc="6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100" u="none" strike="noStrike" spc="60" dirty="0" smtClean="0">
                          <a:effectLst/>
                        </a:rPr>
                        <a:t>rolling </a:t>
                      </a:r>
                      <a:r>
                        <a:rPr lang="en-GB" sz="1100" u="none" strike="noStrike" spc="60" dirty="0">
                          <a:effectLst/>
                        </a:rPr>
                        <a:t>down</a:t>
                      </a:r>
                      <a:endParaRPr lang="en-GB" sz="1100" u="none" strike="noStrike" spc="6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217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3375" algn="r">
                        <a:spcAft>
                          <a:spcPts val="0"/>
                        </a:spcAft>
                        <a:tabLst>
                          <a:tab pos="527685" algn="l"/>
                        </a:tabLst>
                      </a:pPr>
                      <a:r>
                        <a:rPr lang="en-GB" sz="1100" dirty="0">
                          <a:effectLst/>
                        </a:rPr>
                        <a:t>8,8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69240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17,5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147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26,3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15051">
                <a:tc>
                  <a:txBody>
                    <a:bodyPr/>
                    <a:lstStyle/>
                    <a:p>
                      <a:pPr marL="0" lvl="0" indent="85725" fontAlgn="base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+mj-lt"/>
                        <a:buNone/>
                        <a:tabLst>
                          <a:tab pos="182880" algn="dec"/>
                        </a:tabLst>
                      </a:pPr>
                      <a:r>
                        <a:rPr lang="hu-HU" sz="1100" b="1" u="none" strike="noStrike" spc="60" dirty="0" smtClean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hu-HU" sz="1100" u="none" strike="noStrike" spc="60" dirty="0" smtClean="0">
                          <a:effectLst/>
                        </a:rPr>
                        <a:t>) </a:t>
                      </a:r>
                      <a:r>
                        <a:rPr lang="hu-HU" sz="1100" u="none" strike="noStrike" spc="60" baseline="0" dirty="0" smtClean="0">
                          <a:effectLst/>
                        </a:rPr>
                        <a:t> </a:t>
                      </a:r>
                      <a:r>
                        <a:rPr lang="en-GB" sz="1100" u="none" strike="noStrike" spc="60" dirty="0" smtClean="0">
                          <a:effectLst/>
                        </a:rPr>
                        <a:t>severe </a:t>
                      </a:r>
                      <a:r>
                        <a:rPr lang="en-GB" sz="1100" u="none" strike="noStrike" spc="60" dirty="0">
                          <a:effectLst/>
                        </a:rPr>
                        <a:t>rollover</a:t>
                      </a:r>
                      <a:endParaRPr lang="en-GB" sz="1100" u="none" strike="noStrike" spc="6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3845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</a:t>
                      </a:r>
                      <a:r>
                        <a:rPr lang="hu-HU" sz="1100" dirty="0" smtClean="0">
                          <a:effectLst/>
                        </a:rPr>
                        <a:t>  </a:t>
                      </a:r>
                      <a:r>
                        <a:rPr lang="en-GB" sz="1100" dirty="0" smtClean="0">
                          <a:effectLst/>
                        </a:rPr>
                        <a:t>  </a:t>
                      </a:r>
                      <a:r>
                        <a:rPr lang="en-GB" sz="1100" dirty="0">
                          <a:effectLst/>
                        </a:rPr>
                        <a:t>16,5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69240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13,7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1470"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30,2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57605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all rollover together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3375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11,0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69240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14,1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1470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25,1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68245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combined rollover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3375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21,7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69240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7,4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1470"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29,1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6" name="Line 4"/>
          <p:cNvCxnSpPr>
            <a:cxnSpLocks noChangeShapeType="1"/>
          </p:cNvCxnSpPr>
          <p:nvPr/>
        </p:nvCxnSpPr>
        <p:spPr bwMode="auto">
          <a:xfrm>
            <a:off x="3527425" y="8720138"/>
            <a:ext cx="1544638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4"/>
          <p:cNvCxnSpPr>
            <a:cxnSpLocks noChangeShapeType="1"/>
          </p:cNvCxnSpPr>
          <p:nvPr/>
        </p:nvCxnSpPr>
        <p:spPr bwMode="auto">
          <a:xfrm>
            <a:off x="3527425" y="8720138"/>
            <a:ext cx="1544638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zövegdoboz 8"/>
          <p:cNvSpPr txBox="1"/>
          <p:nvPr/>
        </p:nvSpPr>
        <p:spPr>
          <a:xfrm>
            <a:off x="918195" y="1278052"/>
            <a:ext cx="1728192" cy="20928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hu-HU" dirty="0" smtClean="0">
              <a:solidFill>
                <a:prstClr val="black"/>
              </a:solidFill>
            </a:endParaRPr>
          </a:p>
          <a:p>
            <a:endParaRPr lang="hu-HU" dirty="0" smtClean="0">
              <a:solidFill>
                <a:prstClr val="black"/>
              </a:solidFill>
            </a:endParaRPr>
          </a:p>
          <a:p>
            <a:pPr algn="ctr"/>
            <a:r>
              <a:rPr lang="en-GB" sz="2000" dirty="0" smtClean="0">
                <a:solidFill>
                  <a:srgbClr val="FFFF00"/>
                </a:solidFill>
              </a:rPr>
              <a:t>Data set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</a:rPr>
              <a:t>1494 events</a:t>
            </a:r>
          </a:p>
          <a:p>
            <a:endParaRPr lang="hu-HU" dirty="0">
              <a:solidFill>
                <a:prstClr val="black"/>
              </a:solidFill>
            </a:endParaRPr>
          </a:p>
          <a:p>
            <a:endParaRPr lang="hu-HU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18195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Casualty rates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3" y="908720"/>
            <a:ext cx="461665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Rollover subcategories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2843808" y="2060848"/>
            <a:ext cx="576064" cy="2328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23863"/>
              </p:ext>
            </p:extLst>
          </p:nvPr>
        </p:nvGraphicFramePr>
        <p:xfrm>
          <a:off x="2843808" y="3963963"/>
          <a:ext cx="6110848" cy="1989697"/>
        </p:xfrm>
        <a:graphic>
          <a:graphicData uri="http://schemas.openxmlformats.org/drawingml/2006/table">
            <a:tbl>
              <a:tblPr/>
              <a:tblGrid>
                <a:gridCol w="2385456"/>
                <a:gridCol w="765539"/>
                <a:gridCol w="879511"/>
                <a:gridCol w="1040171"/>
                <a:gridCol w="1040171"/>
              </a:tblGrid>
              <a:tr h="303835">
                <a:tc rowSpan="2">
                  <a:txBody>
                    <a:bodyPr/>
                    <a:lstStyle/>
                    <a:p>
                      <a:pPr marR="92075" algn="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Casualty rates</a:t>
                      </a:r>
                    </a:p>
                    <a:p>
                      <a:pPr marL="75565">
                        <a:lnSpc>
                          <a:spcPct val="8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hu-H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5565">
                        <a:lnSpc>
                          <a:spcPct val="8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Rollover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5565">
                        <a:lnSpc>
                          <a:spcPct val="8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subcategory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Number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of events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Accident casualty rates (ACR</a:t>
                      </a:r>
                      <a:r>
                        <a:rPr lang="en-GB" sz="1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x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6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Fatality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rate (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</a:t>
                      </a:r>
                      <a:r>
                        <a:rPr lang="en-GB" sz="1400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Injury rate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(R</a:t>
                      </a:r>
                      <a:r>
                        <a:rPr lang="en-GB" sz="1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All casualty </a:t>
                      </a:r>
                      <a:b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rate (R</a:t>
                      </a:r>
                      <a:r>
                        <a:rPr lang="en-GB" sz="14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04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All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PRA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  (</a:t>
                      </a:r>
                      <a:r>
                        <a:rPr lang="hu-HU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a+b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010"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04">
                <a:tc>
                  <a:txBody>
                    <a:bodyPr/>
                    <a:lstStyle/>
                    <a:p>
                      <a:pPr marL="7556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3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556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Intact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survival space (SS)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  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5915"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8189"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Damaged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survival space (SS)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4010"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" name="Line 5"/>
          <p:cNvCxnSpPr>
            <a:cxnSpLocks noChangeShapeType="1"/>
          </p:cNvCxnSpPr>
          <p:nvPr/>
        </p:nvCxnSpPr>
        <p:spPr bwMode="auto">
          <a:xfrm>
            <a:off x="3127375" y="8645525"/>
            <a:ext cx="1844675" cy="528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Egyenes összekötő 20"/>
          <p:cNvCxnSpPr/>
          <p:nvPr/>
        </p:nvCxnSpPr>
        <p:spPr>
          <a:xfrm>
            <a:off x="2834642" y="3992927"/>
            <a:ext cx="2376264" cy="86409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9166" y="4420121"/>
            <a:ext cx="2834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 smtClean="0">
              <a:solidFill>
                <a:srgbClr val="177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superstructure (intact SS) </a:t>
            </a:r>
            <a:endParaRPr lang="hu-H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000" dirty="0" smtClean="0">
              <a:solidFill>
                <a:srgbClr val="177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damaged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SS)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Jobbra nyíl 13"/>
          <p:cNvSpPr/>
          <p:nvPr/>
        </p:nvSpPr>
        <p:spPr>
          <a:xfrm rot="5400000">
            <a:off x="5887904" y="3312567"/>
            <a:ext cx="576064" cy="2328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3" y="3760992"/>
            <a:ext cx="2655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77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Proving the effectiveness of Reg.66</a:t>
            </a:r>
            <a:r>
              <a:rPr lang="hu-HU" dirty="0">
                <a:solidFill>
                  <a:srgbClr val="177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28" grpId="0"/>
      <p:bldP spid="1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152" y="116632"/>
            <a:ext cx="9121848" cy="634082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IN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 </a:t>
            </a: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 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18195" y="1278052"/>
            <a:ext cx="1728192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pPr algn="ctr"/>
            <a:r>
              <a:rPr lang="en-GB" dirty="0" smtClean="0">
                <a:solidFill>
                  <a:srgbClr val="FFFF00"/>
                </a:solidFill>
              </a:rPr>
              <a:t>Data set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</a:rPr>
              <a:t>1494 events</a:t>
            </a:r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971600" y="873056"/>
            <a:ext cx="167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Frequency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31" y="1080910"/>
            <a:ext cx="738664" cy="21866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Frontal collision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subcategories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84298"/>
            <a:ext cx="4616698" cy="2697160"/>
          </a:xfrm>
          <a:prstGeom prst="rect">
            <a:avLst/>
          </a:prstGeom>
        </p:spPr>
      </p:pic>
      <p:sp>
        <p:nvSpPr>
          <p:cNvPr id="12" name="Jobbra nyíl 11"/>
          <p:cNvSpPr/>
          <p:nvPr/>
        </p:nvSpPr>
        <p:spPr>
          <a:xfrm>
            <a:off x="2915816" y="2005330"/>
            <a:ext cx="648072" cy="1936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pic>
        <p:nvPicPr>
          <p:cNvPr id="13" name="Kép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" y="4368317"/>
            <a:ext cx="1987078" cy="1944216"/>
          </a:xfrm>
          <a:prstGeom prst="rect">
            <a:avLst/>
          </a:prstGeom>
        </p:spPr>
      </p:pic>
      <p:pic>
        <p:nvPicPr>
          <p:cNvPr id="14" name="Kép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62" y="4437111"/>
            <a:ext cx="1712561" cy="187542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4368317"/>
            <a:ext cx="2641320" cy="1944216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22151" y="6350922"/>
            <a:ext cx="274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2838" indent="-2382838" algn="ctr" defTabSz="1057275">
              <a:tabLst>
                <a:tab pos="5743575" algn="l"/>
              </a:tabLst>
            </a:pPr>
            <a:r>
              <a:rPr lang="en-GB" dirty="0" smtClean="0"/>
              <a:t>Full</a:t>
            </a:r>
            <a:r>
              <a:rPr lang="hu-HU" dirty="0"/>
              <a:t> </a:t>
            </a:r>
            <a:r>
              <a:rPr lang="en-GB" dirty="0" smtClean="0"/>
              <a:t>frontal	</a:t>
            </a:r>
            <a:endParaRPr lang="en-GB" dirty="0"/>
          </a:p>
        </p:txBody>
      </p:sp>
      <p:sp>
        <p:nvSpPr>
          <p:cNvPr id="3" name="Szövegdoboz 2"/>
          <p:cNvSpPr txBox="1"/>
          <p:nvPr/>
        </p:nvSpPr>
        <p:spPr>
          <a:xfrm>
            <a:off x="2387243" y="6350922"/>
            <a:ext cx="235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Partial,</a:t>
            </a:r>
            <a:r>
              <a:rPr lang="en-GB" dirty="0" smtClean="0"/>
              <a:t> door side</a:t>
            </a:r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65049" y="6305185"/>
            <a:ext cx="19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Partial, d</a:t>
            </a:r>
            <a:r>
              <a:rPr lang="en-GB" dirty="0" smtClean="0"/>
              <a:t>river side</a:t>
            </a:r>
            <a:endParaRPr lang="en-GB" dirty="0"/>
          </a:p>
        </p:txBody>
      </p:sp>
      <p:pic>
        <p:nvPicPr>
          <p:cNvPr id="3074" name="Picture 2" descr="2010 06 Busz ütközés Szentesné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77" y="4454470"/>
            <a:ext cx="2499647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983760" y="62765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</a:t>
            </a:r>
            <a:r>
              <a:rPr lang="en-US" dirty="0"/>
              <a:t>and large bus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1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 animBg="1"/>
      <p:bldP spid="17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39904" y="20939"/>
            <a:ext cx="9324528" cy="634082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 AND SIDE IMPACT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18195" y="1278052"/>
            <a:ext cx="1728192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pPr algn="ctr"/>
            <a:r>
              <a:rPr lang="en-GB" dirty="0" smtClean="0">
                <a:solidFill>
                  <a:srgbClr val="FFFF00"/>
                </a:solidFill>
              </a:rPr>
              <a:t>Data set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</a:rPr>
              <a:t>1494 events</a:t>
            </a:r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971600" y="873056"/>
            <a:ext cx="167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Casualty rates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2788300" y="2005330"/>
            <a:ext cx="648072" cy="1936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2151" y="6350922"/>
            <a:ext cx="274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2838" indent="-2382838" algn="ctr" defTabSz="1057275">
              <a:tabLst>
                <a:tab pos="5743575" algn="l"/>
              </a:tabLst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3665010" y="5786751"/>
            <a:ext cx="148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Rear impact</a:t>
            </a:r>
            <a:endParaRPr lang="en-GB" dirty="0"/>
          </a:p>
        </p:txBody>
      </p:sp>
      <p:sp>
        <p:nvSpPr>
          <p:cNvPr id="5" name="Szövegdoboz 4"/>
          <p:cNvSpPr txBox="1"/>
          <p:nvPr/>
        </p:nvSpPr>
        <p:spPr>
          <a:xfrm>
            <a:off x="6951712" y="5825514"/>
            <a:ext cx="133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Side impact</a:t>
            </a:r>
            <a:endParaRPr lang="en-GB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24653"/>
              </p:ext>
            </p:extLst>
          </p:nvPr>
        </p:nvGraphicFramePr>
        <p:xfrm>
          <a:off x="3563888" y="1528435"/>
          <a:ext cx="5400600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8"/>
                <a:gridCol w="936102"/>
                <a:gridCol w="1080120"/>
                <a:gridCol w="936106"/>
                <a:gridCol w="1224134"/>
              </a:tblGrid>
              <a:tr h="280830">
                <a:tc rowSpan="2"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noProof="0" dirty="0" smtClean="0"/>
                        <a:t>Number of events</a:t>
                      </a:r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Accident casualty rate (ACR</a:t>
                      </a:r>
                      <a:r>
                        <a:rPr lang="en-GB" sz="1600" baseline="-24000" noProof="0" dirty="0" smtClean="0"/>
                        <a:t>x</a:t>
                      </a:r>
                      <a:r>
                        <a:rPr lang="en-GB" sz="1600" noProof="0" dirty="0" smtClean="0"/>
                        <a:t>)</a:t>
                      </a:r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Fatality</a:t>
                      </a:r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Injury</a:t>
                      </a:r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All casualties</a:t>
                      </a:r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Rear impact</a:t>
                      </a:r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25</a:t>
                      </a:r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800" noProof="0" dirty="0" smtClean="0"/>
                    </a:p>
                    <a:p>
                      <a:pPr algn="ctr"/>
                      <a:r>
                        <a:rPr lang="en-GB" sz="1600" noProof="0" dirty="0" smtClean="0"/>
                        <a:t>1,5</a:t>
                      </a:r>
                    </a:p>
                    <a:p>
                      <a:pPr algn="ctr"/>
                      <a:endParaRPr lang="en-GB" sz="8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800" noProof="0" dirty="0" smtClean="0"/>
                    </a:p>
                    <a:p>
                      <a:pPr algn="ctr"/>
                      <a:r>
                        <a:rPr lang="en-GB" sz="1600" noProof="0" dirty="0" smtClean="0"/>
                        <a:t>9,9</a:t>
                      </a:r>
                    </a:p>
                    <a:p>
                      <a:pPr algn="ctr"/>
                      <a:endParaRPr lang="en-GB" sz="8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800" noProof="0" dirty="0" smtClean="0"/>
                    </a:p>
                    <a:p>
                      <a:pPr algn="ctr"/>
                      <a:r>
                        <a:rPr lang="en-GB" sz="1600" noProof="0" dirty="0" smtClean="0"/>
                        <a:t>11,4</a:t>
                      </a:r>
                    </a:p>
                    <a:p>
                      <a:pPr algn="ctr"/>
                      <a:endParaRPr lang="en-GB" sz="8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Side impact</a:t>
                      </a:r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12</a:t>
                      </a:r>
                      <a:endParaRPr lang="en-GB" sz="1600" noProof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51520" y="3933056"/>
            <a:ext cx="23948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Low frequency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Low casualty rates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Less important issue in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international regulatory work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3" name="Kép 12" descr="C:\Users\Matolcsy Mátyás\Pictures\Képek\buszok\busz balesetek\ütközés\2009 Szombathely\Szombathely 2009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2908558" cy="227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3" descr="C:\Users\Matolcsy Mátyás\Pictures\Képek\buszok\busz balesetek\ütközés\2013 11 Zalaegerszeg\2013 11 Zalaegeszeg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900169" cy="2317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3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4" grpId="0"/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34082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SPECIAL BUS ACCIDENTS</a:t>
            </a:r>
            <a:endParaRPr lang="en-GB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65618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have a complete picture, the special bus accidents shall be also considered.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events in the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hu-H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41)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boring statistical presentation, just to wake up the audience, some funny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unbelievable special accidents are shown: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5111552" cy="352640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444208" y="335699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Falling down from a bridge: is it rollover, or frontal collision?</a:t>
            </a:r>
            <a:endParaRPr lang="en-GB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3" y="2656982"/>
            <a:ext cx="5614884" cy="358861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524812" y="3141549"/>
            <a:ext cx="2613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Road pavement broke in under the bus (after long heavy rain</a:t>
            </a:r>
            <a:r>
              <a:rPr lang="hu-HU" sz="2000" dirty="0" smtClean="0"/>
              <a:t> </a:t>
            </a:r>
            <a:r>
              <a:rPr lang="en-GB" sz="2000" dirty="0" smtClean="0"/>
              <a:t>the running water undermined the ground)</a:t>
            </a:r>
            <a:endParaRPr lang="en-GB" sz="2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1" y="2682878"/>
            <a:ext cx="5524500" cy="337566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444208" y="4326488"/>
            <a:ext cx="258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Unbelievable</a:t>
            </a:r>
            <a:r>
              <a:rPr lang="hu-HU" sz="2000" dirty="0" smtClean="0"/>
              <a:t>! </a:t>
            </a:r>
            <a:r>
              <a:rPr lang="en-GB" sz="2000" dirty="0" smtClean="0"/>
              <a:t>Unnameable accident!</a:t>
            </a:r>
            <a:endParaRPr lang="en-GB" sz="20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6" y="2656982"/>
            <a:ext cx="5924927" cy="357834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602821" y="468043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Strong tree-branch scalped the DD city bus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00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>
                <a:solidFill>
                  <a:srgbClr val="C00000"/>
                </a:solidFill>
                <a:cs typeface="Times New Roman" panose="02020603050405020304" pitchFamily="18" charset="0"/>
              </a:rPr>
              <a:t>SPECIAL BUS </a:t>
            </a:r>
            <a:r>
              <a:rPr lang="hu-HU" smtClean="0">
                <a:solidFill>
                  <a:srgbClr val="C00000"/>
                </a:solidFill>
                <a:cs typeface="Times New Roman" panose="02020603050405020304" pitchFamily="18" charset="0"/>
              </a:rPr>
              <a:t>ACCIDENTS</a:t>
            </a:r>
            <a:endParaRPr lang="en-GB"/>
          </a:p>
        </p:txBody>
      </p:sp>
      <p:pic>
        <p:nvPicPr>
          <p:cNvPr id="4" name="szarvas rovi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340768"/>
            <a:ext cx="8029575" cy="4525963"/>
          </a:xfrm>
        </p:spPr>
      </p:pic>
      <p:sp>
        <p:nvSpPr>
          <p:cNvPr id="5" name="Szövegdoboz 4"/>
          <p:cNvSpPr txBox="1"/>
          <p:nvPr/>
        </p:nvSpPr>
        <p:spPr>
          <a:xfrm>
            <a:off x="0" y="6027003"/>
            <a:ext cx="916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Finally an unwanted „passenger”</a:t>
            </a:r>
            <a:r>
              <a:rPr lang="hu-HU" sz="2400" smtClean="0"/>
              <a:t>,</a:t>
            </a:r>
            <a:r>
              <a:rPr lang="en-GB" sz="2400" smtClean="0"/>
              <a:t> a deer through the broken windscreen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005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GB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regulatory work needs reliable bus accident information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GB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 accidents are rare in consequence of the small ratio of buses in the complete road vehicle fleet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GB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all possible data sources large data set can be collected from around the world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GB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data set different statistical samples can be set up and analysed, reaching useful information and strong evidences.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GB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paper shows the method generally and gives some examples based on an existing Data set containing around 1500 bus accidents with the belonging information.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GB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all the technical background, conditions are given to collect and build up efficient data sets.</a:t>
            </a:r>
          </a:p>
          <a:p>
            <a:pPr>
              <a:buFont typeface="Calibri" panose="020F0502020204030204" pitchFamily="34" charset="0"/>
              <a:buChar char="–"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900" dirty="0" smtClean="0">
                <a:solidFill>
                  <a:srgbClr val="177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  <a:p>
            <a:pPr>
              <a:buFont typeface="Calibri" panose="020F0502020204030204" pitchFamily="34" charset="0"/>
              <a:buChar char="–"/>
            </a:pPr>
            <a:endParaRPr lang="en-GB" sz="3900" dirty="0">
              <a:solidFill>
                <a:srgbClr val="177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4482"/>
            <a:ext cx="8229600" cy="634082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OF THE STUDY</a:t>
            </a:r>
            <a:endParaRPr lang="en-GB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115" y="620688"/>
            <a:ext cx="9108504" cy="6237312"/>
          </a:xfrm>
        </p:spPr>
        <p:txBody>
          <a:bodyPr>
            <a:normAutofit fontScale="85000" lnSpcReduction="20000"/>
          </a:bodyPr>
          <a:lstStyle/>
          <a:p>
            <a:pPr marL="892175" indent="-892175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180975" indent="-180975">
              <a:buNone/>
            </a:pP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AND EVALUATION OF ACCIDENT INFORMATION</a:t>
            </a:r>
          </a:p>
          <a:p>
            <a:pPr marL="446088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ways and goals</a:t>
            </a:r>
          </a:p>
          <a:p>
            <a:pPr marL="446088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of the international regulatory work</a:t>
            </a:r>
          </a:p>
          <a:p>
            <a:pPr marL="446088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large data set</a:t>
            </a:r>
          </a:p>
          <a:p>
            <a:pPr marL="446088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of statistical samples from data set</a:t>
            </a:r>
          </a:p>
          <a:p>
            <a:pPr marL="446088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safety level</a:t>
            </a:r>
          </a:p>
          <a:p>
            <a:pPr marL="446088" indent="0">
              <a:spcAft>
                <a:spcPts val="1200"/>
              </a:spcAft>
              <a:buNone/>
            </a:pP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Categorization of casualties</a:t>
            </a:r>
          </a:p>
          <a:p>
            <a:pPr marL="446088" indent="-446088">
              <a:spcBef>
                <a:spcPts val="480"/>
              </a:spcBef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PICTURE ABOUT THE LARGE DATA SET</a:t>
            </a:r>
          </a:p>
          <a:p>
            <a:pPr marL="446088" indent="-446088">
              <a:spcBef>
                <a:spcPts val="480"/>
              </a:spcBef>
              <a:spcAft>
                <a:spcPts val="1200"/>
              </a:spcAft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HUNGARY AS A „REFERENCE” REGION</a:t>
            </a:r>
          </a:p>
          <a:p>
            <a:pPr marL="446088" indent="-446088">
              <a:spcBef>
                <a:spcPts val="48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DIFFERENT ACCIDENT CATEGORIES</a:t>
            </a:r>
          </a:p>
          <a:p>
            <a:pPr marL="446088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Rollover</a:t>
            </a:r>
          </a:p>
          <a:p>
            <a:pPr marL="446088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 collision</a:t>
            </a:r>
          </a:p>
          <a:p>
            <a:pPr marL="446088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 and side collision</a:t>
            </a:r>
          </a:p>
          <a:p>
            <a:pPr marL="446088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 fire</a:t>
            </a:r>
          </a:p>
          <a:p>
            <a:pPr marL="446088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accident</a:t>
            </a:r>
          </a:p>
          <a:p>
            <a:pPr marL="446088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 with train</a:t>
            </a:r>
          </a:p>
          <a:p>
            <a:pPr marL="44608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bus accident</a:t>
            </a:r>
          </a:p>
          <a:p>
            <a:pPr marL="446088" indent="-446088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bus occupant casualties is small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casualty statistics of road accidents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the car, motorcycle, etc. casualty figures</a:t>
            </a:r>
          </a:p>
          <a:p>
            <a:pPr marL="0" indent="0" algn="ctr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it mean that the buses are safe?</a:t>
            </a:r>
          </a:p>
          <a:p>
            <a:pPr marL="0" indent="0" algn="ctr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the reason of the small bus occupant casualty figures </a:t>
            </a: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small number of bus accidents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total road accident statistics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9505056" cy="648072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 ACCIDENTS ARE RARE, INFREQUENT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„picture”</a:t>
            </a:r>
          </a:p>
          <a:p>
            <a:pPr marL="400050" lvl="1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 statistics: running vehicles were counted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highways during one day</a:t>
            </a:r>
          </a:p>
          <a:p>
            <a:pPr marL="400050" lvl="1" indent="0">
              <a:buNone/>
            </a:pPr>
            <a:r>
              <a:rPr lang="en-GB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GB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hu-H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GB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buses: 0,4%</a:t>
            </a:r>
            <a:endParaRPr lang="hu-H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GB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177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„picture”</a:t>
            </a:r>
          </a:p>
          <a:p>
            <a:pPr marL="400050" lvl="1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registered national road vehicle fleet (8 European countries)</a:t>
            </a:r>
          </a:p>
          <a:p>
            <a:pPr marL="400050" lvl="1" indent="0">
              <a:buNone/>
            </a:pPr>
            <a:r>
              <a:rPr lang="en-GB" b="1" dirty="0" smtClean="0">
                <a:solidFill>
                  <a:srgbClr val="177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ratio of buses: 0,25-0,3%</a:t>
            </a:r>
          </a:p>
          <a:p>
            <a:pPr marL="400050" lvl="1" indent="0">
              <a:buNone/>
            </a:pPr>
            <a:endParaRPr lang="hu-HU" b="1" dirty="0" smtClean="0">
              <a:solidFill>
                <a:srgbClr val="177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GB" sz="1100" b="1" dirty="0" smtClean="0">
              <a:solidFill>
                <a:srgbClr val="177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it is difficult to get reliable bus accident information</a:t>
            </a:r>
            <a:r>
              <a:rPr lang="hu-H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international regulatory work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large data set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around the world, including all kind of bus accidents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continues 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data 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all kind of data sources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–"/>
            </a:pPr>
            <a:r>
              <a:rPr lang="hu-H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up statistical samples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large data 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principles of mathematical 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according to the studied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level evaluation based on casualty figures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087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Possible, considerable sources of bus accident information</a:t>
            </a:r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police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 manufacturers collections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company’s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brigade reports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ambulance team (medical)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reports (radio, TV, newspapers,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principles, definitions of mathematical statistics</a:t>
            </a:r>
          </a:p>
          <a:p>
            <a:pPr>
              <a:tabLst>
                <a:tab pos="1073150" algn="l"/>
              </a:tabLst>
            </a:pP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individual element of the data set (bus 	accident) with the belonging information</a:t>
            </a:r>
          </a:p>
          <a:p>
            <a:pPr>
              <a:tabLst>
                <a:tab pos="1073150" algn="l"/>
              </a:tabLst>
            </a:pP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collection of events having certain common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of bus accident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073150" algn="l"/>
              </a:tabLst>
            </a:pP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parameter: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basis of selecting events 	from the data set (bus category, type of accident,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region, etc.)</a:t>
            </a:r>
          </a:p>
          <a:p>
            <a:pPr>
              <a:tabLst>
                <a:tab pos="1073150" algn="l"/>
              </a:tabLst>
            </a:pP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 sample: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 events were 	selected strictly by the same sampling parameter</a:t>
            </a:r>
          </a:p>
          <a:p>
            <a:pPr>
              <a:spcAft>
                <a:spcPts val="1200"/>
              </a:spcAft>
              <a:tabLst>
                <a:tab pos="1073150" algn="l"/>
              </a:tabLst>
            </a:pP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sample: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sample with 	large sample size.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  <a:tabLst>
                <a:tab pos="1073150" algn="l"/>
              </a:tabLst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tabLst>
                <a:tab pos="1073150" algn="l"/>
              </a:tabLst>
            </a:pPr>
            <a:r>
              <a:rPr lang="en-GB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REPRESENTATIVE SAMPLE PROVIDES VALID, ACCEPTABLE CONCLUSION</a:t>
            </a:r>
            <a:endParaRPr lang="en-GB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words about the </a:t>
            </a:r>
            <a:r>
              <a:rPr lang="en-GB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</a:t>
            </a: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basis of this study</a:t>
            </a:r>
            <a:r>
              <a:rPr lang="hu-H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36195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collection started 15 years ago with rollover of large buses</a:t>
            </a:r>
          </a:p>
          <a:p>
            <a:pPr marL="542925" indent="-36195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„subject” was later, step by step extended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(small buses, frontal collision, all kind of accidents, etc.)</a:t>
            </a:r>
          </a:p>
          <a:p>
            <a:pPr marL="542925" indent="-36195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sources were also extended step by step</a:t>
            </a:r>
          </a:p>
          <a:p>
            <a:pPr marL="542925" indent="-36195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set is „paper-based”, not computerized</a:t>
            </a:r>
          </a:p>
          <a:p>
            <a:pPr marL="542925" indent="-36195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the number of events in the Data set exceeds 1550 (accidents) together with the belonging information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732"/>
            <a:ext cx="8712968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overview about the Data set </a:t>
            </a:r>
            <a:br>
              <a:rPr lang="en-GB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 the end of 2014)</a:t>
            </a:r>
            <a:endParaRPr lang="en-GB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62185"/>
              </p:ext>
            </p:extLst>
          </p:nvPr>
        </p:nvGraphicFramePr>
        <p:xfrm>
          <a:off x="611560" y="3645024"/>
          <a:ext cx="7351123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kumentum" r:id="rId3" imgW="5746651" imgH="1861644" progId="Word.Document.12">
                  <p:embed/>
                </p:oleObj>
              </mc:Choice>
              <mc:Fallback>
                <p:oleObj name="Dokumentum" r:id="rId3" imgW="5746651" imgH="1861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3645024"/>
                        <a:ext cx="7351123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0436"/>
              </p:ext>
            </p:extLst>
          </p:nvPr>
        </p:nvGraphicFramePr>
        <p:xfrm>
          <a:off x="1187624" y="1340768"/>
          <a:ext cx="6624736" cy="2064349"/>
        </p:xfrm>
        <a:graphic>
          <a:graphicData uri="http://schemas.openxmlformats.org/drawingml/2006/table">
            <a:tbl>
              <a:tblPr/>
              <a:tblGrid>
                <a:gridCol w="995702"/>
                <a:gridCol w="694037"/>
                <a:gridCol w="694037"/>
                <a:gridCol w="694037"/>
                <a:gridCol w="605655"/>
                <a:gridCol w="781735"/>
                <a:gridCol w="715277"/>
                <a:gridCol w="722128"/>
                <a:gridCol w="722128"/>
              </a:tblGrid>
              <a:tr h="576064">
                <a:tc>
                  <a:txBody>
                    <a:bodyPr/>
                    <a:lstStyle/>
                    <a:p>
                      <a:pPr marL="121285"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600" spc="-5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21285"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Type </a:t>
                      </a:r>
                      <a:r>
                        <a:rPr lang="en-GB" sz="1400" spc="-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of      </a:t>
                      </a:r>
                      <a:r>
                        <a:rPr lang="en-GB" sz="1400" spc="-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accident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Rollover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Frontal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collision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FC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hu-H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99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Rear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and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side</a:t>
                      </a:r>
                    </a:p>
                    <a:p>
                      <a:pPr algn="ctr">
                        <a:lnSpc>
                          <a:spcPts val="99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collision</a:t>
                      </a:r>
                    </a:p>
                    <a:p>
                      <a:pPr marR="64135" algn="r">
                        <a:lnSpc>
                          <a:spcPts val="610"/>
                        </a:lnSpc>
                        <a:spcAft>
                          <a:spcPts val="0"/>
                        </a:spcAft>
                      </a:pPr>
                      <a:r>
                        <a:rPr lang="en-GB" sz="1400" spc="8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RSC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Direct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fire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F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Combined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accident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CA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Collision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with train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Special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accidents</a:t>
                      </a:r>
                    </a:p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Total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09">
                <a:tc>
                  <a:txBody>
                    <a:bodyPr/>
                    <a:lstStyle/>
                    <a:p>
                      <a:pPr marR="78105" indent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R="78105" indent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Region</a:t>
                      </a:r>
                      <a:endParaRPr lang="en-GB" sz="14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2549">
                <a:tc>
                  <a:txBody>
                    <a:bodyPr/>
                    <a:lstStyle/>
                    <a:p>
                      <a:pPr marR="78105" indent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Hungary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2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176 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114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645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549">
                <a:tc>
                  <a:txBody>
                    <a:bodyPr/>
                    <a:lstStyle/>
                    <a:p>
                      <a:pPr marR="78105" indent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Europe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22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114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549">
                <a:tc>
                  <a:txBody>
                    <a:bodyPr/>
                    <a:lstStyle/>
                    <a:p>
                      <a:pPr marR="78105" indent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World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2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14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49">
                <a:tc>
                  <a:txBody>
                    <a:bodyPr/>
                    <a:lstStyle/>
                    <a:p>
                      <a:pPr marR="2470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2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14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1494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8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1016</Words>
  <Application>Microsoft Office PowerPoint</Application>
  <PresentationFormat>On-screen Show (4:3)</PresentationFormat>
  <Paragraphs>296</Paragraphs>
  <Slides>16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Office-téma</vt:lpstr>
      <vt:lpstr>Dokumentum</vt:lpstr>
      <vt:lpstr>INTRODUCTION TO STATISTICAL STUDY OF BUS ACCIDENT  ARE THE BUSES SAFE OR NOT? </vt:lpstr>
      <vt:lpstr>CONTENT OF THE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overview about the Data set  (at the end of 2014)</vt:lpstr>
      <vt:lpstr>EXAMPLE: STATISTICAL ANALYSIS IN ROLLOVER-I. </vt:lpstr>
      <vt:lpstr>EXAMPLE: STATISTICAL ANALYSIS IN ROLLOVER-II. </vt:lpstr>
      <vt:lpstr>EXAMPLE: STATISTICAL ANALYSIS IN FRONTAL COLLISION </vt:lpstr>
      <vt:lpstr>EXAMPLE: STATISTICAL ANALYSIS OF REAR AND SIDE IMPACT</vt:lpstr>
      <vt:lpstr>SPECIAL BUS ACCIDENTS</vt:lpstr>
      <vt:lpstr>SPECIAL BUS ACCIDENTS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 BUSES SAFE OR NOT? ACCIDENT ANALYSIS BASED ON LARGE DATA SET</dc:title>
  <dc:creator>Matolcsy Mátyás</dc:creator>
  <cp:lastModifiedBy>Hubert Romain</cp:lastModifiedBy>
  <cp:revision>190</cp:revision>
  <cp:lastPrinted>2015-09-07T13:38:29Z</cp:lastPrinted>
  <dcterms:created xsi:type="dcterms:W3CDTF">2015-03-07T17:09:03Z</dcterms:created>
  <dcterms:modified xsi:type="dcterms:W3CDTF">2015-10-07T14:21:07Z</dcterms:modified>
</cp:coreProperties>
</file>