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6" r:id="rId2"/>
    <p:sldId id="377" r:id="rId3"/>
    <p:sldId id="392" r:id="rId4"/>
    <p:sldId id="385" r:id="rId5"/>
    <p:sldId id="387" r:id="rId6"/>
    <p:sldId id="388" r:id="rId7"/>
    <p:sldId id="389" r:id="rId8"/>
    <p:sldId id="390" r:id="rId9"/>
    <p:sldId id="401" r:id="rId10"/>
    <p:sldId id="394" r:id="rId11"/>
    <p:sldId id="402" r:id="rId12"/>
    <p:sldId id="395" r:id="rId13"/>
    <p:sldId id="396" r:id="rId14"/>
    <p:sldId id="397" r:id="rId15"/>
    <p:sldId id="398" r:id="rId16"/>
    <p:sldId id="399" r:id="rId17"/>
    <p:sldId id="40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gthe" initials="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494"/>
    <a:srgbClr val="37ACDE"/>
    <a:srgbClr val="3166CF"/>
    <a:srgbClr val="3E6FD2"/>
    <a:srgbClr val="2D5EC1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775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775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72218C9-A1F2-4298-B09D-91E8DC82E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22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775" y="0"/>
            <a:ext cx="3170717" cy="4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79" y="4560302"/>
            <a:ext cx="5852843" cy="432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775" y="9119068"/>
            <a:ext cx="3170717" cy="48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2A6EAC-C0B4-4B7D-B425-FC5EC31FB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948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A6EAC-C0B4-4B7D-B425-FC5EC31FB2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1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A6EAC-C0B4-4B7D-B425-FC5EC31FB2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A6EAC-C0B4-4B7D-B425-FC5EC31FB2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A6EAC-C0B4-4B7D-B425-FC5EC31FB2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2A6EAC-C0B4-4B7D-B425-FC5EC31FB2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3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>
              <a:defRPr sz="10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>
              <a:defRPr sz="10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fld id="{F31B97FE-1212-42AA-B934-553E61FA2724}" type="slidenum">
              <a:rPr lang="el-GR" altLang="en-US" sz="1200" b="0" smtClean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l-GR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JRC_Slides_Foo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0" descr="JRC_Slides_Logo_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19750" y="5632450"/>
            <a:ext cx="2847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3107375"/>
            <a:ext cx="7869600" cy="30264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D165-17FC-4A61-B845-78E9BDB2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B6E6-C020-4D8F-9AA6-391728D8BA3C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6C10-8C83-45AB-B645-83091A5EA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32654-3FB4-477B-A983-E1917D9D57E9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6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5DFF-CA3E-44D8-BECB-6F29B4A8EE9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310342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CCFDD-3B4F-460D-BAFE-64D4EBC3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A7D7-0717-4E30-9B89-C34DC4761C7B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5B17-5889-4C56-8A70-9559D9DAA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818D-7A71-496A-BC91-AC9936F29F5D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8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ABA6A-59C8-4A6D-AADB-98E26556A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918B-31E1-4460-8C0D-E6ED1D8CA37D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C9F0-F961-4CB4-BAD9-30F0C46B7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41E71-8E68-4107-8D42-FBC8D2D92A58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7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1D2F-0B47-4038-8284-72F7555D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27CF-79D4-4926-A6B1-16BEF7D91EE5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29DC-BF89-4C42-844E-26AB0D381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5A655-CD82-4204-BD8C-EB642294FD06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0DB2-9CF7-47F7-AEC0-75AE836BC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4E19-A086-42AB-918B-7B036464BD47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7353-EC81-4B9F-A5E4-5DF09FA4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26D65-47C4-4263-A1BD-85523E76999E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2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A736D9D-E0EF-46FE-864A-4FE678F47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CE1EF9A-2892-4DA5-B9C6-554FA41234BA}" type="datetime3">
              <a:rPr lang="en-US"/>
              <a:pPr>
                <a:defRPr/>
              </a:pPr>
              <a:t>11 June 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6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2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8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4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388" y="1379085"/>
            <a:ext cx="8856662" cy="2893100"/>
          </a:xfrm>
        </p:spPr>
        <p:txBody>
          <a:bodyPr/>
          <a:lstStyle/>
          <a:p>
            <a:pPr indent="0" algn="ctr" eaLnBrk="1" hangingPunct="1">
              <a:defRPr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cap="all" dirty="0"/>
              <a:t>GRPE </a:t>
            </a:r>
            <a:r>
              <a:rPr lang="en-US" sz="3200" cap="all" dirty="0" smtClean="0"/>
              <a:t>71</a:t>
            </a:r>
            <a:r>
              <a:rPr lang="en-US" sz="3200" cap="all" baseline="30000" dirty="0" smtClean="0"/>
              <a:t>st</a:t>
            </a:r>
            <a:r>
              <a:rPr lang="en-US" sz="3200" cap="all" dirty="0" smtClean="0"/>
              <a:t> session</a:t>
            </a:r>
            <a:br>
              <a:rPr lang="en-US" sz="3200" cap="all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PMP </a:t>
            </a:r>
            <a:r>
              <a:rPr lang="en-US" sz="3200" dirty="0"/>
              <a:t>INFORMAL </a:t>
            </a:r>
            <a:r>
              <a:rPr lang="en-US" sz="3200" dirty="0" smtClean="0"/>
              <a:t>GROUP</a:t>
            </a:r>
            <a:br>
              <a:rPr lang="en-US" sz="3200" dirty="0" smtClean="0"/>
            </a:br>
            <a:r>
              <a:rPr lang="en-US" sz="3000" cap="all" dirty="0" smtClean="0"/>
              <a:t>progress report TO GRPE</a:t>
            </a:r>
            <a:br>
              <a:rPr lang="en-US" sz="3000" cap="all" dirty="0" smtClean="0"/>
            </a:br>
            <a:endParaRPr lang="en-GB" sz="3000" dirty="0" smtClean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876675" y="5516563"/>
            <a:ext cx="118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0" i="0">
                <a:solidFill>
                  <a:schemeClr val="bg1"/>
                </a:solidFill>
                <a:ea typeface="ＭＳ Ｐゴシック" pitchFamily="34" charset="-128"/>
              </a:rPr>
              <a:t>8 Jan 2015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0" i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GRPE-71-23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71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st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GRPE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,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8-12 June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2015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,</a:t>
            </a:r>
          </a:p>
          <a:p>
            <a:pPr algn="r"/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agenda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item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</a:rPr>
              <a:t>7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342900" y="138499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/>
            <a:r>
              <a:rPr lang="en-US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Submitted by the IWG on PMP</a:t>
            </a:r>
            <a:endParaRPr lang="de-DE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465263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CURRENT SITUATION AND TREND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6000" y="2231574"/>
            <a:ext cx="88920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tabLst>
                <a:tab pos="363538" algn="l"/>
              </a:tabLst>
              <a:defRPr/>
            </a:pPr>
            <a:r>
              <a:rPr lang="en-US" altLang="en-US" sz="2000" dirty="0" smtClean="0">
                <a:solidFill>
                  <a:srgbClr val="0F5494"/>
                </a:solidFill>
              </a:rPr>
              <a:t>Brake wear emissions: </a:t>
            </a: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Industry </a:t>
            </a:r>
            <a:r>
              <a:rPr lang="en-US" altLang="en-US" sz="2000" b="0" dirty="0">
                <a:solidFill>
                  <a:srgbClr val="0F5494"/>
                </a:solidFill>
              </a:rPr>
              <a:t>(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OEMs </a:t>
            </a:r>
            <a:r>
              <a:rPr lang="en-US" altLang="en-US" sz="2000" b="0" dirty="0">
                <a:solidFill>
                  <a:srgbClr val="0F5494"/>
                </a:solidFill>
              </a:rPr>
              <a:t>and instrument manufacturers) actively working on the development of brake dyno rigs to assess particle emissions from brake systems</a:t>
            </a:r>
            <a:endParaRPr lang="en-IE" altLang="en-US" sz="2000" b="0" dirty="0">
              <a:solidFill>
                <a:srgbClr val="0F5494"/>
              </a:solidFill>
            </a:endParaRP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It is likely that in the near future data and experience acquired in these activities may represent a good basis for the development, in case this is considered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necessary, </a:t>
            </a:r>
            <a:r>
              <a:rPr lang="en-IE" altLang="en-US" sz="2000" b="0" dirty="0">
                <a:solidFill>
                  <a:srgbClr val="0F5494"/>
                </a:solidFill>
              </a:rPr>
              <a:t>of a standardised measurement procedure based on the brake dyno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concept</a:t>
            </a: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Other </a:t>
            </a:r>
            <a:r>
              <a:rPr lang="en-IE" altLang="en-US" sz="2000" b="0" dirty="0">
                <a:solidFill>
                  <a:srgbClr val="0F5494"/>
                </a:solidFill>
              </a:rPr>
              <a:t>options (i.e. measuring emissions from whole vehicles on a chassis dyno or on road) has to be considered in parallel to get a better understanding of the real driving emissions produced by brakes</a:t>
            </a:r>
          </a:p>
        </p:txBody>
      </p:sp>
    </p:spTree>
    <p:extLst>
      <p:ext uri="{BB962C8B-B14F-4D97-AF65-F5344CB8AC3E}">
        <p14:creationId xmlns:p14="http://schemas.microsoft.com/office/powerpoint/2010/main" val="207740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363665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2400" dirty="0">
                <a:solidFill>
                  <a:srgbClr val="004494"/>
                </a:solidFill>
                <a:ea typeface="ＭＳ Ｐゴシック" pitchFamily="34" charset="-128"/>
                <a:cs typeface="ＭＳ Ｐゴシック" charset="0"/>
              </a:rPr>
              <a:t>CURRENT SITUATION AND </a:t>
            </a:r>
            <a:r>
              <a:rPr lang="en-US" altLang="en-US" sz="2400" dirty="0" smtClean="0">
                <a:solidFill>
                  <a:srgbClr val="004494"/>
                </a:solidFill>
                <a:ea typeface="ＭＳ Ｐゴシック" pitchFamily="34" charset="-128"/>
                <a:cs typeface="ＭＳ Ｐゴシック" charset="0"/>
              </a:rPr>
              <a:t>TREND</a:t>
            </a:r>
            <a:endParaRPr lang="el-GR" altLang="en-US" sz="2400" dirty="0">
              <a:solidFill>
                <a:srgbClr val="004494"/>
              </a:solidFill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6000" y="2231574"/>
            <a:ext cx="8892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tabLst>
                <a:tab pos="363538" algn="l"/>
              </a:tabLst>
              <a:defRPr/>
            </a:pPr>
            <a:r>
              <a:rPr lang="en-US" altLang="en-US" sz="2000" dirty="0" err="1" smtClean="0">
                <a:solidFill>
                  <a:srgbClr val="0F5494"/>
                </a:solidFill>
              </a:rPr>
              <a:t>Tyre</a:t>
            </a:r>
            <a:r>
              <a:rPr lang="en-US" altLang="en-US" sz="2000" dirty="0" smtClean="0">
                <a:solidFill>
                  <a:srgbClr val="0F5494"/>
                </a:solidFill>
              </a:rPr>
              <a:t> and road wear particle emissions: </a:t>
            </a: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endParaRPr lang="en-US" altLang="en-US" sz="1800" b="0" dirty="0" smtClean="0">
              <a:solidFill>
                <a:srgbClr val="0F5494"/>
              </a:solidFill>
            </a:endParaRP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US" altLang="en-US" sz="2000" b="0" dirty="0">
                <a:solidFill>
                  <a:srgbClr val="0F5494"/>
                </a:solidFill>
              </a:rPr>
              <a:t>Much more challenging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situation - Particles </a:t>
            </a:r>
            <a:r>
              <a:rPr lang="en-US" altLang="en-US" sz="2000" b="0" dirty="0">
                <a:solidFill>
                  <a:srgbClr val="0F5494"/>
                </a:solidFill>
              </a:rPr>
              <a:t>mainly belonging to the coarse fraction and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difficult </a:t>
            </a:r>
            <a:r>
              <a:rPr lang="en-US" altLang="en-US" sz="2000" b="0" dirty="0">
                <a:solidFill>
                  <a:srgbClr val="0F5494"/>
                </a:solidFill>
              </a:rPr>
              <a:t>to separate </a:t>
            </a:r>
            <a:r>
              <a:rPr lang="en-US" altLang="en-US" sz="2000" b="0" dirty="0" err="1">
                <a:solidFill>
                  <a:srgbClr val="0F5494"/>
                </a:solidFill>
              </a:rPr>
              <a:t>tyre</a:t>
            </a:r>
            <a:r>
              <a:rPr lang="en-US" altLang="en-US" sz="2000" b="0" dirty="0">
                <a:solidFill>
                  <a:srgbClr val="0F5494"/>
                </a:solidFill>
              </a:rPr>
              <a:t> and road contribution.  </a:t>
            </a:r>
            <a:endParaRPr lang="en-US" altLang="en-US" sz="2000" b="0" dirty="0" smtClean="0">
              <a:solidFill>
                <a:srgbClr val="0F5494"/>
              </a:solidFill>
            </a:endParaRP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US" sz="2000" b="0" dirty="0" smtClean="0">
                <a:solidFill>
                  <a:srgbClr val="0F5494"/>
                </a:solidFill>
              </a:rPr>
              <a:t>A </a:t>
            </a:r>
            <a:r>
              <a:rPr lang="en-US" sz="2000" b="0" dirty="0">
                <a:solidFill>
                  <a:srgbClr val="0F5494"/>
                </a:solidFill>
              </a:rPr>
              <a:t>standardized methodology (ISO </a:t>
            </a:r>
            <a:r>
              <a:rPr lang="en-US" sz="2000" b="0" dirty="0" smtClean="0">
                <a:solidFill>
                  <a:srgbClr val="0F5494"/>
                </a:solidFill>
              </a:rPr>
              <a:t>TS) </a:t>
            </a:r>
            <a:r>
              <a:rPr lang="en-US" sz="2000" b="0" dirty="0">
                <a:solidFill>
                  <a:srgbClr val="0F5494"/>
                </a:solidFill>
              </a:rPr>
              <a:t>for measuring the contribution of TRWP on air </a:t>
            </a:r>
            <a:r>
              <a:rPr lang="en-US" sz="2000" b="0" dirty="0" smtClean="0">
                <a:solidFill>
                  <a:srgbClr val="0F5494"/>
                </a:solidFill>
              </a:rPr>
              <a:t>pollution </a:t>
            </a:r>
            <a:r>
              <a:rPr lang="en-US" sz="2000" b="0" dirty="0">
                <a:solidFill>
                  <a:srgbClr val="0F5494"/>
                </a:solidFill>
              </a:rPr>
              <a:t>for research </a:t>
            </a:r>
            <a:r>
              <a:rPr lang="en-US" sz="2000" b="0" dirty="0" smtClean="0">
                <a:solidFill>
                  <a:srgbClr val="0F5494"/>
                </a:solidFill>
              </a:rPr>
              <a:t>purposes is under development</a:t>
            </a:r>
            <a:endParaRPr lang="en-US" altLang="en-US" sz="2000" b="0" dirty="0">
              <a:solidFill>
                <a:srgbClr val="0F5494"/>
              </a:solidFill>
            </a:endParaRP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No clear pathway for the development of a  standardized methodology for the direct measurement of particle emissions of TRWP (e.g. particle mass and/or particle number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)</a:t>
            </a:r>
            <a:endParaRPr lang="en-US" altLang="en-US" sz="18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96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36588" y="1612900"/>
            <a:ext cx="7870825" cy="553998"/>
          </a:xfrm>
        </p:spPr>
        <p:txBody>
          <a:bodyPr/>
          <a:lstStyle/>
          <a:p>
            <a:pPr algn="ctr"/>
            <a:r>
              <a:rPr lang="en-US" altLang="en-US" sz="3600" dirty="0" smtClean="0"/>
              <a:t>Exhaust particle emissions</a:t>
            </a:r>
            <a:endParaRPr lang="en-IE" alt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22685" y="2967718"/>
            <a:ext cx="8260057" cy="1292662"/>
          </a:xfrm>
        </p:spPr>
        <p:txBody>
          <a:bodyPr/>
          <a:lstStyle/>
          <a:p>
            <a:pPr defTabSz="825500">
              <a:lnSpc>
                <a:spcPct val="100000"/>
              </a:lnSpc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8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(Solid particles generated by the combustion process in internal combustion engines)</a:t>
            </a:r>
            <a:endParaRPr lang="en-IE" altLang="en-US" sz="28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03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36588" y="1438732"/>
            <a:ext cx="7870825" cy="430213"/>
          </a:xfrm>
        </p:spPr>
        <p:txBody>
          <a:bodyPr/>
          <a:lstStyle/>
          <a:p>
            <a:r>
              <a:rPr lang="en-US" altLang="en-US" dirty="0" smtClean="0"/>
              <a:t>Regeneration</a:t>
            </a:r>
            <a:endParaRPr lang="en-IE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37199" y="2154923"/>
            <a:ext cx="8260057" cy="4308872"/>
          </a:xfrm>
        </p:spPr>
        <p:txBody>
          <a:bodyPr/>
          <a:lstStyle/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IE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Presentation on potential issues related to the measurement of PN during regeneration (30th)</a:t>
            </a: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en-US" altLang="en-US" sz="2400" kern="1200" dirty="0" smtClean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Summary </a:t>
            </a: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of potential areas of investigation (30th)</a:t>
            </a:r>
          </a:p>
          <a:p>
            <a:pPr marL="536575" lvl="2" indent="-307975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  <a:tabLst>
                <a:tab pos="536575" algn="l"/>
              </a:tabLst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Euro 6 vehicles, robustness of PMP, emission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levels</a:t>
            </a:r>
          </a:p>
          <a:p>
            <a:pPr marL="536575" lvl="2" indent="-307975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  <a:tabLst>
                <a:tab pos="536575" algn="l"/>
              </a:tabLst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Preliminary tests at JRC confirm robustness of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</a:rPr>
              <a:t>PMP</a:t>
            </a:r>
            <a:endParaRPr lang="en-US" altLang="en-US" sz="2200" i="1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en-US" altLang="en-US" sz="2400" kern="1200" dirty="0" smtClean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Proposal </a:t>
            </a: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of experimental plan at JRC (31st</a:t>
            </a: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)</a:t>
            </a:r>
          </a:p>
          <a:p>
            <a:pPr marL="536575" lvl="2" indent="-307975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  <a:tabLst>
                <a:tab pos="536575" algn="l"/>
              </a:tabLst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Need of Euro 6 vehicles with regeneration indications</a:t>
            </a:r>
          </a:p>
        </p:txBody>
      </p:sp>
    </p:spTree>
    <p:extLst>
      <p:ext uri="{BB962C8B-B14F-4D97-AF65-F5344CB8AC3E}">
        <p14:creationId xmlns:p14="http://schemas.microsoft.com/office/powerpoint/2010/main" val="544578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36588" y="1380671"/>
            <a:ext cx="7870825" cy="430213"/>
          </a:xfrm>
        </p:spPr>
        <p:txBody>
          <a:bodyPr/>
          <a:lstStyle/>
          <a:p>
            <a:r>
              <a:rPr lang="en-US" altLang="en-US" dirty="0" smtClean="0"/>
              <a:t>Calibration of PN systems</a:t>
            </a:r>
            <a:endParaRPr lang="en-IE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37200" y="1959429"/>
            <a:ext cx="7869600" cy="4801314"/>
          </a:xfrm>
        </p:spPr>
        <p:txBody>
          <a:bodyPr/>
          <a:lstStyle/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Review of open issues (30th) </a:t>
            </a: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Presentation of key areas for improving the calibration procedure (33rd</a:t>
            </a: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)</a:t>
            </a:r>
            <a:endParaRPr lang="en-US" altLang="en-US" sz="24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JRC prepared a questionnaire for optimizing procedures and minimizing areas of future investigation. </a:t>
            </a:r>
          </a:p>
          <a:p>
            <a:pPr marL="363538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Based </a:t>
            </a: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on the answers some decisions were taken. A few open points remain: </a:t>
            </a:r>
          </a:p>
          <a:p>
            <a:pPr marL="706438" lvl="3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0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CPC calibration material</a:t>
            </a:r>
          </a:p>
          <a:p>
            <a:pPr marL="706438" lvl="3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0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VPR volatile removal efficiency check </a:t>
            </a:r>
          </a:p>
          <a:p>
            <a:pPr marL="706438" lvl="3" indent="-363538"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altLang="en-US" sz="20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WLTP new requirements (penetration, poly. check)</a:t>
            </a:r>
            <a:endParaRPr lang="en-IE" altLang="en-US" sz="20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36588" y="1264564"/>
            <a:ext cx="7870825" cy="430213"/>
          </a:xfrm>
        </p:spPr>
        <p:txBody>
          <a:bodyPr/>
          <a:lstStyle/>
          <a:p>
            <a:r>
              <a:rPr lang="en-US" altLang="en-US" dirty="0" smtClean="0"/>
              <a:t>Sub23nm measurements</a:t>
            </a:r>
            <a:endParaRPr lang="en-IE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48343" y="1828800"/>
            <a:ext cx="8679543" cy="4093428"/>
          </a:xfrm>
        </p:spPr>
        <p:txBody>
          <a:bodyPr/>
          <a:lstStyle/>
          <a:p>
            <a:pPr defTabSz="825500">
              <a:lnSpc>
                <a:spcPct val="100000"/>
              </a:lnSpc>
              <a:spcAft>
                <a:spcPts val="1200"/>
              </a:spcAft>
              <a:buClr>
                <a:srgbClr val="002060"/>
              </a:buClr>
              <a:buSzPct val="115000"/>
            </a:pPr>
            <a:r>
              <a:rPr lang="en-US" altLang="en-US" sz="2400" u="sng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Is there a need?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There 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are particles &lt;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23nm - Sometimes 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they are an artifact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“Real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solid particles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” are on average 30-40% over a test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cycle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endParaRPr lang="en-US" altLang="en-US" sz="22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623888" lvl="1" indent="-361950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Arial" charset="0"/>
              <a:buChar char="•"/>
            </a:pPr>
            <a:r>
              <a:rPr lang="en-US" alt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Monitoring of newer technologies goes on (at </a:t>
            </a:r>
            <a:r>
              <a:rPr lang="en-US" alt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JRC)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3 DPF, 15 gasoline (9 Euro 6), 10 2-wheelers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No alarming high ratio of sub-23 nm particles</a:t>
            </a:r>
          </a:p>
          <a:p>
            <a:pPr marL="623888" lvl="1" indent="-361950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Arial" charset="0"/>
              <a:buChar char="•"/>
            </a:pPr>
            <a:endParaRPr lang="en-US" altLang="en-US" sz="2400" kern="1200" dirty="0" smtClean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390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36588" y="1264564"/>
            <a:ext cx="7870825" cy="430213"/>
          </a:xfrm>
        </p:spPr>
        <p:txBody>
          <a:bodyPr/>
          <a:lstStyle/>
          <a:p>
            <a:r>
              <a:rPr lang="en-US" altLang="en-US" dirty="0" smtClean="0"/>
              <a:t>Sub23nm measurements</a:t>
            </a:r>
            <a:endParaRPr lang="en-IE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48343" y="1828800"/>
            <a:ext cx="8679543" cy="4955203"/>
          </a:xfrm>
        </p:spPr>
        <p:txBody>
          <a:bodyPr/>
          <a:lstStyle/>
          <a:p>
            <a:pPr marL="0" lvl="1" indent="0" defTabSz="8255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2060"/>
              </a:buClr>
              <a:buSzPct val="115000"/>
              <a:buNone/>
            </a:pPr>
            <a:r>
              <a:rPr lang="en-US" altLang="en-US" sz="2400" u="sng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Can </a:t>
            </a:r>
            <a:r>
              <a:rPr lang="en-US" altLang="en-US" sz="2400" u="sng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we measure &lt;23nm?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Artifacts were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</a:rPr>
              <a:t>confirmed - Existing 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systems with small modification can measure below 23nm (from 10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</a:rPr>
              <a:t>nm at least with 100x10 PCRF) 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- Below 10 nm the measurements will have high uncertainty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From 10 nm some areas need investigation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</a:rPr>
              <a:t>(e.g. PCRF definition, catalytic stripper specs, need </a:t>
            </a: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of </a:t>
            </a:r>
            <a:r>
              <a:rPr lang="en-US" altLang="en-US" sz="2200" i="1" kern="1200" dirty="0" smtClean="0">
                <a:solidFill>
                  <a:srgbClr val="0F5494"/>
                </a:solidFill>
                <a:latin typeface="Verdana" pitchFamily="34" charset="0"/>
              </a:rPr>
              <a:t>new calibration procedure)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Catalytic stripper technologies are investigated with engine exhaust (2 DPF, 7 gasoline, 6 2-wheelers)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r>
              <a:rPr lang="en-US" altLang="en-US" sz="2200" i="1" kern="1200" dirty="0">
                <a:solidFill>
                  <a:srgbClr val="0F5494"/>
                </a:solidFill>
                <a:latin typeface="Verdana" pitchFamily="34" charset="0"/>
              </a:rPr>
              <a:t>For &gt;10nm measurements small differences can exist (e.g. at cold start)</a:t>
            </a:r>
          </a:p>
          <a:p>
            <a:pPr marL="892175" lvl="1" indent="-449263" defTabSz="825500">
              <a:lnSpc>
                <a:spcPct val="100000"/>
              </a:lnSpc>
              <a:spcAft>
                <a:spcPts val="600"/>
              </a:spcAft>
              <a:buClr>
                <a:srgbClr val="002060"/>
              </a:buClr>
              <a:buSzPct val="115000"/>
              <a:buFont typeface="Courier New" panose="02070309020205020404" pitchFamily="49" charset="0"/>
              <a:buChar char="o"/>
            </a:pPr>
            <a:endParaRPr lang="en-US" altLang="en-US" sz="2200" i="1" kern="1200" dirty="0">
              <a:solidFill>
                <a:srgbClr val="0F5494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8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459722"/>
            <a:ext cx="8563428" cy="4001095"/>
          </a:xfrm>
        </p:spPr>
        <p:txBody>
          <a:bodyPr/>
          <a:lstStyle/>
          <a:p>
            <a:pPr marL="363538" lvl="4" indent="-363538" defTabSz="8255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nl-NL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Interest in this approach confirmed by </a:t>
            </a:r>
            <a:r>
              <a:rPr lang="nl-NL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some engine </a:t>
            </a:r>
            <a:r>
              <a:rPr lang="nl-NL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manufacturers and </a:t>
            </a:r>
            <a:r>
              <a:rPr lang="nl-NL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some instrument manufacturers</a:t>
            </a:r>
            <a:endParaRPr lang="en-US" sz="24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lvl="4" indent="-363538" defTabSz="8255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01 Series of amendments to Reg. 132 already includes such possibility but the procedure is not </a:t>
            </a:r>
            <a:r>
              <a:rPr lang="en-US" sz="24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defined</a:t>
            </a:r>
            <a:endParaRPr lang="en-US" sz="24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marL="363538" lvl="4" indent="-363538" defTabSz="8255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US" sz="24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First analysis of potential issues presented during the last phone conference – Correlation with other methods (CVS and partial flow system) and advantages/disadvantages to be checked – Additional data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0CCFDD-3B4F-460D-BAFE-64D4EBC31C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36588" y="1322622"/>
            <a:ext cx="7870825" cy="861774"/>
          </a:xfrm>
        </p:spPr>
        <p:txBody>
          <a:bodyPr/>
          <a:lstStyle/>
          <a:p>
            <a:r>
              <a:rPr lang="en-IE" altLang="en-US" dirty="0"/>
              <a:t>PN Counting from Raw Exhaust via Fixed Dilution</a:t>
            </a:r>
            <a:endParaRPr lang="en-I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22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PMP recent meetings</a:t>
            </a:r>
            <a:endParaRPr lang="en-IE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738664"/>
          </a:xfrm>
        </p:spPr>
        <p:txBody>
          <a:bodyPr/>
          <a:lstStyle/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4/5-March-2015: </a:t>
            </a:r>
            <a:r>
              <a:rPr lang="en-IE" altLang="en-US" sz="20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PMP </a:t>
            </a: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35</a:t>
            </a:r>
            <a:r>
              <a:rPr lang="en-IE" altLang="en-US" sz="2000" kern="1200" baseline="30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</a:t>
            </a: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F2F</a:t>
            </a:r>
            <a:endParaRPr lang="en-IE" altLang="en-US" sz="20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11-May-2015: </a:t>
            </a:r>
            <a:r>
              <a:rPr lang="en-IE" altLang="en-US" sz="200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PMP </a:t>
            </a: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36</a:t>
            </a:r>
            <a:r>
              <a:rPr lang="en-IE" altLang="en-US" sz="2000" kern="1200" baseline="30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</a:t>
            </a: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telco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7200" y="3628117"/>
            <a:ext cx="7869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ＭＳ Ｐゴシック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ＭＳ Ｐゴシック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ＭＳ Ｐゴシック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ＭＳ Ｐゴシック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0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Next planned meeting:</a:t>
            </a:r>
            <a:r>
              <a:rPr lang="en-IE" altLang="en-US" sz="2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</a:t>
            </a: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000" b="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37</a:t>
            </a:r>
            <a:r>
              <a:rPr lang="en-IE" altLang="en-US" sz="2000" b="0" kern="1200" baseline="30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</a:t>
            </a:r>
            <a:r>
              <a:rPr lang="en-IE" altLang="en-US" sz="2000" b="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Meeting – f2f in Brussels</a:t>
            </a: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000" b="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7</a:t>
            </a:r>
            <a:r>
              <a:rPr lang="en-IE" altLang="en-US" sz="2000" b="0" baseline="30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</a:t>
            </a:r>
            <a:r>
              <a:rPr lang="en-IE" altLang="en-US" sz="2000" b="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/ 8</a:t>
            </a:r>
            <a:r>
              <a:rPr lang="en-IE" altLang="en-US" sz="2000" b="0" baseline="300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th</a:t>
            </a:r>
            <a:r>
              <a:rPr lang="en-IE" altLang="en-US" sz="2000" b="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October 2015 </a:t>
            </a:r>
            <a:r>
              <a:rPr lang="en-IE" altLang="en-US" sz="2000" b="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 </a:t>
            </a:r>
            <a:endParaRPr lang="en-IE" altLang="en-US" sz="2000" b="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06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36588" y="1612900"/>
            <a:ext cx="7870825" cy="1107996"/>
          </a:xfrm>
        </p:spPr>
        <p:txBody>
          <a:bodyPr/>
          <a:lstStyle/>
          <a:p>
            <a:pPr algn="ctr"/>
            <a:r>
              <a:rPr lang="en-US" altLang="en-US" sz="3600" dirty="0" smtClean="0"/>
              <a:t>Non-exhaust particle emissions</a:t>
            </a:r>
            <a:endParaRPr lang="en-IE" alt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22686" y="2967718"/>
            <a:ext cx="7869600" cy="861774"/>
          </a:xfrm>
        </p:spPr>
        <p:txBody>
          <a:bodyPr/>
          <a:lstStyle/>
          <a:p>
            <a:pPr algn="ctr" defTabSz="825500">
              <a:lnSpc>
                <a:spcPct val="100000"/>
              </a:lnSpc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IE" altLang="en-US" sz="28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(</a:t>
            </a:r>
            <a:r>
              <a:rPr lang="en-US" sz="2800" dirty="0"/>
              <a:t>Particles generated as a result of brake wear and </a:t>
            </a:r>
            <a:r>
              <a:rPr lang="en-US" sz="2800" dirty="0" err="1"/>
              <a:t>tyre</a:t>
            </a:r>
            <a:r>
              <a:rPr lang="en-US" sz="2800" dirty="0"/>
              <a:t>/road interaction</a:t>
            </a:r>
            <a:r>
              <a:rPr lang="en-IE" altLang="en-US" sz="280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)</a:t>
            </a:r>
            <a:endParaRPr lang="en-IE" altLang="en-US" sz="280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75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00" y="2292390"/>
            <a:ext cx="8905800" cy="85720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defTabSz="825500">
              <a:spcAft>
                <a:spcPts val="1200"/>
              </a:spcAft>
              <a:buClr>
                <a:srgbClr val="002060"/>
              </a:buClr>
              <a:buSzPct val="115000"/>
            </a:pPr>
            <a:r>
              <a:rPr lang="en-US" altLang="en-US" sz="2400" b="0" kern="1200" dirty="0" smtClean="0">
                <a:solidFill>
                  <a:srgbClr val="0F5494"/>
                </a:solidFill>
                <a:latin typeface="Verdana" pitchFamily="34" charset="0"/>
                <a:cs typeface="+mn-cs"/>
              </a:rPr>
              <a:t>	Following </a:t>
            </a:r>
            <a:r>
              <a:rPr lang="en-US" altLang="en-US" sz="2400" b="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the GRPE-69-23 Document (5-6 June 2014) </a:t>
            </a:r>
            <a:r>
              <a:rPr lang="en-IE" altLang="en-US" sz="2400" b="0" kern="1200" dirty="0">
                <a:solidFill>
                  <a:srgbClr val="0F5494"/>
                </a:solidFill>
                <a:latin typeface="Verdana" pitchFamily="34" charset="0"/>
                <a:cs typeface="+mn-cs"/>
              </a:rPr>
              <a:t>the PMP informal Group has focused its work on 4 working items (WI):</a:t>
            </a:r>
            <a:endParaRPr lang="el-GR" altLang="en-US" sz="2400" b="0" kern="1200" dirty="0">
              <a:solidFill>
                <a:srgbClr val="0F5494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80672" y="1312863"/>
            <a:ext cx="8182656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28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Background</a:t>
            </a:r>
            <a:endParaRPr lang="el-GR" altLang="en-US" sz="28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24713" y="3655244"/>
            <a:ext cx="84240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1800" b="0" dirty="0">
                <a:solidFill>
                  <a:srgbClr val="0F5494"/>
                </a:solidFill>
              </a:rPr>
              <a:t>WI-1: Investigation of typical driving patterns and in particular of typical accelerations/decelerations</a:t>
            </a:r>
          </a:p>
          <a:p>
            <a:pPr marL="363538" indent="-363538" algn="just" defTabSz="825500" eaLnBrk="0" hangingPunct="0"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1800" b="0" dirty="0">
                <a:solidFill>
                  <a:srgbClr val="0F5494"/>
                </a:solidFill>
              </a:rPr>
              <a:t>WI-2: Compilation and monitoring of on-going research projects on non-exhaust traffic related particle </a:t>
            </a:r>
            <a:r>
              <a:rPr lang="en-IE" altLang="en-US" sz="1800" b="0" dirty="0" smtClean="0">
                <a:solidFill>
                  <a:srgbClr val="0F5494"/>
                </a:solidFill>
              </a:rPr>
              <a:t>emissions</a:t>
            </a:r>
          </a:p>
          <a:p>
            <a:pPr marL="363538" indent="-363538" algn="just" defTabSz="825500" eaLnBrk="0" hangingPunct="0"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1800" b="0" dirty="0">
                <a:solidFill>
                  <a:srgbClr val="0F5494"/>
                </a:solidFill>
              </a:rPr>
              <a:t>WI-3: Networking and exchange of information with experts in the field of non-exhaust traffic related particle emissions</a:t>
            </a:r>
          </a:p>
          <a:p>
            <a:pPr marL="363538" indent="-363538" algn="just" defTabSz="825500" eaLnBrk="0" hangingPunct="0"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1800" b="0" dirty="0">
                <a:solidFill>
                  <a:srgbClr val="0F5494"/>
                </a:solidFill>
              </a:rPr>
              <a:t>WI-4: Development of a set of recommended measurement techniques and sampling </a:t>
            </a:r>
            <a:r>
              <a:rPr lang="en-IE" altLang="en-US" sz="1800" b="0" dirty="0" smtClean="0">
                <a:solidFill>
                  <a:srgbClr val="0F5494"/>
                </a:solidFill>
              </a:rPr>
              <a:t>procedures</a:t>
            </a:r>
            <a:endParaRPr lang="en-US" altLang="en-US" sz="18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81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341891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4763" algn="ctr"/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WI </a:t>
            </a:r>
            <a:r>
              <a:rPr lang="en-US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1 - </a:t>
            </a:r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INVESTIGATION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OF “TYPICAL” </a:t>
            </a:r>
            <a:endParaRPr lang="en-IE" altLang="en-US" sz="2400" dirty="0" smtClean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  <a:p>
            <a:pPr marL="0" indent="4763" algn="ctr"/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DRIVING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PATTERNS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43000" y="2054431"/>
            <a:ext cx="8658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In order to harmonize future studies and improve the comparability of results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“</a:t>
            </a:r>
            <a:r>
              <a:rPr lang="en-IE" altLang="en-US" sz="2000" b="0" dirty="0">
                <a:solidFill>
                  <a:srgbClr val="0F5494"/>
                </a:solidFill>
              </a:rPr>
              <a:t>typical” driving patterns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will be investigated</a:t>
            </a:r>
            <a:endParaRPr lang="en-IE" altLang="en-US" sz="2000" b="0" dirty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List of parameters to be investigated defined. </a:t>
            </a:r>
            <a:r>
              <a:rPr lang="en-IE" altLang="en-US" sz="2000" b="0" dirty="0">
                <a:solidFill>
                  <a:srgbClr val="0F5494"/>
                </a:solidFill>
              </a:rPr>
              <a:t>Information on these parameters available on the UNECE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website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Analysis of WLTP database on-going – results to be presented at the next f2f meeting</a:t>
            </a:r>
            <a:endParaRPr lang="en-IE" altLang="en-US" sz="2000" b="0" dirty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Other activity data being collected from different sources (EU funded projects, in-house testing, GPS acquired data)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in </a:t>
            </a:r>
            <a:r>
              <a:rPr lang="en-US" altLang="en-US" sz="2000" b="0" dirty="0">
                <a:solidFill>
                  <a:srgbClr val="0F5494"/>
                </a:solidFill>
              </a:rPr>
              <a:t>order to gain information about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additional parameters</a:t>
            </a:r>
            <a:endParaRPr lang="en-IE" altLang="en-US" sz="2000" b="0" dirty="0" smtClean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The results will be compared with the existing industrial standards for braking and tyre assessment</a:t>
            </a:r>
          </a:p>
        </p:txBody>
      </p:sp>
    </p:spTree>
    <p:extLst>
      <p:ext uri="{BB962C8B-B14F-4D97-AF65-F5344CB8AC3E}">
        <p14:creationId xmlns:p14="http://schemas.microsoft.com/office/powerpoint/2010/main" val="4223145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447800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	WI </a:t>
            </a:r>
            <a:r>
              <a:rPr lang="en-US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2 -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COMPILATION </a:t>
            </a:r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AND MONITORING  </a:t>
            </a:r>
          </a:p>
          <a:p>
            <a:pPr algn="ctr"/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OF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ON-GOING </a:t>
            </a:r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RESEARCH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PROJECTS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60000" y="2391228"/>
            <a:ext cx="842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Several research projects on-going, either funded by EU or by single companies/industrial associations 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Objectives and preliminary results are being presented at the PMP meetings</a:t>
            </a:r>
            <a:endParaRPr lang="en-IE" altLang="en-US" sz="2000" b="0" dirty="0" smtClean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Information on these projects available on the UNECE website, PMP section  </a:t>
            </a:r>
          </a:p>
        </p:txBody>
      </p:sp>
    </p:spTree>
    <p:extLst>
      <p:ext uri="{BB962C8B-B14F-4D97-AF65-F5344CB8AC3E}">
        <p14:creationId xmlns:p14="http://schemas.microsoft.com/office/powerpoint/2010/main" val="234663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36000" y="1524000"/>
            <a:ext cx="9216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	WI </a:t>
            </a:r>
            <a:r>
              <a:rPr lang="en-US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3 -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NETWORKING AND EXCHANGE </a:t>
            </a:r>
          </a:p>
          <a:p>
            <a:pPr algn="ctr"/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OF INFORMATION WITH EXPERTS IN THE FIELD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60000" y="2518509"/>
            <a:ext cx="842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In order to properly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address </a:t>
            </a:r>
            <a:r>
              <a:rPr lang="en-IE" altLang="en-US" sz="2000" b="0" dirty="0">
                <a:solidFill>
                  <a:srgbClr val="0F5494"/>
                </a:solidFill>
              </a:rPr>
              <a:t>non-exhaust particle emissions there is a need to involve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relevant experts</a:t>
            </a:r>
            <a:endParaRPr lang="en-IE" altLang="en-US" sz="2000" b="0" dirty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Several experts from the industry and some from research institutes and universities have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been already contacted and have </a:t>
            </a:r>
            <a:r>
              <a:rPr lang="en-IE" altLang="en-US" sz="2000" b="0" dirty="0">
                <a:solidFill>
                  <a:srgbClr val="0F5494"/>
                </a:solidFill>
              </a:rPr>
              <a:t>agreed to follow the activities and contribute with their knowledge to the work done by the PMP group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A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 </a:t>
            </a:r>
            <a:r>
              <a:rPr lang="en-IE" altLang="en-US" sz="2000" b="0" dirty="0">
                <a:solidFill>
                  <a:srgbClr val="0F5494"/>
                </a:solidFill>
              </a:rPr>
              <a:t>list of experts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has been created in order to </a:t>
            </a:r>
            <a:r>
              <a:rPr lang="en-IE" altLang="en-US" sz="2000" b="0" dirty="0">
                <a:solidFill>
                  <a:srgbClr val="0F5494"/>
                </a:solidFill>
              </a:rPr>
              <a:t>enable and facilitate the communication between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them and the </a:t>
            </a:r>
            <a:r>
              <a:rPr lang="en-IE" altLang="en-US" sz="2000" b="0" dirty="0">
                <a:solidFill>
                  <a:srgbClr val="0F5494"/>
                </a:solidFill>
              </a:rPr>
              <a:t>PMP members. The list is available on the UNECE website</a:t>
            </a:r>
            <a:endParaRPr lang="en-US" altLang="en-US" sz="20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2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508805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	WI </a:t>
            </a:r>
            <a:r>
              <a:rPr lang="en-US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4 -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DEVELOPMENT OF A SET OF RECOMMENDED MEASUREMENT </a:t>
            </a:r>
            <a:r>
              <a:rPr lang="en-IE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TECHNIQUES </a:t>
            </a:r>
            <a:r>
              <a:rPr lang="en-IE" altLang="en-US" sz="2400" dirty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AND SAMPLING PROCEDURES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6000" y="2550882"/>
            <a:ext cx="8892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>
                <a:solidFill>
                  <a:srgbClr val="0F5494"/>
                </a:solidFill>
              </a:rPr>
              <a:t>In order to harmonize future studies and improve the comparability of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results, </a:t>
            </a:r>
            <a:r>
              <a:rPr lang="en-IE" altLang="en-US" sz="2000" b="0" dirty="0">
                <a:solidFill>
                  <a:srgbClr val="0F5494"/>
                </a:solidFill>
              </a:rPr>
              <a:t>the development of a set of recommended methodologies for particle generation and sampling, as well as of recommended measurement techniques is </a:t>
            </a:r>
            <a:r>
              <a:rPr lang="en-IE" altLang="en-US" sz="2000" b="0" dirty="0" smtClean="0">
                <a:solidFill>
                  <a:srgbClr val="0F5494"/>
                </a:solidFill>
              </a:rPr>
              <a:t>considered necessary</a:t>
            </a:r>
            <a:endParaRPr lang="en-IE" altLang="en-US" sz="2000" b="0" dirty="0">
              <a:solidFill>
                <a:srgbClr val="0F5494"/>
              </a:solidFill>
            </a:endParaRP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IE" altLang="en-US" sz="2000" b="0" dirty="0" smtClean="0">
                <a:solidFill>
                  <a:srgbClr val="0F5494"/>
                </a:solidFill>
              </a:rPr>
              <a:t>A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 draft document </a:t>
            </a:r>
            <a:r>
              <a:rPr lang="en-US" altLang="en-US" sz="2000" b="0" dirty="0">
                <a:solidFill>
                  <a:srgbClr val="0F5494"/>
                </a:solidFill>
              </a:rPr>
              <a:t>with a brief description of all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the proposed/employed methods has been created 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A </a:t>
            </a:r>
            <a:r>
              <a:rPr lang="en-US" altLang="en-US" sz="2000" b="0" dirty="0">
                <a:solidFill>
                  <a:srgbClr val="0F5494"/>
                </a:solidFill>
              </a:rPr>
              <a:t>comprehensive study of the suitability, advantages and limitations of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most promising methods </a:t>
            </a:r>
            <a:r>
              <a:rPr lang="en-US" altLang="en-US" sz="2000" b="0" dirty="0">
                <a:solidFill>
                  <a:srgbClr val="0F5494"/>
                </a:solidFill>
              </a:rPr>
              <a:t>will </a:t>
            </a:r>
            <a:r>
              <a:rPr lang="en-US" altLang="en-US" sz="2000" b="0" dirty="0" smtClean="0">
                <a:solidFill>
                  <a:srgbClr val="0F5494"/>
                </a:solidFill>
              </a:rPr>
              <a:t>follow with the objective of make recommendations on their use</a:t>
            </a:r>
            <a:endParaRPr lang="en-US" altLang="en-US" sz="20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03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6000" y="1465263"/>
            <a:ext cx="8892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4494"/>
                </a:solidFill>
                <a:latin typeface="Verdana"/>
                <a:ea typeface="ＭＳ Ｐゴシック" pitchFamily="34" charset="-128"/>
                <a:cs typeface="ＭＳ Ｐゴシック" charset="0"/>
              </a:rPr>
              <a:t>NEXT STEPS</a:t>
            </a:r>
            <a:endParaRPr lang="el-GR" altLang="en-US" sz="2400" dirty="0">
              <a:solidFill>
                <a:srgbClr val="004494"/>
              </a:solidFill>
              <a:latin typeface="Verdana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6000" y="2231574"/>
            <a:ext cx="8892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Investigation of typical driving condition relevant for non-exhaust particle generation to be completed by the end of the year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Collection of data and information on on-going projects will continue</a:t>
            </a:r>
          </a:p>
          <a:p>
            <a:pPr marL="363538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Arial" panose="020B0604020202020204" pitchFamily="34" charset="0"/>
              <a:buChar char="•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Scope of the activity in PMP has to be better defined</a:t>
            </a:r>
          </a:p>
          <a:p>
            <a:pPr marL="820738" lvl="1" indent="-363538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buFont typeface="Wingdings" panose="05000000000000000000" pitchFamily="2" charset="2"/>
              <a:buChar char="ü"/>
              <a:tabLst>
                <a:tab pos="363538" algn="l"/>
              </a:tabLst>
              <a:defRPr/>
            </a:pPr>
            <a:r>
              <a:rPr lang="en-US" altLang="en-US" sz="2000" b="0" dirty="0" smtClean="0">
                <a:solidFill>
                  <a:srgbClr val="0F5494"/>
                </a:solidFill>
              </a:rPr>
              <a:t>So far the activity has mainly been focused on collecting data and information on both relevance for human health and sampling/measurement techniques for research purposes – currently no plan in PMP for the development of standardized methodologies for regulatory purpose</a:t>
            </a:r>
          </a:p>
          <a:p>
            <a:pPr lvl="1" algn="just" defTabSz="825500" eaLnBrk="0" hangingPunct="0">
              <a:lnSpc>
                <a:spcPts val="2400"/>
              </a:lnSpc>
              <a:spcAft>
                <a:spcPts val="1200"/>
              </a:spcAft>
              <a:buClr>
                <a:srgbClr val="002060"/>
              </a:buClr>
              <a:buSzPct val="145000"/>
              <a:tabLst>
                <a:tab pos="363538" algn="l"/>
              </a:tabLst>
              <a:defRPr/>
            </a:pPr>
            <a:endParaRPr lang="en-IE" altLang="en-US" sz="20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70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4749</TotalTime>
  <Words>1081</Words>
  <Application>Microsoft Office PowerPoint</Application>
  <PresentationFormat>On-screen Show (4:3)</PresentationFormat>
  <Paragraphs>107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JRC_Slide_Template_EN</vt:lpstr>
      <vt:lpstr> GRPE 71st session  PMP INFORMAL GROUP progress report TO GRPE </vt:lpstr>
      <vt:lpstr>PMP recent meetings</vt:lpstr>
      <vt:lpstr>Non-exhaust particle emissions</vt:lpstr>
      <vt:lpstr> Following the GRPE-69-23 Document (5-6 June 2014) the PMP informal Group has focused its work on 4 working items (WI):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Exhaust particle emissions</vt:lpstr>
      <vt:lpstr>Regeneration</vt:lpstr>
      <vt:lpstr>Calibration of PN systems</vt:lpstr>
      <vt:lpstr>Sub23nm measurements</vt:lpstr>
      <vt:lpstr>Sub23nm measurements</vt:lpstr>
      <vt:lpstr>PN Counting from Raw Exhaust via Fixed Dilution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Miquel Gangonells</cp:lastModifiedBy>
  <cp:revision>95</cp:revision>
  <cp:lastPrinted>2015-06-11T09:14:14Z</cp:lastPrinted>
  <dcterms:created xsi:type="dcterms:W3CDTF">2012-03-21T15:19:35Z</dcterms:created>
  <dcterms:modified xsi:type="dcterms:W3CDTF">2015-06-11T09:17:34Z</dcterms:modified>
</cp:coreProperties>
</file>