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87" r:id="rId2"/>
    <p:sldId id="285" r:id="rId3"/>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59" autoAdjust="0"/>
    <p:restoredTop sz="94581" autoAdjust="0"/>
  </p:normalViewPr>
  <p:slideViewPr>
    <p:cSldViewPr>
      <p:cViewPr varScale="1">
        <p:scale>
          <a:sx n="85" d="100"/>
          <a:sy n="85" d="100"/>
        </p:scale>
        <p:origin x="-1805" y="-82"/>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3156"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EE143CF-C05C-4899-A90B-0EF0DB90A256}" type="datetimeFigureOut">
              <a:rPr lang="en-US" smtClean="0"/>
              <a:pPr/>
              <a:t>10/13/2015</a:t>
            </a:fld>
            <a:endParaRPr lang="en-US"/>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2215768F-C471-4493-AADC-36862818B83F}" type="slidenum">
              <a:rPr lang="en-US" smtClean="0"/>
              <a:pPr/>
              <a:t>‹#›</a:t>
            </a:fld>
            <a:endParaRPr lang="en-US"/>
          </a:p>
        </p:txBody>
      </p:sp>
    </p:spTree>
    <p:extLst>
      <p:ext uri="{BB962C8B-B14F-4D97-AF65-F5344CB8AC3E}">
        <p14:creationId xmlns:p14="http://schemas.microsoft.com/office/powerpoint/2010/main" val="2541650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F1FE176-7828-4E25-A303-EFB7A6EB15F0}" type="datetimeFigureOut">
              <a:rPr lang="en-GB" smtClean="0"/>
              <a:pPr/>
              <a:t>13/10/2015</a:t>
            </a:fld>
            <a:endParaRPr lang="en-GB"/>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C8FC0D7-00BE-487F-A0DC-9FF156A82E82}" type="slidenum">
              <a:rPr lang="en-GB" smtClean="0"/>
              <a:pPr/>
              <a:t>‹#›</a:t>
            </a:fld>
            <a:endParaRPr lang="en-GB"/>
          </a:p>
        </p:txBody>
      </p:sp>
    </p:spTree>
    <p:extLst>
      <p:ext uri="{BB962C8B-B14F-4D97-AF65-F5344CB8AC3E}">
        <p14:creationId xmlns:p14="http://schemas.microsoft.com/office/powerpoint/2010/main" val="1957642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lvl1pPr>
              <a:defRPr>
                <a:solidFill>
                  <a:schemeClr val="accent1">
                    <a:lumMod val="75000"/>
                  </a:schemeClr>
                </a:solidFill>
              </a:defRPr>
            </a:lvl1pPr>
          </a:lstStyle>
          <a:p>
            <a:r>
              <a:rPr lang="en-GB" sz="4000" b="1" dirty="0" smtClean="0">
                <a:solidFill>
                  <a:srgbClr val="006600"/>
                </a:solidFill>
                <a:latin typeface="Verdana" pitchFamily="34" charset="0"/>
                <a:ea typeface="Verdana" pitchFamily="34" charset="0"/>
                <a:cs typeface="Verdana" pitchFamily="34" charset="0"/>
              </a:rPr>
              <a:t>Main title</a:t>
            </a:r>
          </a:p>
        </p:txBody>
      </p:sp>
      <p:sp>
        <p:nvSpPr>
          <p:cNvPr id="3" name="Text Placeholder 22"/>
          <p:cNvSpPr>
            <a:spLocks noGrp="1"/>
          </p:cNvSpPr>
          <p:nvPr>
            <p:ph idx="1" hasCustomPrompt="1"/>
          </p:nvPr>
        </p:nvSpPr>
        <p:spPr>
          <a:xfrm>
            <a:off x="0" y="3573017"/>
            <a:ext cx="9906000" cy="2664296"/>
          </a:xfrm>
          <a:prstGeom prst="rect">
            <a:avLst/>
          </a:prstGeom>
        </p:spPr>
        <p:txBody>
          <a:bodyPr vert="horz" lIns="91440" tIns="45720" rIns="91440" bIns="45720" rtlCol="0">
            <a:normAutofit/>
          </a:bodyPr>
          <a:lstStyle>
            <a:lvl1pPr>
              <a:defRPr sz="2400"/>
            </a:lvl1pPr>
          </a:lstStyle>
          <a:p>
            <a:pPr algn="ctr">
              <a:lnSpc>
                <a:spcPct val="80000"/>
              </a:lnSpc>
            </a:pPr>
            <a:r>
              <a:rPr lang="es-AR" sz="2400" b="1"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dirty="0" err="1" smtClean="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dirty="0" smtClean="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dirty="0" smtClean="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55105882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smtClean="0">
                <a:solidFill>
                  <a:schemeClr val="bg1"/>
                </a:solidFill>
                <a:latin typeface="Verdana" pitchFamily="34" charset="0"/>
                <a:ea typeface="Verdana" pitchFamily="34" charset="0"/>
                <a:cs typeface="Verdana" pitchFamily="34" charset="0"/>
              </a:rPr>
              <a:t>Main title here</a:t>
            </a:r>
          </a:p>
        </p:txBody>
      </p:sp>
      <p:sp>
        <p:nvSpPr>
          <p:cNvPr id="3"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30594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dirty="0" smtClean="0">
                <a:latin typeface="Verdana" pitchFamily="34" charset="0"/>
                <a:ea typeface="Verdana" pitchFamily="34" charset="0"/>
                <a:cs typeface="Verdana" pitchFamily="34" charset="0"/>
              </a:rPr>
              <a:t>Main title here</a:t>
            </a:r>
          </a:p>
        </p:txBody>
      </p:sp>
      <p:sp>
        <p:nvSpPr>
          <p:cNvPr id="8"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25113176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dirty="0" smtClean="0">
                <a:latin typeface="Verdana" pitchFamily="34" charset="0"/>
                <a:ea typeface="Verdana" pitchFamily="34" charset="0"/>
                <a:cs typeface="Verdana" pitchFamily="34" charset="0"/>
              </a:rPr>
              <a:t>Main title here</a:t>
            </a:r>
          </a:p>
        </p:txBody>
      </p:sp>
      <p:sp>
        <p:nvSpPr>
          <p:cNvPr id="9"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3988541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9530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03555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marL="0" lvl="0" indent="0" algn="l" defTabSz="914400" rtl="0" eaLnBrk="1" latinLnBrk="0" hangingPunct="1">
              <a:spcBef>
                <a:spcPct val="20000"/>
              </a:spcBef>
              <a:buFont typeface="Arial" pitchFamily="34" charset="0"/>
              <a:buNone/>
            </a:pPr>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smtClean="0">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34884689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smtClean="0">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203565107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8504" y="1772816"/>
            <a:ext cx="3259006" cy="1162050"/>
          </a:xfrm>
        </p:spPr>
        <p:txBody>
          <a:bodyPr anchor="b"/>
          <a:lstStyle>
            <a:lvl1pPr algn="l">
              <a:defRPr sz="2000" b="1">
                <a:solidFill>
                  <a:srgbClr val="006600"/>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72971" y="2132856"/>
            <a:ext cx="5537729" cy="3993308"/>
          </a:xfrm>
        </p:spPr>
        <p:txBody>
          <a:bodyPr/>
          <a:lstStyle>
            <a:lvl1pPr>
              <a:defRPr sz="3200">
                <a:solidFill>
                  <a:schemeClr val="accent6">
                    <a:lumMod val="50000"/>
                  </a:schemeClr>
                </a:solidFill>
                <a:latin typeface="Verdana" pitchFamily="34" charset="0"/>
                <a:ea typeface="Verdana" pitchFamily="34" charset="0"/>
                <a:cs typeface="Verdana" pitchFamily="34" charset="0"/>
              </a:defRPr>
            </a:lvl1pPr>
            <a:lvl2pPr>
              <a:defRPr sz="2800">
                <a:solidFill>
                  <a:schemeClr val="accent6">
                    <a:lumMod val="50000"/>
                  </a:schemeClr>
                </a:solidFill>
                <a:latin typeface="Verdana" pitchFamily="34" charset="0"/>
                <a:ea typeface="Verdana" pitchFamily="34" charset="0"/>
                <a:cs typeface="Verdana" pitchFamily="34" charset="0"/>
              </a:defRPr>
            </a:lvl2pPr>
            <a:lvl3pPr>
              <a:defRPr sz="2400">
                <a:solidFill>
                  <a:schemeClr val="accent6">
                    <a:lumMod val="50000"/>
                  </a:schemeClr>
                </a:solidFill>
                <a:latin typeface="Verdana" pitchFamily="34" charset="0"/>
                <a:ea typeface="Verdana" pitchFamily="34" charset="0"/>
                <a:cs typeface="Verdana" pitchFamily="34" charset="0"/>
              </a:defRPr>
            </a:lvl3pPr>
            <a:lvl4pPr>
              <a:defRPr sz="2000">
                <a:solidFill>
                  <a:schemeClr val="accent6">
                    <a:lumMod val="50000"/>
                  </a:schemeClr>
                </a:solidFill>
                <a:latin typeface="Verdana" pitchFamily="34" charset="0"/>
                <a:ea typeface="Verdana" pitchFamily="34" charset="0"/>
                <a:cs typeface="Verdana" pitchFamily="34" charset="0"/>
              </a:defRPr>
            </a:lvl4pPr>
            <a:lvl5pPr>
              <a:defRPr sz="2000">
                <a:solidFill>
                  <a:schemeClr val="accent6">
                    <a:lumMod val="50000"/>
                  </a:schemeClr>
                </a:solidFill>
                <a:latin typeface="Verdana" pitchFamily="34" charset="0"/>
                <a:ea typeface="Verdana" pitchFamily="34" charset="0"/>
                <a:cs typeface="Verdana"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95300" y="3212976"/>
            <a:ext cx="3259006" cy="2913188"/>
          </a:xfrm>
        </p:spPr>
        <p:txBody>
          <a:bodyPr/>
          <a:lstStyle>
            <a:lvl1pPr marL="0" indent="0">
              <a:buNone/>
              <a:defRPr sz="1400">
                <a:solidFill>
                  <a:schemeClr val="accent6">
                    <a:lumMod val="50000"/>
                  </a:schemeClr>
                </a:solidFill>
                <a:latin typeface="Verdana" pitchFamily="34" charset="0"/>
                <a:ea typeface="Verdana" pitchFamily="34" charset="0"/>
                <a:cs typeface="Verdan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smtClean="0">
                <a:latin typeface="Verdana" pitchFamily="34" charset="0"/>
                <a:ea typeface="Verdana" pitchFamily="34" charset="0"/>
                <a:cs typeface="Verdana" pitchFamily="34" charset="0"/>
              </a:rPr>
              <a:t>Main title here</a:t>
            </a:r>
            <a:endParaRPr lang="en-GB" sz="4000" b="1" dirty="0" smtClean="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2702990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t="-2000" b="-2000"/>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p>
            <a:r>
              <a:rPr lang="en-GB" sz="4000" b="1" dirty="0" smtClean="0">
                <a:solidFill>
                  <a:srgbClr val="006600"/>
                </a:solidFill>
                <a:latin typeface="Verdana" pitchFamily="34" charset="0"/>
                <a:ea typeface="Verdana" pitchFamily="34" charset="0"/>
                <a:cs typeface="Verdana" pitchFamily="34" charset="0"/>
              </a:rPr>
              <a:t>Main title</a:t>
            </a:r>
          </a:p>
        </p:txBody>
      </p:sp>
      <p:sp>
        <p:nvSpPr>
          <p:cNvPr id="23" name="Text Placeholder 22"/>
          <p:cNvSpPr>
            <a:spLocks noGrp="1"/>
          </p:cNvSpPr>
          <p:nvPr>
            <p:ph type="body" idx="1"/>
          </p:nvPr>
        </p:nvSpPr>
        <p:spPr>
          <a:xfrm>
            <a:off x="0" y="3573016"/>
            <a:ext cx="9906000" cy="4525963"/>
          </a:xfrm>
          <a:prstGeom prst="rect">
            <a:avLst/>
          </a:prstGeom>
        </p:spPr>
        <p:txBody>
          <a:bodyPr vert="horz" lIns="91440" tIns="45720" rIns="91440" bIns="45720" rtlCol="0">
            <a:normAutofit/>
          </a:bodyPr>
          <a:lstStyle/>
          <a:p>
            <a:pPr algn="ctr">
              <a:lnSpc>
                <a:spcPct val="80000"/>
              </a:lnSpc>
            </a:pPr>
            <a:r>
              <a:rPr lang="es-AR" sz="2400" b="1"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dirty="0" err="1"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smtClean="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dirty="0" err="1" smtClean="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dirty="0" smtClean="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dirty="0" smtClean="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
        <p:nvSpPr>
          <p:cNvPr id="4" name="Rectangle 3"/>
          <p:cNvSpPr/>
          <p:nvPr/>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04687281"/>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7" r:id="rId7"/>
  </p:sldLayoutIdLst>
  <p:timing>
    <p:tnLst>
      <p:par>
        <p:cTn id="1" dur="indefinite" restart="never" nodeType="tmRoot"/>
      </p:par>
    </p:tnLst>
  </p:timing>
  <p:txStyles>
    <p:titleStyle>
      <a:lvl1pPr algn="ctr" defTabSz="914400" rtl="0" eaLnBrk="1" latinLnBrk="0" hangingPunct="1">
        <a:spcBef>
          <a:spcPct val="0"/>
        </a:spcBef>
        <a:buNone/>
        <a:defRPr sz="4400" kern="1200" baseline="0">
          <a:solidFill>
            <a:schemeClr val="tx2">
              <a:lumMod val="60000"/>
              <a:lumOff val="40000"/>
            </a:schemeClr>
          </a:solidFill>
          <a:latin typeface="+mj-lt"/>
          <a:ea typeface="+mj-ea"/>
          <a:cs typeface="+mj-cs"/>
        </a:defRPr>
      </a:lvl1pPr>
    </p:titleStyle>
    <p:body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unece.org/fileadmin/DAM/trans/doc/2013/wp29/ECE-TRANS-WP29-1106e.pdf"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608" y="418577"/>
            <a:ext cx="8280920" cy="1210146"/>
          </a:xfrm>
        </p:spPr>
        <p:txBody>
          <a:bodyPr>
            <a:noAutofit/>
          </a:bodyPr>
          <a:lstStyle/>
          <a:p>
            <a:pPr algn="l"/>
            <a:r>
              <a:rPr lang="en-GB" sz="2400" dirty="0" smtClean="0">
                <a:solidFill>
                  <a:schemeClr val="bg1"/>
                </a:solidFill>
              </a:rPr>
              <a:t>Working Party on Lighting and Light-Signalling</a:t>
            </a:r>
            <a:r>
              <a:rPr lang="en-GB" sz="2400" dirty="0">
                <a:solidFill>
                  <a:schemeClr val="bg1"/>
                </a:solidFill>
              </a:rPr>
              <a:t/>
            </a:r>
            <a:br>
              <a:rPr lang="en-GB" sz="2400" dirty="0">
                <a:solidFill>
                  <a:schemeClr val="bg1"/>
                </a:solidFill>
              </a:rPr>
            </a:br>
            <a:r>
              <a:rPr lang="en-GB" sz="1800" dirty="0" smtClean="0">
                <a:solidFill>
                  <a:schemeClr val="bg1"/>
                </a:solidFill>
              </a:rPr>
              <a:t>General information and WP.29 highlights</a:t>
            </a:r>
            <a:endParaRPr lang="en-GB" sz="1800" b="1" dirty="0">
              <a:solidFill>
                <a:schemeClr val="bg1"/>
              </a:solidFill>
            </a:endParaRPr>
          </a:p>
        </p:txBody>
      </p:sp>
      <p:sp>
        <p:nvSpPr>
          <p:cNvPr id="3" name="Content Placeholder 2"/>
          <p:cNvSpPr>
            <a:spLocks noGrp="1"/>
          </p:cNvSpPr>
          <p:nvPr>
            <p:ph idx="1"/>
          </p:nvPr>
        </p:nvSpPr>
        <p:spPr>
          <a:xfrm>
            <a:off x="0" y="1556792"/>
            <a:ext cx="9906000" cy="5184576"/>
          </a:xfrm>
        </p:spPr>
        <p:txBody>
          <a:bodyPr>
            <a:noAutofit/>
          </a:bodyPr>
          <a:lstStyle/>
          <a:p>
            <a:pPr marL="266700" indent="-180975">
              <a:buFont typeface="Arial" pitchFamily="34" charset="0"/>
              <a:buChar char="•"/>
            </a:pPr>
            <a:r>
              <a:rPr lang="en-GB" sz="1800" dirty="0">
                <a:solidFill>
                  <a:srgbClr val="002060"/>
                </a:solidFill>
              </a:rPr>
              <a:t>Participants/Address list</a:t>
            </a:r>
          </a:p>
          <a:p>
            <a:pPr marL="266700"/>
            <a:r>
              <a:rPr lang="en-GB" sz="1800" dirty="0"/>
              <a:t>A provisional address list has been prepared: please check your </a:t>
            </a:r>
            <a:r>
              <a:rPr lang="en-GB" sz="1800" dirty="0" smtClean="0"/>
              <a:t>contact data (especially </a:t>
            </a:r>
            <a:r>
              <a:rPr lang="en-GB" sz="1800" dirty="0"/>
              <a:t>the email-address) and correct them, if </a:t>
            </a:r>
            <a:r>
              <a:rPr lang="en-GB" sz="1800" dirty="0" smtClean="0"/>
              <a:t>necessary, then sign to confirm your presence.</a:t>
            </a:r>
            <a:endParaRPr lang="en-GB" sz="1800" dirty="0"/>
          </a:p>
          <a:p>
            <a:pPr marL="266700"/>
            <a:r>
              <a:rPr lang="en-GB" sz="1800" dirty="0"/>
              <a:t>If your name not </a:t>
            </a:r>
            <a:r>
              <a:rPr lang="en-GB" sz="1800" dirty="0" smtClean="0"/>
              <a:t>listed, </a:t>
            </a:r>
            <a:r>
              <a:rPr lang="en-GB" sz="1800" dirty="0"/>
              <a:t>fill out one of the registration forms annexed to the file.</a:t>
            </a:r>
          </a:p>
          <a:p>
            <a:pPr marL="266700"/>
            <a:r>
              <a:rPr lang="en-GB" sz="1800" dirty="0" smtClean="0"/>
              <a:t>At </a:t>
            </a:r>
            <a:r>
              <a:rPr lang="en-GB" sz="1800" dirty="0"/>
              <a:t>the end of the </a:t>
            </a:r>
            <a:r>
              <a:rPr lang="en-GB" sz="1800" dirty="0" smtClean="0"/>
              <a:t>session, </a:t>
            </a:r>
            <a:r>
              <a:rPr lang="en-GB" sz="1800" dirty="0"/>
              <a:t>we will circulate the updated address list by email to all </a:t>
            </a:r>
            <a:r>
              <a:rPr lang="en-GB" sz="1800" dirty="0" smtClean="0"/>
              <a:t>participants.</a:t>
            </a:r>
          </a:p>
          <a:p>
            <a:pPr marL="266700"/>
            <a:endParaRPr lang="en-GB" sz="1800" dirty="0" smtClean="0">
              <a:solidFill>
                <a:srgbClr val="002060"/>
              </a:solidFill>
            </a:endParaRPr>
          </a:p>
          <a:p>
            <a:pPr marL="266700" indent="-180975">
              <a:spcBef>
                <a:spcPts val="600"/>
              </a:spcBef>
              <a:buFont typeface="Arial" pitchFamily="34" charset="0"/>
              <a:buChar char="•"/>
            </a:pPr>
            <a:r>
              <a:rPr lang="en-GB" sz="1800" dirty="0" smtClean="0">
                <a:solidFill>
                  <a:srgbClr val="002060"/>
                </a:solidFill>
              </a:rPr>
              <a:t>Tax </a:t>
            </a:r>
            <a:r>
              <a:rPr lang="en-GB" sz="1800" dirty="0">
                <a:solidFill>
                  <a:srgbClr val="002060"/>
                </a:solidFill>
              </a:rPr>
              <a:t>free petrol coupons</a:t>
            </a:r>
          </a:p>
          <a:p>
            <a:pPr marL="266700"/>
            <a:r>
              <a:rPr lang="en-GB" sz="1800" dirty="0"/>
              <a:t>For delegates of Contracting Parties: </a:t>
            </a:r>
            <a:r>
              <a:rPr lang="en-GB" sz="1800" dirty="0" smtClean="0"/>
              <a:t>as usual, tax </a:t>
            </a:r>
            <a:r>
              <a:rPr lang="en-GB" sz="1800" dirty="0"/>
              <a:t>free petrol coupons are </a:t>
            </a:r>
            <a:r>
              <a:rPr lang="en-GB" sz="1800" dirty="0" smtClean="0"/>
              <a:t>available</a:t>
            </a:r>
          </a:p>
          <a:p>
            <a:pPr marL="266700"/>
            <a:r>
              <a:rPr lang="en-GB" sz="1800" dirty="0" smtClean="0"/>
              <a:t>Please </a:t>
            </a:r>
            <a:r>
              <a:rPr lang="en-GB" sz="1800" dirty="0"/>
              <a:t>fill in the details requested and return them to the </a:t>
            </a:r>
            <a:r>
              <a:rPr lang="en-GB" sz="1800" dirty="0" smtClean="0"/>
              <a:t>secretariat</a:t>
            </a:r>
          </a:p>
          <a:p>
            <a:pPr marL="266700"/>
            <a:r>
              <a:rPr lang="en-GB" sz="1800" dirty="0" smtClean="0"/>
              <a:t>Copies </a:t>
            </a:r>
            <a:r>
              <a:rPr lang="en-GB" sz="1800" dirty="0"/>
              <a:t>of </a:t>
            </a:r>
            <a:r>
              <a:rPr lang="en-GB" sz="1800" dirty="0" smtClean="0"/>
              <a:t>passport </a:t>
            </a:r>
            <a:r>
              <a:rPr lang="en-GB" sz="1800" dirty="0"/>
              <a:t>and </a:t>
            </a:r>
            <a:r>
              <a:rPr lang="en-GB" sz="1800" dirty="0" smtClean="0"/>
              <a:t>car registration papers </a:t>
            </a:r>
            <a:r>
              <a:rPr lang="en-GB" sz="1800" dirty="0"/>
              <a:t>are needed for this </a:t>
            </a:r>
            <a:r>
              <a:rPr lang="en-GB" sz="1800" dirty="0" smtClean="0"/>
              <a:t>purpose</a:t>
            </a:r>
          </a:p>
          <a:p>
            <a:pPr marL="266700"/>
            <a:endParaRPr lang="en-GB" sz="1800" dirty="0" smtClean="0">
              <a:solidFill>
                <a:srgbClr val="002060"/>
              </a:solidFill>
            </a:endParaRPr>
          </a:p>
          <a:p>
            <a:pPr marL="266700" indent="-180975">
              <a:spcBef>
                <a:spcPts val="600"/>
              </a:spcBef>
              <a:buFont typeface="Arial" pitchFamily="34" charset="0"/>
              <a:buChar char="•"/>
            </a:pPr>
            <a:r>
              <a:rPr lang="en-GB" sz="1800" dirty="0" smtClean="0">
                <a:solidFill>
                  <a:srgbClr val="002060"/>
                </a:solidFill>
              </a:rPr>
              <a:t>Next session</a:t>
            </a:r>
          </a:p>
          <a:p>
            <a:pPr marL="447675" indent="-180975">
              <a:buFont typeface="Arial" pitchFamily="34" charset="0"/>
              <a:buChar char="•"/>
            </a:pPr>
            <a:r>
              <a:rPr lang="en-GB" sz="1800" dirty="0"/>
              <a:t>The </a:t>
            </a:r>
            <a:r>
              <a:rPr lang="en-GB" sz="1800" b="1" dirty="0"/>
              <a:t>next </a:t>
            </a:r>
            <a:r>
              <a:rPr lang="en-GB" sz="1800" b="1" dirty="0" smtClean="0"/>
              <a:t>session</a:t>
            </a:r>
            <a:r>
              <a:rPr lang="en-GB" sz="1800" dirty="0" smtClean="0"/>
              <a:t> will </a:t>
            </a:r>
            <a:r>
              <a:rPr lang="en-GB" sz="1800" dirty="0"/>
              <a:t>be held </a:t>
            </a:r>
            <a:r>
              <a:rPr lang="en-GB" sz="1800" dirty="0" smtClean="0"/>
              <a:t>on </a:t>
            </a:r>
            <a:r>
              <a:rPr lang="en-GB" sz="1800" b="1" dirty="0" smtClean="0"/>
              <a:t>5-8 April 2016</a:t>
            </a:r>
            <a:endParaRPr lang="en-GB" sz="1800" dirty="0"/>
          </a:p>
          <a:p>
            <a:pPr marL="447675" indent="-180975">
              <a:buFont typeface="Arial" pitchFamily="34" charset="0"/>
              <a:buChar char="•"/>
            </a:pPr>
            <a:r>
              <a:rPr lang="en-GB" sz="1800" dirty="0"/>
              <a:t>The </a:t>
            </a:r>
            <a:r>
              <a:rPr lang="en-GB" sz="1800" b="1" dirty="0"/>
              <a:t>deadline for the submission of official working documents</a:t>
            </a:r>
            <a:r>
              <a:rPr lang="en-GB" sz="1800" dirty="0"/>
              <a:t> is </a:t>
            </a:r>
            <a:r>
              <a:rPr lang="en-GB" sz="1800" b="1" dirty="0" smtClean="0"/>
              <a:t>8 January 2016</a:t>
            </a:r>
            <a:endParaRPr lang="en-GB" sz="1800" b="1" dirty="0" smtClean="0"/>
          </a:p>
          <a:p>
            <a:pPr marL="447675" indent="-180975">
              <a:buFont typeface="Arial" pitchFamily="34" charset="0"/>
              <a:buChar char="•"/>
            </a:pPr>
            <a:r>
              <a:rPr lang="en-GB" sz="1800" dirty="0"/>
              <a:t>See Annex III to ECE/TRANS/WP.29/1116 (</a:t>
            </a:r>
            <a:r>
              <a:rPr lang="en-US" sz="1800" dirty="0"/>
              <a:t>calendar of meetings for </a:t>
            </a:r>
            <a:r>
              <a:rPr lang="en-US" sz="1800" dirty="0" smtClean="0"/>
              <a:t>2016)</a:t>
            </a:r>
            <a:endParaRPr lang="en-GB" sz="1800" dirty="0"/>
          </a:p>
        </p:txBody>
      </p:sp>
      <p:sp>
        <p:nvSpPr>
          <p:cNvPr id="4" name="Textfeld 12"/>
          <p:cNvSpPr txBox="1">
            <a:spLocks noChangeArrowheads="1"/>
          </p:cNvSpPr>
          <p:nvPr/>
        </p:nvSpPr>
        <p:spPr bwMode="auto">
          <a:xfrm>
            <a:off x="7329264" y="62508"/>
            <a:ext cx="2576736" cy="6463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u="sng" dirty="0">
                <a:solidFill>
                  <a:schemeClr val="bg1"/>
                </a:solidFill>
                <a:latin typeface="Times New Roman" pitchFamily="18" charset="0"/>
                <a:cs typeface="Times New Roman" pitchFamily="18" charset="0"/>
              </a:rPr>
              <a:t>Informal document </a:t>
            </a:r>
            <a:r>
              <a:rPr lang="en-US" sz="1200" b="1" dirty="0" smtClean="0">
                <a:solidFill>
                  <a:schemeClr val="bg1"/>
                </a:solidFill>
                <a:latin typeface="Times New Roman" pitchFamily="18" charset="0"/>
                <a:cs typeface="Times New Roman" pitchFamily="18" charset="0"/>
              </a:rPr>
              <a:t>GRE-74-13</a:t>
            </a:r>
            <a:endParaRPr lang="de-DE" sz="1200" dirty="0">
              <a:solidFill>
                <a:schemeClr val="bg1"/>
              </a:solidFill>
              <a:latin typeface="Times New Roman" pitchFamily="18" charset="0"/>
              <a:cs typeface="Times New Roman" pitchFamily="18" charset="0"/>
            </a:endParaRPr>
          </a:p>
          <a:p>
            <a:r>
              <a:rPr lang="en-US" sz="1200" dirty="0" smtClean="0">
                <a:solidFill>
                  <a:schemeClr val="bg1"/>
                </a:solidFill>
                <a:latin typeface="Times New Roman" pitchFamily="18" charset="0"/>
                <a:cs typeface="Times New Roman" pitchFamily="18" charset="0"/>
              </a:rPr>
              <a:t>(</a:t>
            </a:r>
            <a:r>
              <a:rPr lang="en-US" sz="1200" dirty="0" smtClean="0">
                <a:solidFill>
                  <a:schemeClr val="bg1"/>
                </a:solidFill>
                <a:latin typeface="Times New Roman" pitchFamily="18" charset="0"/>
                <a:cs typeface="Times New Roman" pitchFamily="18" charset="0"/>
              </a:rPr>
              <a:t>74th </a:t>
            </a:r>
            <a:r>
              <a:rPr lang="en-US" sz="1200" dirty="0" smtClean="0">
                <a:solidFill>
                  <a:schemeClr val="bg1"/>
                </a:solidFill>
                <a:latin typeface="Times New Roman" pitchFamily="18" charset="0"/>
                <a:cs typeface="Times New Roman" pitchFamily="18" charset="0"/>
              </a:rPr>
              <a:t>GRE, </a:t>
            </a:r>
            <a:r>
              <a:rPr lang="en-US" sz="1200" dirty="0" smtClean="0">
                <a:solidFill>
                  <a:schemeClr val="bg1"/>
                </a:solidFill>
                <a:latin typeface="Times New Roman" pitchFamily="18" charset="0"/>
                <a:cs typeface="Times New Roman" pitchFamily="18" charset="0"/>
              </a:rPr>
              <a:t>20-23 October 2015</a:t>
            </a:r>
            <a:r>
              <a:rPr lang="en-US" sz="1200" dirty="0" smtClean="0">
                <a:solidFill>
                  <a:schemeClr val="bg1"/>
                </a:solidFill>
                <a:latin typeface="Times New Roman" pitchFamily="18" charset="0"/>
                <a:cs typeface="Times New Roman" pitchFamily="18" charset="0"/>
              </a:rPr>
              <a:t>,</a:t>
            </a:r>
            <a:endParaRPr lang="en-US" sz="1200" dirty="0">
              <a:solidFill>
                <a:schemeClr val="bg1"/>
              </a:solidFill>
              <a:latin typeface="Times New Roman" pitchFamily="18" charset="0"/>
              <a:cs typeface="Times New Roman" pitchFamily="18" charset="0"/>
            </a:endParaRPr>
          </a:p>
          <a:p>
            <a:r>
              <a:rPr lang="en-US" sz="1200" dirty="0">
                <a:solidFill>
                  <a:schemeClr val="bg1"/>
                </a:solidFill>
                <a:latin typeface="Times New Roman" pitchFamily="18" charset="0"/>
                <a:cs typeface="Times New Roman" pitchFamily="18" charset="0"/>
              </a:rPr>
              <a:t>agenda </a:t>
            </a:r>
            <a:r>
              <a:rPr lang="en-US" sz="1200" dirty="0" smtClean="0">
                <a:solidFill>
                  <a:schemeClr val="bg1"/>
                </a:solidFill>
                <a:latin typeface="Times New Roman" pitchFamily="18" charset="0"/>
                <a:cs typeface="Times New Roman" pitchFamily="18" charset="0"/>
              </a:rPr>
              <a:t>item 1)</a:t>
            </a:r>
            <a:endParaRPr lang="de-DE" sz="1200" dirty="0">
              <a:solidFill>
                <a:schemeClr val="bg1"/>
              </a:solidFill>
              <a:latin typeface="Times New Roman" pitchFamily="18" charset="0"/>
              <a:cs typeface="Times New Roman" pitchFamily="18" charset="0"/>
            </a:endParaRPr>
          </a:p>
        </p:txBody>
      </p:sp>
      <p:sp>
        <p:nvSpPr>
          <p:cNvPr id="5" name="Textfeld 39"/>
          <p:cNvSpPr txBox="1">
            <a:spLocks noChangeArrowheads="1"/>
          </p:cNvSpPr>
          <p:nvPr/>
        </p:nvSpPr>
        <p:spPr bwMode="auto">
          <a:xfrm>
            <a:off x="1424608" y="126603"/>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dirty="0" smtClean="0">
                <a:solidFill>
                  <a:schemeClr val="bg1"/>
                </a:solidFill>
                <a:latin typeface="Times New Roman" pitchFamily="18" charset="0"/>
                <a:cs typeface="Times New Roman" pitchFamily="18" charset="0"/>
              </a:rPr>
              <a:t>Note </a:t>
            </a:r>
            <a:r>
              <a:rPr lang="en-US" sz="1200" dirty="0">
                <a:solidFill>
                  <a:schemeClr val="bg1"/>
                </a:solidFill>
                <a:latin typeface="Times New Roman" pitchFamily="18" charset="0"/>
                <a:cs typeface="Times New Roman" pitchFamily="18" charset="0"/>
              </a:rPr>
              <a:t>by the </a:t>
            </a:r>
            <a:r>
              <a:rPr lang="en-US" sz="1200" dirty="0" smtClean="0">
                <a:solidFill>
                  <a:schemeClr val="bg1"/>
                </a:solidFill>
                <a:latin typeface="Times New Roman" pitchFamily="18" charset="0"/>
                <a:cs typeface="Times New Roman" pitchFamily="18" charset="0"/>
              </a:rPr>
              <a:t>secretariat </a:t>
            </a:r>
            <a:endParaRPr lang="de-DE" sz="12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2565159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608" y="350841"/>
            <a:ext cx="7986092" cy="1210146"/>
          </a:xfrm>
        </p:spPr>
        <p:txBody>
          <a:bodyPr>
            <a:normAutofit/>
          </a:bodyPr>
          <a:lstStyle/>
          <a:p>
            <a:pPr algn="l"/>
            <a:r>
              <a:rPr lang="en-GB" sz="3300" dirty="0" smtClean="0">
                <a:solidFill>
                  <a:schemeClr val="bg1"/>
                </a:solidFill>
              </a:rPr>
              <a:t>Highlights of the last </a:t>
            </a:r>
            <a:r>
              <a:rPr lang="en-GB" sz="3300" dirty="0" smtClean="0">
                <a:solidFill>
                  <a:schemeClr val="bg1"/>
                </a:solidFill>
              </a:rPr>
              <a:t>session </a:t>
            </a:r>
            <a:r>
              <a:rPr lang="en-GB" sz="3300" dirty="0" smtClean="0">
                <a:solidFill>
                  <a:schemeClr val="bg1"/>
                </a:solidFill>
              </a:rPr>
              <a:t>of WP.29</a:t>
            </a:r>
            <a:r>
              <a:rPr lang="en-GB" dirty="0" smtClean="0">
                <a:solidFill>
                  <a:schemeClr val="bg1"/>
                </a:solidFill>
              </a:rPr>
              <a:t/>
            </a:r>
            <a:br>
              <a:rPr lang="en-GB" dirty="0" smtClean="0">
                <a:solidFill>
                  <a:schemeClr val="bg1"/>
                </a:solidFill>
              </a:rPr>
            </a:br>
            <a:endParaRPr lang="en-GB" sz="2200" b="1" dirty="0">
              <a:solidFill>
                <a:schemeClr val="tx1"/>
              </a:solidFill>
            </a:endParaRPr>
          </a:p>
        </p:txBody>
      </p:sp>
      <p:sp>
        <p:nvSpPr>
          <p:cNvPr id="6" name="Content Placeholder 2"/>
          <p:cNvSpPr>
            <a:spLocks noGrp="1"/>
          </p:cNvSpPr>
          <p:nvPr>
            <p:ph idx="1"/>
          </p:nvPr>
        </p:nvSpPr>
        <p:spPr>
          <a:xfrm>
            <a:off x="128464" y="1556792"/>
            <a:ext cx="9649072" cy="5040560"/>
          </a:xfrm>
        </p:spPr>
        <p:txBody>
          <a:bodyPr>
            <a:normAutofit/>
          </a:bodyPr>
          <a:lstStyle/>
          <a:p>
            <a:pPr>
              <a:spcBef>
                <a:spcPts val="0"/>
              </a:spcBef>
            </a:pPr>
            <a:r>
              <a:rPr lang="en-GB" sz="2000" dirty="0" smtClean="0">
                <a:solidFill>
                  <a:schemeClr val="accent2"/>
                </a:solidFill>
              </a:rPr>
              <a:t>June 2015 </a:t>
            </a:r>
            <a:r>
              <a:rPr lang="en-GB" sz="2000" dirty="0">
                <a:solidFill>
                  <a:schemeClr val="accent2"/>
                </a:solidFill>
              </a:rPr>
              <a:t>(166th) </a:t>
            </a:r>
            <a:endParaRPr lang="en-GB" sz="2000" b="1" dirty="0">
              <a:solidFill>
                <a:schemeClr val="accent2"/>
              </a:solidFill>
            </a:endParaRPr>
          </a:p>
          <a:p>
            <a:pPr marL="171450" indent="-171450">
              <a:spcBef>
                <a:spcPts val="0"/>
              </a:spcBef>
              <a:buFont typeface="Arial" panose="020B0604020202020204" pitchFamily="34" charset="0"/>
              <a:buChar char="•"/>
            </a:pPr>
            <a:r>
              <a:rPr lang="en-US" sz="2000" dirty="0"/>
              <a:t>First time participation of Egypt and Kazakhstan in WP.29</a:t>
            </a:r>
          </a:p>
          <a:p>
            <a:pPr marL="171450" indent="-171450">
              <a:spcBef>
                <a:spcPts val="0"/>
              </a:spcBef>
              <a:buFont typeface="Arial" panose="020B0604020202020204" pitchFamily="34" charset="0"/>
              <a:buChar char="•"/>
            </a:pPr>
            <a:r>
              <a:rPr lang="en-US" sz="2000" dirty="0"/>
              <a:t>Rev. 3 of the 1958 Agreement: EU to deliver its position on the majority issue in November</a:t>
            </a:r>
          </a:p>
          <a:p>
            <a:pPr marL="171450" indent="-171450">
              <a:spcBef>
                <a:spcPts val="0"/>
              </a:spcBef>
              <a:buFont typeface="Arial" panose="020B0604020202020204" pitchFamily="34" charset="0"/>
              <a:buChar char="•"/>
            </a:pPr>
            <a:r>
              <a:rPr lang="en-US" sz="2000" dirty="0"/>
              <a:t>DETA financing schemes considered. Discussions will continue in November  </a:t>
            </a:r>
          </a:p>
          <a:p>
            <a:pPr marL="171450" indent="-171450">
              <a:spcBef>
                <a:spcPts val="0"/>
              </a:spcBef>
              <a:buFont typeface="Arial" panose="020B0604020202020204" pitchFamily="34" charset="0"/>
              <a:buChar char="•"/>
            </a:pPr>
            <a:r>
              <a:rPr lang="en-US" sz="2000" dirty="0"/>
              <a:t>WP.29 </a:t>
            </a:r>
            <a:r>
              <a:rPr lang="en-US" sz="2000" dirty="0" smtClean="0"/>
              <a:t>agreed to </a:t>
            </a:r>
            <a:r>
              <a:rPr lang="en-US" sz="2000" dirty="0"/>
              <a:t>establish a new </a:t>
            </a:r>
            <a:r>
              <a:rPr lang="en-US" sz="2000" dirty="0" smtClean="0"/>
              <a:t>IWG </a:t>
            </a:r>
            <a:r>
              <a:rPr lang="en-US" sz="2000" dirty="0"/>
              <a:t>on Visibility, Glare and Levelling (IWG </a:t>
            </a:r>
            <a:r>
              <a:rPr lang="en-US" sz="2000" dirty="0" smtClean="0"/>
              <a:t>VGL) </a:t>
            </a:r>
          </a:p>
          <a:p>
            <a:pPr marL="171450" indent="-171450">
              <a:spcBef>
                <a:spcPts val="0"/>
              </a:spcBef>
              <a:buFont typeface="Arial" panose="020B0604020202020204" pitchFamily="34" charset="0"/>
              <a:buChar char="•"/>
            </a:pPr>
            <a:r>
              <a:rPr lang="en-US" sz="2000" dirty="0" smtClean="0"/>
              <a:t>WP.29 noted the different approaches to SLR and OLA’s views on </a:t>
            </a:r>
            <a:r>
              <a:rPr lang="en-US" sz="2000" dirty="0"/>
              <a:t>legal </a:t>
            </a:r>
            <a:r>
              <a:rPr lang="en-US" sz="2000" dirty="0" smtClean="0"/>
              <a:t>implications of using a </a:t>
            </a:r>
            <a:r>
              <a:rPr lang="en-US" sz="2000" dirty="0"/>
              <a:t>new part B of Regulation No. 48 </a:t>
            </a:r>
            <a:r>
              <a:rPr lang="en-US" sz="2000" dirty="0" smtClean="0"/>
              <a:t>as HRD (</a:t>
            </a:r>
            <a:r>
              <a:rPr lang="en-US" sz="2000" dirty="0"/>
              <a:t>WP.29-166-18</a:t>
            </a:r>
            <a:r>
              <a:rPr lang="en-US" sz="2000" dirty="0" smtClean="0"/>
              <a:t>). WP.29 </a:t>
            </a:r>
            <a:r>
              <a:rPr lang="en-US" sz="2000" dirty="0"/>
              <a:t>was of the view that </a:t>
            </a:r>
            <a:r>
              <a:rPr lang="en-US" sz="2000" dirty="0" smtClean="0"/>
              <a:t>a </a:t>
            </a:r>
            <a:r>
              <a:rPr lang="en-US" sz="2000" dirty="0"/>
              <a:t>new Resolution seemed to be the preferable option for HRD. At the same time, WP.29 requested GRE and the secretariat to continue their consultations with OLA with the aim to identify any legal issues that might arise if a new Resolution is adopted for </a:t>
            </a:r>
            <a:r>
              <a:rPr lang="en-US" sz="2000" dirty="0" smtClean="0"/>
              <a:t>SLR</a:t>
            </a:r>
          </a:p>
          <a:p>
            <a:pPr marL="171450" indent="-171450">
              <a:spcBef>
                <a:spcPts val="0"/>
              </a:spcBef>
              <a:buFont typeface="Arial" panose="020B0604020202020204" pitchFamily="34" charset="0"/>
              <a:buChar char="•"/>
            </a:pPr>
            <a:r>
              <a:rPr lang="en-US" sz="2000" dirty="0" smtClean="0"/>
              <a:t>France </a:t>
            </a:r>
            <a:r>
              <a:rPr lang="en-US" sz="2000" dirty="0"/>
              <a:t>proposed to delete a design restrictive requirement in Regulation No. 48 for </a:t>
            </a:r>
            <a:r>
              <a:rPr lang="en-US" sz="2000" dirty="0" smtClean="0"/>
              <a:t>headlamps </a:t>
            </a:r>
            <a:r>
              <a:rPr lang="en-US" sz="2000" dirty="0"/>
              <a:t>equipped with </a:t>
            </a:r>
            <a:r>
              <a:rPr lang="en-US" sz="2000" dirty="0" smtClean="0"/>
              <a:t>LED </a:t>
            </a:r>
            <a:r>
              <a:rPr lang="en-US" sz="2000" dirty="0"/>
              <a:t>(ECE/TRANS/WP.29/GRE/2015/21). WP.29 </a:t>
            </a:r>
            <a:r>
              <a:rPr lang="en-US" sz="2000" dirty="0" smtClean="0"/>
              <a:t>advocated </a:t>
            </a:r>
            <a:r>
              <a:rPr lang="en-US" sz="2000" dirty="0"/>
              <a:t>the French proposal and invited GRE to adopt it and to submit it to WP.29 for consideration. </a:t>
            </a:r>
            <a:endParaRPr lang="en-US" sz="2000" dirty="0" smtClean="0"/>
          </a:p>
          <a:p>
            <a:pPr marL="171450" indent="-171450">
              <a:spcBef>
                <a:spcPts val="0"/>
              </a:spcBef>
              <a:buFont typeface="Arial" panose="020B0604020202020204" pitchFamily="34" charset="0"/>
              <a:buChar char="•"/>
            </a:pPr>
            <a:r>
              <a:rPr lang="en-GB" sz="2000" dirty="0" smtClean="0"/>
              <a:t>For </a:t>
            </a:r>
            <a:r>
              <a:rPr lang="en-GB" sz="2000" dirty="0"/>
              <a:t>more details see: </a:t>
            </a:r>
            <a:r>
              <a:rPr lang="en-US" sz="2000" dirty="0" smtClean="0">
                <a:solidFill>
                  <a:srgbClr val="006600"/>
                </a:solidFill>
                <a:hlinkClick r:id="rId2"/>
              </a:rPr>
              <a:t>ECE/TRANS/WP.29/1116</a:t>
            </a:r>
            <a:endParaRPr lang="en-US" sz="2000" dirty="0">
              <a:solidFill>
                <a:srgbClr val="006600"/>
              </a:solidFill>
            </a:endParaRPr>
          </a:p>
        </p:txBody>
      </p:sp>
    </p:spTree>
    <p:extLst>
      <p:ext uri="{BB962C8B-B14F-4D97-AF65-F5344CB8AC3E}">
        <p14:creationId xmlns:p14="http://schemas.microsoft.com/office/powerpoint/2010/main" val="15613362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4C"/>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12943</TotalTime>
  <Words>374</Words>
  <Application>Microsoft Office PowerPoint</Application>
  <PresentationFormat>A4 Paper (210x297 mm)</PresentationFormat>
  <Paragraphs>28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Working Party on Lighting and Light-Signalling General information and WP.29 highlights</vt:lpstr>
      <vt:lpstr>Highlights of the last session of WP.29 </vt:lpstr>
    </vt:vector>
  </TitlesOfParts>
  <Company>ECE-ISU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Yves Clopt</dc:creator>
  <cp:lastModifiedBy>Konstantin Glukhenkiy</cp:lastModifiedBy>
  <cp:revision>148</cp:revision>
  <cp:lastPrinted>2014-10-16T12:37:31Z</cp:lastPrinted>
  <dcterms:created xsi:type="dcterms:W3CDTF">2014-03-30T12:17:15Z</dcterms:created>
  <dcterms:modified xsi:type="dcterms:W3CDTF">2015-10-13T13:35:01Z</dcterms:modified>
</cp:coreProperties>
</file>