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7" r:id="rId3"/>
    <p:sldId id="336" r:id="rId4"/>
    <p:sldId id="318" r:id="rId5"/>
    <p:sldId id="332" r:id="rId6"/>
    <p:sldId id="333" r:id="rId7"/>
    <p:sldId id="334" r:id="rId8"/>
    <p:sldId id="321" r:id="rId9"/>
    <p:sldId id="319" r:id="rId10"/>
    <p:sldId id="328" r:id="rId11"/>
    <p:sldId id="329" r:id="rId12"/>
    <p:sldId id="338" r:id="rId13"/>
    <p:sldId id="339" r:id="rId14"/>
    <p:sldId id="337" r:id="rId15"/>
    <p:sldId id="340" r:id="rId16"/>
    <p:sldId id="284" r:id="rId17"/>
    <p:sldId id="335" r:id="rId18"/>
    <p:sldId id="342" r:id="rId19"/>
    <p:sldId id="343" r:id="rId20"/>
    <p:sldId id="345" r:id="rId21"/>
    <p:sldId id="346" r:id="rId22"/>
    <p:sldId id="347" r:id="rId23"/>
    <p:sldId id="348" r:id="rId24"/>
    <p:sldId id="341" r:id="rId25"/>
    <p:sldId id="350" r:id="rId26"/>
    <p:sldId id="351" r:id="rId27"/>
    <p:sldId id="352" r:id="rId28"/>
    <p:sldId id="353" r:id="rId29"/>
    <p:sldId id="266" r:id="rId30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9D"/>
    <a:srgbClr val="EF1FE0"/>
    <a:srgbClr val="F60000"/>
    <a:srgbClr val="319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3250" autoAdjust="0"/>
  </p:normalViewPr>
  <p:slideViewPr>
    <p:cSldViewPr>
      <p:cViewPr varScale="1">
        <p:scale>
          <a:sx n="70" d="100"/>
          <a:sy n="70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36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884189032979614E-2"/>
          <c:y val="7.0107460843312E-2"/>
          <c:w val="0.96629261677483835"/>
          <c:h val="0.81895674941677987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'загальні обсяги'!$A$3</c:f>
              <c:strCache>
                <c:ptCount val="1"/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5348095713595672E-3"/>
                  <c:y val="-0.10032971195056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501580136418082E-3"/>
                  <c:y val="-0.128699265886317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4707102563380552E-3"/>
                  <c:y val="-0.14046632778497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0436517649369702E-3"/>
                  <c:y val="-0.20475476003078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7523124431862081E-3"/>
                  <c:y val="-0.18553818128637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4804574994927816E-3"/>
                  <c:y val="-0.26590494154184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3312004921274763E-3"/>
                  <c:y val="-0.258115771988562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0874493775121714E-2"/>
                  <c:y val="-0.26721109721649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2581163849713395E-2"/>
                  <c:y val="-0.26076162011068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790910082042906E-2"/>
                  <c:y val="-0.19729050010479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anchor="ctr" anchorCtr="0"/>
              <a:lstStyle/>
              <a:p>
                <a:pPr>
                  <a:defRPr sz="12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'загальні обсяги'!$B$2:$K$2</c:f>
              <c:strCache>
                <c:ptCount val="10"/>
                <c:pt idx="0">
                  <c:v>2006 </c:v>
                </c:pt>
                <c:pt idx="1">
                  <c:v>2007 </c:v>
                </c:pt>
                <c:pt idx="2">
                  <c:v>2008 </c:v>
                </c:pt>
                <c:pt idx="3">
                  <c:v>2009 </c:v>
                </c:pt>
                <c:pt idx="4">
                  <c:v>2010</c:v>
                </c:pt>
                <c:pt idx="5">
                  <c:v>2011</c:v>
                </c:pt>
                <c:pt idx="6">
                  <c:v>2012 </c:v>
                </c:pt>
                <c:pt idx="7">
                  <c:v>2013</c:v>
                </c:pt>
                <c:pt idx="8">
                  <c:v>2014 </c:v>
                </c:pt>
                <c:pt idx="9">
                  <c:v>7 мес. 2015 </c:v>
                </c:pt>
              </c:strCache>
            </c:strRef>
          </c:cat>
          <c:val>
            <c:numRef>
              <c:f>'загальні обсяги'!$B$3:$K$3</c:f>
              <c:numCache>
                <c:formatCode>#,##0.0</c:formatCode>
                <c:ptCount val="10"/>
                <c:pt idx="0">
                  <c:v>3.0685750650000001</c:v>
                </c:pt>
                <c:pt idx="1">
                  <c:v>7.8063202129999993</c:v>
                </c:pt>
                <c:pt idx="2">
                  <c:v>8.9637457520000012</c:v>
                </c:pt>
                <c:pt idx="3">
                  <c:v>18.908546478999998</c:v>
                </c:pt>
                <c:pt idx="4">
                  <c:v>15.249866225</c:v>
                </c:pt>
                <c:pt idx="5">
                  <c:v>22.406446338999999</c:v>
                </c:pt>
                <c:pt idx="6">
                  <c:v>23.057168605000008</c:v>
                </c:pt>
                <c:pt idx="7">
                  <c:v>22.021694394000001</c:v>
                </c:pt>
                <c:pt idx="8">
                  <c:v>22.869367068999995</c:v>
                </c:pt>
                <c:pt idx="9">
                  <c:v>15.55024994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613504"/>
        <c:axId val="211751296"/>
        <c:axId val="0"/>
      </c:bar3DChart>
      <c:catAx>
        <c:axId val="184613504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low"/>
        <c:txPr>
          <a:bodyPr rot="0" vert="horz"/>
          <a:lstStyle/>
          <a:p>
            <a:pPr>
              <a:defRPr sz="1200"/>
            </a:pPr>
            <a:endParaRPr lang="uk-UA"/>
          </a:p>
        </c:txPr>
        <c:crossAx val="2117512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75129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uk-UA"/>
          </a:p>
        </c:txPr>
        <c:crossAx val="184613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uk-UA" dirty="0" smtClean="0"/>
              <a:t> </a:t>
            </a:r>
            <a:endParaRPr lang="uk-UA" dirty="0"/>
          </a:p>
        </c:rich>
      </c:tx>
      <c:layout>
        <c:manualLayout>
          <c:xMode val="edge"/>
          <c:yMode val="edge"/>
          <c:x val="3.6075371002839505E-3"/>
          <c:y val="0.30591124364146643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14530220799818"/>
          <c:y val="0.34862489435473515"/>
          <c:w val="0.75604913138027208"/>
          <c:h val="0.4556588531478555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</c:dPt>
          <c:dPt>
            <c:idx val="1"/>
            <c:bubble3D val="0"/>
            <c:explosion val="13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6.0493212497834029E-2"/>
                  <c:y val="-7.58291917597302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Import</a:t>
                    </a:r>
                    <a:r>
                      <a:rPr lang="uk-UA" dirty="0"/>
                      <a:t>
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2788563788753088"/>
                  <c:y val="0.107342571478687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Export</a:t>
                    </a:r>
                    <a:r>
                      <a:rPr lang="en-US" baseline="0" dirty="0" smtClean="0"/>
                      <a:t> </a:t>
                    </a:r>
                    <a:r>
                      <a:rPr lang="uk-UA" dirty="0" smtClean="0"/>
                      <a:t>93</a:t>
                    </a:r>
                    <a:r>
                      <a:rPr lang="uk-UA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247288699280727"/>
                  <c:y val="2.4765645841018109E-2"/>
                </c:manualLayout>
              </c:layout>
              <c:tx>
                <c:rich>
                  <a:bodyPr/>
                  <a:lstStyle/>
                  <a:p>
                    <a:pPr>
                      <a:defRPr sz="105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dirty="0" smtClean="0"/>
                      <a:t>Transit from PRC</a:t>
                    </a:r>
                    <a:r>
                      <a:rPr lang="uk-UA" dirty="0" smtClean="0"/>
                      <a:t> </a:t>
                    </a:r>
                    <a:r>
                      <a:rPr lang="uk-UA" dirty="0"/>
                      <a:t>
0,1%</a:t>
                    </a:r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3.3367237217207191E-2"/>
                  <c:y val="7.81800463856244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Transit to PRC</a:t>
                    </a:r>
                    <a:r>
                      <a:rPr lang="uk-UA" dirty="0"/>
                      <a:t>
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Лист1!$B$6:$B$9</c:f>
              <c:strCache>
                <c:ptCount val="4"/>
                <c:pt idx="0">
                  <c:v>импорт</c:v>
                </c:pt>
                <c:pt idx="1">
                  <c:v>експорт</c:v>
                </c:pt>
                <c:pt idx="2">
                  <c:v>транзит из КНР </c:v>
                </c:pt>
                <c:pt idx="3">
                  <c:v>транзит в КНР</c:v>
                </c:pt>
              </c:strCache>
            </c:strRef>
          </c:cat>
          <c:val>
            <c:numRef>
              <c:f>Лист1!$C$6:$C$9</c:f>
              <c:numCache>
                <c:formatCode>#,##0</c:formatCode>
                <c:ptCount val="4"/>
                <c:pt idx="0">
                  <c:v>500611</c:v>
                </c:pt>
                <c:pt idx="1">
                  <c:v>14469576</c:v>
                </c:pt>
                <c:pt idx="2">
                  <c:v>17305</c:v>
                </c:pt>
                <c:pt idx="3">
                  <c:v>562947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77608262397703E-2"/>
          <c:y val="9.4158635858787532E-2"/>
          <c:w val="0.88152514125881376"/>
          <c:h val="0.6627827649463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Odessa</c:v>
                </c:pt>
              </c:strCache>
            </c:strRef>
          </c:tx>
          <c:invertIfNegative val="0"/>
          <c:dLbls>
            <c:numFmt formatCode="General" sourceLinked="0"/>
            <c:txPr>
              <a:bodyPr/>
              <a:lstStyle/>
              <a:p>
                <a:pPr>
                  <a:defRPr sz="1400">
                    <a:latin typeface="PF BeauSans Pro" panose="02000500000000020004" pitchFamily="2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12/2012</c:v>
                </c:pt>
                <c:pt idx="1">
                  <c:v>03/2013</c:v>
                </c:pt>
                <c:pt idx="2">
                  <c:v>06/2013</c:v>
                </c:pt>
                <c:pt idx="3">
                  <c:v>09/2013</c:v>
                </c:pt>
                <c:pt idx="4">
                  <c:v>12/2013</c:v>
                </c:pt>
                <c:pt idx="5">
                  <c:v>03/2014</c:v>
                </c:pt>
                <c:pt idx="6">
                  <c:v>06/2014</c:v>
                </c:pt>
                <c:pt idx="7">
                  <c:v>09/2014</c:v>
                </c:pt>
                <c:pt idx="8">
                  <c:v>12/2014</c:v>
                </c:pt>
                <c:pt idx="9">
                  <c:v>03/2015</c:v>
                </c:pt>
                <c:pt idx="10">
                  <c:v>06/2015</c:v>
                </c:pt>
                <c:pt idx="11">
                  <c:v>09/2015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316</c:v>
                </c:pt>
                <c:pt idx="1">
                  <c:v>2924</c:v>
                </c:pt>
                <c:pt idx="2">
                  <c:v>36251</c:v>
                </c:pt>
                <c:pt idx="3">
                  <c:v>74408</c:v>
                </c:pt>
                <c:pt idx="4">
                  <c:v>109524</c:v>
                </c:pt>
                <c:pt idx="5">
                  <c:v>142746</c:v>
                </c:pt>
                <c:pt idx="6">
                  <c:v>171154</c:v>
                </c:pt>
                <c:pt idx="7">
                  <c:v>202597</c:v>
                </c:pt>
                <c:pt idx="8">
                  <c:v>232672</c:v>
                </c:pt>
                <c:pt idx="9">
                  <c:v>260351</c:v>
                </c:pt>
                <c:pt idx="10">
                  <c:v>285715</c:v>
                </c:pt>
                <c:pt idx="11">
                  <c:v>314801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339264"/>
        <c:axId val="201340800"/>
        <c:axId val="0"/>
      </c:bar3DChart>
      <c:catAx>
        <c:axId val="20133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PF BeauSans Pro" panose="02000500000000020004" pitchFamily="2" charset="0"/>
              </a:defRPr>
            </a:pPr>
            <a:endParaRPr lang="uk-UA"/>
          </a:p>
        </c:txPr>
        <c:crossAx val="201340800"/>
        <c:crosses val="autoZero"/>
        <c:auto val="1"/>
        <c:lblAlgn val="ctr"/>
        <c:lblOffset val="100"/>
        <c:noMultiLvlLbl val="0"/>
      </c:catAx>
      <c:valAx>
        <c:axId val="201340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PF BeauSans Pro" panose="02000500000000020004" pitchFamily="2" charset="0"/>
              </a:defRPr>
            </a:pPr>
            <a:endParaRPr lang="uk-UA"/>
          </a:p>
        </c:txPr>
        <c:crossAx val="20133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Ilyichevsk</a:t>
            </a:r>
            <a:endParaRPr lang="en-US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74511993794062E-2"/>
          <c:y val="9.4158635858787532E-2"/>
          <c:w val="0.90125488006205934"/>
          <c:h val="0.708295676243517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Illichivsk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PF BeauSans Pro" panose="02000500000000020004" pitchFamily="2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12/2013</c:v>
                </c:pt>
                <c:pt idx="1">
                  <c:v>03/2014</c:v>
                </c:pt>
                <c:pt idx="2">
                  <c:v>06/2014</c:v>
                </c:pt>
                <c:pt idx="3">
                  <c:v>09/2014</c:v>
                </c:pt>
                <c:pt idx="4">
                  <c:v>12/2014</c:v>
                </c:pt>
                <c:pt idx="5">
                  <c:v>03/2015</c:v>
                </c:pt>
                <c:pt idx="6">
                  <c:v>06/2015</c:v>
                </c:pt>
                <c:pt idx="7">
                  <c:v>09/2015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3211</c:v>
                </c:pt>
                <c:pt idx="1">
                  <c:v>7806</c:v>
                </c:pt>
                <c:pt idx="2">
                  <c:v>12575</c:v>
                </c:pt>
                <c:pt idx="3">
                  <c:v>22089</c:v>
                </c:pt>
                <c:pt idx="4">
                  <c:v>32112</c:v>
                </c:pt>
                <c:pt idx="5">
                  <c:v>38768</c:v>
                </c:pt>
                <c:pt idx="6">
                  <c:v>43464</c:v>
                </c:pt>
                <c:pt idx="7">
                  <c:v>49239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529216"/>
        <c:axId val="201530752"/>
        <c:axId val="0"/>
      </c:bar3DChart>
      <c:catAx>
        <c:axId val="201529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PF BeauSans Pro" panose="02000500000000020004" pitchFamily="2" charset="0"/>
              </a:defRPr>
            </a:pPr>
            <a:endParaRPr lang="uk-UA"/>
          </a:p>
        </c:txPr>
        <c:crossAx val="201530752"/>
        <c:crosses val="autoZero"/>
        <c:auto val="1"/>
        <c:lblAlgn val="ctr"/>
        <c:lblOffset val="100"/>
        <c:noMultiLvlLbl val="0"/>
      </c:catAx>
      <c:valAx>
        <c:axId val="201530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PF BeauSans Pro" panose="02000500000000020004" pitchFamily="2" charset="0"/>
              </a:defRPr>
            </a:pPr>
            <a:endParaRPr lang="uk-UA"/>
          </a:p>
        </c:txPr>
        <c:crossAx val="201529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BD8C0-898F-4EC4-88FA-0F696DBA3EA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50582E0-F22F-4B6F-80AB-707899242647}">
      <dgm:prSet phldrT="[Текст]" custT="1"/>
      <dgm:spPr>
        <a:solidFill>
          <a:srgbClr val="C00000"/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4E67C8">
                  <a:lumMod val="75000"/>
                </a:srgbClr>
              </a:solidFill>
            </a:rPr>
            <a:t>         </a:t>
          </a:r>
          <a:endParaRPr lang="uk-UA" sz="1800" dirty="0" smtClean="0">
            <a:solidFill>
              <a:schemeClr val="bg1"/>
            </a:solidFill>
          </a:endParaRPr>
        </a:p>
      </dgm:t>
    </dgm:pt>
    <dgm:pt modelId="{41419E80-ACC2-425E-A05C-E4DA83B7B031}" type="parTrans" cxnId="{B1A664A2-B65E-4AFD-B8FB-D56B0249DC18}">
      <dgm:prSet/>
      <dgm:spPr/>
      <dgm:t>
        <a:bodyPr/>
        <a:lstStyle/>
        <a:p>
          <a:endParaRPr lang="uk-UA"/>
        </a:p>
      </dgm:t>
    </dgm:pt>
    <dgm:pt modelId="{34E74A8F-D186-4EE2-89BD-EC899A0754FB}" type="sibTrans" cxnId="{B1A664A2-B65E-4AFD-B8FB-D56B0249DC18}">
      <dgm:prSet/>
      <dgm:spPr/>
      <dgm:t>
        <a:bodyPr/>
        <a:lstStyle/>
        <a:p>
          <a:endParaRPr lang="uk-UA"/>
        </a:p>
      </dgm:t>
    </dgm:pt>
    <dgm:pt modelId="{02AFA579-85B1-4949-97A2-4B9F5F4666EB}" type="pres">
      <dgm:prSet presAssocID="{7DABD8C0-898F-4EC4-88FA-0F696DBA3EA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474BBE-9FA3-4EFE-B130-FD6D2C5009A1}" type="pres">
      <dgm:prSet presAssocID="{F50582E0-F22F-4B6F-80AB-707899242647}" presName="comp" presStyleCnt="0"/>
      <dgm:spPr/>
    </dgm:pt>
    <dgm:pt modelId="{7E733D11-53A2-4B1D-A3E6-DBE2C404EF28}" type="pres">
      <dgm:prSet presAssocID="{F50582E0-F22F-4B6F-80AB-707899242647}" presName="box" presStyleLbl="node1" presStyleIdx="0" presStyleCnt="1" custLinFactNeighborX="51790" custLinFactNeighborY="-3010"/>
      <dgm:spPr/>
      <dgm:t>
        <a:bodyPr/>
        <a:lstStyle/>
        <a:p>
          <a:endParaRPr lang="uk-UA"/>
        </a:p>
      </dgm:t>
    </dgm:pt>
    <dgm:pt modelId="{A3C2FF0D-D07B-4FE2-8B7C-D54B0853C819}" type="pres">
      <dgm:prSet presAssocID="{F50582E0-F22F-4B6F-80AB-707899242647}" presName="img" presStyleLbl="fgImgPlace1" presStyleIdx="0" presStyleCnt="1" custScaleX="170628" custLinFactNeighborX="34397" custLinFactNeighborY="152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779150C-A232-4AF9-8AD9-68EC564E1ECB}" type="pres">
      <dgm:prSet presAssocID="{F50582E0-F22F-4B6F-80AB-70789924264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1A664A2-B65E-4AFD-B8FB-D56B0249DC18}" srcId="{7DABD8C0-898F-4EC4-88FA-0F696DBA3EA2}" destId="{F50582E0-F22F-4B6F-80AB-707899242647}" srcOrd="0" destOrd="0" parTransId="{41419E80-ACC2-425E-A05C-E4DA83B7B031}" sibTransId="{34E74A8F-D186-4EE2-89BD-EC899A0754FB}"/>
    <dgm:cxn modelId="{66D7ED99-5CD7-4D8D-8DC9-957C73399396}" type="presOf" srcId="{F50582E0-F22F-4B6F-80AB-707899242647}" destId="{7E733D11-53A2-4B1D-A3E6-DBE2C404EF28}" srcOrd="0" destOrd="0" presId="urn:microsoft.com/office/officeart/2005/8/layout/vList4"/>
    <dgm:cxn modelId="{72BE8074-21FC-4266-940F-D8F0528BF068}" type="presOf" srcId="{7DABD8C0-898F-4EC4-88FA-0F696DBA3EA2}" destId="{02AFA579-85B1-4949-97A2-4B9F5F4666EB}" srcOrd="0" destOrd="0" presId="urn:microsoft.com/office/officeart/2005/8/layout/vList4"/>
    <dgm:cxn modelId="{D47BE94D-A931-4078-8363-A977A9E72EC2}" type="presOf" srcId="{F50582E0-F22F-4B6F-80AB-707899242647}" destId="{6779150C-A232-4AF9-8AD9-68EC564E1ECB}" srcOrd="1" destOrd="0" presId="urn:microsoft.com/office/officeart/2005/8/layout/vList4"/>
    <dgm:cxn modelId="{CFDC8C81-2DE8-4330-AA66-DC7A17366167}" type="presParOf" srcId="{02AFA579-85B1-4949-97A2-4B9F5F4666EB}" destId="{9E474BBE-9FA3-4EFE-B130-FD6D2C5009A1}" srcOrd="0" destOrd="0" presId="urn:microsoft.com/office/officeart/2005/8/layout/vList4"/>
    <dgm:cxn modelId="{5FC855A9-98DB-436C-A157-DD8373CFF75C}" type="presParOf" srcId="{9E474BBE-9FA3-4EFE-B130-FD6D2C5009A1}" destId="{7E733D11-53A2-4B1D-A3E6-DBE2C404EF28}" srcOrd="0" destOrd="0" presId="urn:microsoft.com/office/officeart/2005/8/layout/vList4"/>
    <dgm:cxn modelId="{756391A1-B0DA-4A3F-8D38-BF15978187E5}" type="presParOf" srcId="{9E474BBE-9FA3-4EFE-B130-FD6D2C5009A1}" destId="{A3C2FF0D-D07B-4FE2-8B7C-D54B0853C819}" srcOrd="1" destOrd="0" presId="urn:microsoft.com/office/officeart/2005/8/layout/vList4"/>
    <dgm:cxn modelId="{C9C33DA9-FD46-45DD-B330-3F219B01F915}" type="presParOf" srcId="{9E474BBE-9FA3-4EFE-B130-FD6D2C5009A1}" destId="{6779150C-A232-4AF9-8AD9-68EC564E1E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33D11-53A2-4B1D-A3E6-DBE2C404EF28}">
      <dsp:nvSpPr>
        <dsp:cNvPr id="0" name=""/>
        <dsp:cNvSpPr/>
      </dsp:nvSpPr>
      <dsp:spPr>
        <a:xfrm>
          <a:off x="86414" y="0"/>
          <a:ext cx="5626844" cy="224582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rgbClr val="4E67C8">
                  <a:lumMod val="75000"/>
                </a:srgbClr>
              </a:solidFill>
            </a:rPr>
            <a:t>         </a:t>
          </a:r>
          <a:endParaRPr lang="uk-UA" sz="1800" kern="1200" dirty="0" smtClean="0">
            <a:solidFill>
              <a:schemeClr val="bg1"/>
            </a:solidFill>
          </a:endParaRPr>
        </a:p>
      </dsp:txBody>
      <dsp:txXfrm>
        <a:off x="1436366" y="0"/>
        <a:ext cx="4276892" cy="2245828"/>
      </dsp:txXfrm>
    </dsp:sp>
    <dsp:sp modelId="{A3C2FF0D-D07B-4FE2-8B7C-D54B0853C819}">
      <dsp:nvSpPr>
        <dsp:cNvPr id="0" name=""/>
        <dsp:cNvSpPr/>
      </dsp:nvSpPr>
      <dsp:spPr>
        <a:xfrm>
          <a:off x="300678" y="252035"/>
          <a:ext cx="1920194" cy="1796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6E9AD-7BF9-46C8-8174-FD9C5344631C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7445D-68DE-4CF0-B23D-315930020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0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F1DBA-021D-4DF5-AEAC-CB5D5CDD0330}" type="slidenum">
              <a:rPr lang="en-US"/>
              <a:pPr/>
              <a:t>16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3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F1DBA-021D-4DF5-AEAC-CB5D5CDD0330}" type="slidenum">
              <a:rPr lang="en-US"/>
              <a:pPr/>
              <a:t>17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3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F1DBA-021D-4DF5-AEAC-CB5D5CDD0330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3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04362-46AE-44B3-B64D-7F9C02E9CF78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881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04362-46AE-44B3-B64D-7F9C02E9CF78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652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04362-46AE-44B3-B64D-7F9C02E9CF78}" type="slidenum">
              <a:rPr lang="uk-UA" smtClean="0"/>
              <a:pPr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33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12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8.pn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image" Target="../media/image36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36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12" Type="http://schemas.openxmlformats.org/officeDocument/2006/relationships/image" Target="../media/image8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85.png"/><Relationship Id="rId4" Type="http://schemas.openxmlformats.org/officeDocument/2006/relationships/image" Target="../media/image92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5.jpe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2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10.png"/><Relationship Id="rId17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422" y="3977624"/>
            <a:ext cx="9144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PF BeauSans Pro" panose="02000500000000020004" pitchFamily="2" charset="0"/>
              </a:rPr>
              <a:t>DEVELOPMENT OF THE INTERMODAL TRANSPORT </a:t>
            </a:r>
            <a:endParaRPr lang="en-US" sz="2600" dirty="0" smtClean="0">
              <a:solidFill>
                <a:srgbClr val="FF0000"/>
              </a:solidFill>
              <a:latin typeface="PF BeauSans Pro" panose="02000500000000020004" pitchFamily="2" charset="0"/>
            </a:endParaRP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IN </a:t>
            </a:r>
            <a:r>
              <a:rPr lang="en-US" sz="2600" dirty="0">
                <a:solidFill>
                  <a:srgbClr val="FF0000"/>
                </a:solidFill>
                <a:latin typeface="PF BeauSans Pro" panose="02000500000000020004" pitchFamily="2" charset="0"/>
              </a:rPr>
              <a:t>BSEC REGION CONNECTING </a:t>
            </a:r>
            <a:endParaRPr lang="en-US" sz="2600" dirty="0" smtClean="0">
              <a:solidFill>
                <a:srgbClr val="FF0000"/>
              </a:solidFill>
              <a:latin typeface="PF BeauSans Pro" panose="02000500000000020004" pitchFamily="2" charset="0"/>
            </a:endParaRP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THE </a:t>
            </a:r>
            <a:r>
              <a:rPr lang="en-US" sz="2600" dirty="0">
                <a:solidFill>
                  <a:srgbClr val="FF0000"/>
                </a:solidFill>
                <a:latin typeface="PF BeauSans Pro" panose="02000500000000020004" pitchFamily="2" charset="0"/>
              </a:rPr>
              <a:t>BLACK, BALTIC AND CASPIAN SEAS</a:t>
            </a:r>
            <a:endParaRPr lang="ru-RU" sz="2600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33416"/>
            <a:ext cx="9143999" cy="2024584"/>
          </a:xfrm>
          <a:prstGeom prst="rect">
            <a:avLst/>
          </a:prstGeom>
        </p:spPr>
      </p:pic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002335"/>
          </a:xfrm>
          <a:prstGeom prst="rect">
            <a:avLst/>
          </a:prstGeom>
        </p:spPr>
      </p:pic>
      <p:pic>
        <p:nvPicPr>
          <p:cNvPr id="5122" name="Picture 2" descr="C:\Users\800415\AppData\Local\Temp\Rar$DI00.467\PLASKE_LOGO_EN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29365"/>
            <a:ext cx="2593750" cy="22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slide1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" y="1071546"/>
            <a:ext cx="9139352" cy="5441673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20650"/>
          </a:sp3d>
        </p:spPr>
      </p:pic>
      <p:sp>
        <p:nvSpPr>
          <p:cNvPr id="18" name="TextBox 17"/>
          <p:cNvSpPr txBox="1"/>
          <p:nvPr/>
        </p:nvSpPr>
        <p:spPr>
          <a:xfrm>
            <a:off x="6429388" y="825325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www.vikingtrain.com</a:t>
            </a:r>
            <a:endParaRPr lang="uk-UA" sz="10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6710" y="82532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FF0000"/>
                </a:solidFill>
                <a:latin typeface="PF BeauSans Pro" pitchFamily="2" charset="0"/>
              </a:rPr>
              <a:t>cargo@plaske.ua</a:t>
            </a:r>
            <a:endParaRPr lang="uk-UA" sz="1000" dirty="0">
              <a:ln w="1905"/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00826" y="253821"/>
            <a:ext cx="1164967" cy="52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\\SDC\Forwarding\Private\800371\070415\PLASKE_LOGO_RU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43" y="253821"/>
            <a:ext cx="714380" cy="6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726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Project </a:t>
            </a:r>
            <a:r>
              <a:rPr lang="en-US" dirty="0" smtClean="0">
                <a:solidFill>
                  <a:srgbClr val="FF0000"/>
                </a:solidFill>
                <a:latin typeface="PF BeauSans Pro" pitchFamily="2" charset="0"/>
              </a:rPr>
              <a:t>Chine-EU</a:t>
            </a:r>
            <a:endParaRPr lang="en-US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9" name="Picture 2" descr="C:\Users\Компьютер 3\Downloads\Logo_nom_exx.jpg"/>
          <p:cNvPicPr>
            <a:picLocks noChangeAspect="1" noChangeArrowheads="1"/>
          </p:cNvPicPr>
          <p:nvPr/>
        </p:nvPicPr>
        <p:blipFill rotWithShape="1">
          <a:blip r:embed="rId5" cstate="print"/>
          <a:srcRect l="12567" t="39577" r="7779" b="40388"/>
          <a:stretch/>
        </p:blipFill>
        <p:spPr bwMode="auto">
          <a:xfrm>
            <a:off x="3625611" y="1672540"/>
            <a:ext cx="1857388" cy="660609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74948" y="1268760"/>
            <a:ext cx="2961456" cy="156966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PF BeauSans Pro" panose="02000500000000020004" pitchFamily="2" charset="0"/>
              </a:rPr>
              <a:t>Block-Train </a:t>
            </a:r>
            <a:r>
              <a:rPr lang="ru-RU" sz="1600" b="1" dirty="0" smtClean="0">
                <a:latin typeface="PF BeauSans Pro" panose="02000500000000020004" pitchFamily="2" charset="0"/>
              </a:rPr>
              <a:t>«</a:t>
            </a:r>
            <a:r>
              <a:rPr lang="en-US" sz="1600" b="1" dirty="0" smtClean="0">
                <a:latin typeface="PF BeauSans Pro" panose="02000500000000020004" pitchFamily="2" charset="0"/>
              </a:rPr>
              <a:t>NOMAD Express</a:t>
            </a:r>
            <a:r>
              <a:rPr lang="ru-RU" sz="1600" b="1" dirty="0" smtClean="0">
                <a:latin typeface="PF BeauSans Pro" panose="02000500000000020004" pitchFamily="2" charset="0"/>
              </a:rPr>
              <a:t>»</a:t>
            </a:r>
            <a:endParaRPr lang="en-US" sz="1600" b="1" dirty="0" smtClean="0">
              <a:latin typeface="PF BeauSans Pro" panose="02000500000000020004" pitchFamily="2" charset="0"/>
            </a:endParaRPr>
          </a:p>
          <a:p>
            <a:r>
              <a:rPr lang="en-US" sz="1600" b="1" dirty="0" smtClean="0">
                <a:latin typeface="PF BeauSans Pro" panose="02000500000000020004" pitchFamily="2" charset="0"/>
              </a:rPr>
              <a:t>Route</a:t>
            </a:r>
            <a:r>
              <a:rPr lang="en-US" sz="1600" dirty="0" smtClean="0">
                <a:latin typeface="PF BeauSans Pro" panose="02000500000000020004" pitchFamily="2" charset="0"/>
              </a:rPr>
              <a:t>: </a:t>
            </a:r>
            <a:r>
              <a:rPr lang="en-US" sz="1600" dirty="0" err="1" smtClean="0">
                <a:latin typeface="PF BeauSans Pro" panose="02000500000000020004" pitchFamily="2" charset="0"/>
              </a:rPr>
              <a:t>Shihezi</a:t>
            </a:r>
            <a:r>
              <a:rPr lang="en-US" sz="1600" dirty="0" smtClean="0">
                <a:latin typeface="PF BeauSans Pro" panose="02000500000000020004" pitchFamily="2" charset="0"/>
              </a:rPr>
              <a:t> (CHINA) - </a:t>
            </a:r>
            <a:r>
              <a:rPr lang="en-US" sz="1600" dirty="0" err="1">
                <a:latin typeface="PF BeauSans Pro" panose="02000500000000020004" pitchFamily="2" charset="0"/>
              </a:rPr>
              <a:t>Kishly</a:t>
            </a:r>
            <a:r>
              <a:rPr lang="en-US" sz="1600" dirty="0" smtClean="0">
                <a:latin typeface="PF BeauSans Pro" panose="02000500000000020004" pitchFamily="2" charset="0"/>
              </a:rPr>
              <a:t> (</a:t>
            </a:r>
            <a:r>
              <a:rPr lang="en-US" sz="1600" dirty="0">
                <a:latin typeface="PF BeauSans Pro" panose="02000500000000020004" pitchFamily="2" charset="0"/>
              </a:rPr>
              <a:t>Azerbaijan</a:t>
            </a:r>
            <a:r>
              <a:rPr lang="en-US" sz="1600" dirty="0" smtClean="0">
                <a:latin typeface="PF BeauSans Pro" panose="02000500000000020004" pitchFamily="2" charset="0"/>
              </a:rPr>
              <a:t>)</a:t>
            </a:r>
          </a:p>
          <a:p>
            <a:r>
              <a:rPr lang="en-US" sz="1600" b="1" dirty="0" smtClean="0">
                <a:latin typeface="PF BeauSans Pro" panose="02000500000000020004" pitchFamily="2" charset="0"/>
              </a:rPr>
              <a:t>Transit time </a:t>
            </a:r>
            <a:r>
              <a:rPr lang="en-US" sz="1600" dirty="0" smtClean="0">
                <a:latin typeface="PF BeauSans Pro" panose="02000500000000020004" pitchFamily="2" charset="0"/>
              </a:rPr>
              <a:t>from </a:t>
            </a:r>
            <a:r>
              <a:rPr lang="en-US" sz="1600" dirty="0" err="1" smtClean="0">
                <a:latin typeface="PF BeauSans Pro" panose="02000500000000020004" pitchFamily="2" charset="0"/>
              </a:rPr>
              <a:t>st.Dostyk</a:t>
            </a:r>
            <a:r>
              <a:rPr lang="en-US" sz="1600" dirty="0" smtClean="0">
                <a:latin typeface="PF BeauSans Pro" panose="02000500000000020004" pitchFamily="2" charset="0"/>
              </a:rPr>
              <a:t> (Kazakhstan) - </a:t>
            </a:r>
            <a:r>
              <a:rPr lang="en-US" sz="1600" dirty="0" err="1">
                <a:latin typeface="PF BeauSans Pro" panose="02000500000000020004" pitchFamily="2" charset="0"/>
              </a:rPr>
              <a:t>Kishly</a:t>
            </a:r>
            <a:r>
              <a:rPr lang="en-US" sz="1600" dirty="0">
                <a:latin typeface="PF BeauSans Pro" panose="02000500000000020004" pitchFamily="2" charset="0"/>
              </a:rPr>
              <a:t> (Azerbaijan</a:t>
            </a:r>
            <a:r>
              <a:rPr lang="en-US" sz="1600" dirty="0" smtClean="0">
                <a:latin typeface="PF BeauSans Pro" panose="02000500000000020004" pitchFamily="2" charset="0"/>
              </a:rPr>
              <a:t>) – </a:t>
            </a:r>
            <a:r>
              <a:rPr lang="en-US" sz="1600" b="1" dirty="0" smtClean="0">
                <a:latin typeface="PF BeauSans Pro" panose="02000500000000020004" pitchFamily="2" charset="0"/>
              </a:rPr>
              <a:t>3-5 days </a:t>
            </a:r>
            <a:endParaRPr lang="uk-UA" sz="1600" b="1" dirty="0">
              <a:latin typeface="PF BeauSans Pro" panose="02000500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5455974"/>
            <a:ext cx="6480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(</a:t>
            </a:r>
            <a:r>
              <a:rPr lang="en-US" sz="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Kishly</a:t>
            </a:r>
            <a:r>
              <a:rPr lang="en-US" sz="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BeauSans Pro" panose="02000500000000020004" pitchFamily="2" charset="0"/>
              </a:rPr>
              <a:t>)</a:t>
            </a:r>
            <a:endParaRPr lang="uk-UA" sz="600" i="1" dirty="0">
              <a:solidFill>
                <a:schemeClr val="tx1">
                  <a:lumMod val="50000"/>
                  <a:lumOff val="50000"/>
                </a:schemeClr>
              </a:solidFill>
              <a:latin typeface="PF BeauSans Pro" panose="02000500000000020004" pitchFamily="2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011410" y="1391870"/>
            <a:ext cx="2739713" cy="1323439"/>
            <a:chOff x="323528" y="1484784"/>
            <a:chExt cx="2739713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323528" y="1484784"/>
              <a:ext cx="2739713" cy="132343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Tariff: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20’=3 000 USD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40’=4 000 USD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Distance </a:t>
              </a:r>
              <a:r>
                <a:rPr lang="en-US" sz="1600" dirty="0" err="1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Dostyk-Kishly</a:t>
              </a:r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: </a:t>
              </a:r>
              <a:r>
                <a:rPr lang="en-US" sz="1600" dirty="0">
                  <a:solidFill>
                    <a:schemeClr val="tx1"/>
                  </a:solidFill>
                  <a:latin typeface="PF BeauSans Pro" panose="02000500000000020004" pitchFamily="2" charset="0"/>
                </a:rPr>
                <a:t>4363 </a:t>
              </a:r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km </a:t>
              </a:r>
            </a:p>
          </p:txBody>
        </p:sp>
        <p:pic>
          <p:nvPicPr>
            <p:cNvPr id="22" name="Рисунок 21" descr="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1764" y="1749605"/>
              <a:ext cx="574318" cy="571502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2431002" y="3769660"/>
            <a:ext cx="5090737" cy="2288293"/>
            <a:chOff x="2431002" y="3769660"/>
            <a:chExt cx="5090737" cy="2288293"/>
          </a:xfrm>
        </p:grpSpPr>
        <p:pic>
          <p:nvPicPr>
            <p:cNvPr id="30" name="Рисунок 13" descr="ЗАО АЖД&#10;   - лого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35378" y="3769660"/>
              <a:ext cx="1286754" cy="6582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8"/>
            <a:srcRect l="10442" r="13303"/>
            <a:stretch>
              <a:fillRect/>
            </a:stretch>
          </p:blipFill>
          <p:spPr bwMode="auto">
            <a:xfrm>
              <a:off x="5966611" y="5010617"/>
              <a:ext cx="984813" cy="890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94866" y="5410253"/>
              <a:ext cx="809625" cy="647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Рисунок 23" descr="http://www.acsc.az/images/logo_img_ru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747426" y="4262937"/>
              <a:ext cx="1774313" cy="5693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8" name="Рисунок 22" descr="http://batumiport.com/images/logo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05923" y="4596293"/>
              <a:ext cx="785813" cy="631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 descr="http://railway.ge/cms/modules/news/gallery/291/image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352" y="4182971"/>
              <a:ext cx="1507124" cy="729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124002\Desktop\log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002" y="5247763"/>
              <a:ext cx="1976474" cy="39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7945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slide1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85" y="1185345"/>
            <a:ext cx="9139351" cy="54416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29388" y="825325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www.vikingtrain.com</a:t>
            </a:r>
            <a:endParaRPr lang="uk-UA" sz="10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6710" y="82532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FF0000"/>
                </a:solidFill>
                <a:latin typeface="PF BeauSans Pro" pitchFamily="2" charset="0"/>
              </a:rPr>
              <a:t>cargo@plaske.ua</a:t>
            </a:r>
            <a:endParaRPr lang="uk-UA" sz="1000" dirty="0">
              <a:ln w="1905"/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00826" y="253821"/>
            <a:ext cx="1164967" cy="52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\\SDC\Forwarding\Private\800371\070415\PLASKE_LOGO_RU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43" y="253821"/>
            <a:ext cx="714380" cy="6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3726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Project </a:t>
            </a:r>
            <a:r>
              <a:rPr lang="en-US" dirty="0" smtClean="0">
                <a:solidFill>
                  <a:srgbClr val="FF0000"/>
                </a:solidFill>
                <a:latin typeface="PF BeauSans Pro" pitchFamily="2" charset="0"/>
              </a:rPr>
              <a:t>Chine-EU</a:t>
            </a:r>
            <a:endParaRPr lang="en-US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5528" y="1412776"/>
            <a:ext cx="3798732" cy="1569660"/>
          </a:xfrm>
          <a:prstGeom prst="rect">
            <a:avLst/>
          </a:prstGeom>
          <a:ln>
            <a:solidFill>
              <a:srgbClr val="DF459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F BeauSans Pro" panose="02000500000000020004" pitchFamily="2" charset="0"/>
              </a:rPr>
              <a:t>FAST LANE „SILK-TRAIN</a:t>
            </a:r>
            <a:r>
              <a:rPr lang="en-US" sz="1600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“</a:t>
            </a:r>
          </a:p>
          <a:p>
            <a:pPr algn="ctr"/>
            <a:endParaRPr lang="en-US" sz="1600" dirty="0" smtClean="0">
              <a:latin typeface="PF BeauSans Pro" panose="02000500000000020004" pitchFamily="2" charset="0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Route</a:t>
            </a:r>
            <a:r>
              <a:rPr lang="en-US" sz="1600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PF BeauSans Pro" panose="02000500000000020004" pitchFamily="2" charset="0"/>
              </a:rPr>
              <a:t>Poti</a:t>
            </a:r>
            <a:r>
              <a:rPr lang="en-US" sz="1600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-Baku (</a:t>
            </a:r>
            <a:r>
              <a:rPr lang="en-US" sz="1600" dirty="0" err="1" smtClean="0">
                <a:solidFill>
                  <a:schemeClr val="tx1"/>
                </a:solidFill>
                <a:latin typeface="PF BeauSans Pro" panose="02000500000000020004" pitchFamily="2" charset="0"/>
              </a:rPr>
              <a:t>Kishly</a:t>
            </a:r>
            <a:r>
              <a:rPr lang="en-US" sz="1600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)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Transit time</a:t>
            </a:r>
            <a:r>
              <a:rPr lang="en-US" sz="1600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: 34 hours</a:t>
            </a:r>
            <a:endParaRPr lang="en-US" sz="1600" dirty="0">
              <a:solidFill>
                <a:schemeClr val="tx1"/>
              </a:solidFill>
              <a:latin typeface="PF BeauSans Pro" panose="02000500000000020004" pitchFamily="2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PF BeauSans Pro" panose="02000500000000020004" pitchFamily="2" charset="0"/>
              </a:rPr>
              <a:t>Regular rail traffic by schedule</a:t>
            </a:r>
          </a:p>
          <a:p>
            <a:endParaRPr lang="uk-UA" sz="1600" dirty="0">
              <a:latin typeface="PF BeauSans Pro" panose="0200050000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60" y="3972095"/>
            <a:ext cx="1093482" cy="820112"/>
          </a:xfrm>
          <a:prstGeom prst="rect">
            <a:avLst/>
          </a:prstGeom>
        </p:spPr>
      </p:pic>
      <p:pic>
        <p:nvPicPr>
          <p:cNvPr id="14" name="Picture 3" descr="C:\Users\124002\AppData\Roaming\Skype\nataliy.kalinina\media_messaging\media_cache\^625E1D46E17C8946CDDFBBBA0368528412B9D2DC8C76AC3134^pimgpsh_fullsize_dist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23" y="3972095"/>
            <a:ext cx="1015649" cy="76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84240" y="4835701"/>
            <a:ext cx="2385604" cy="1077218"/>
            <a:chOff x="784240" y="4835701"/>
            <a:chExt cx="2385604" cy="107721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84240" y="4835701"/>
              <a:ext cx="2385604" cy="1077218"/>
            </a:xfrm>
            <a:prstGeom prst="rect">
              <a:avLst/>
            </a:prstGeom>
            <a:ln>
              <a:solidFill>
                <a:srgbClr val="DF459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Tariff: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20’=1 120 USD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40’=1 450 USD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PF BeauSans Pro" panose="02000500000000020004" pitchFamily="2" charset="0"/>
                </a:rPr>
                <a:t>Distance 856 km</a:t>
              </a:r>
              <a:endParaRPr lang="uk-UA" sz="2000" dirty="0">
                <a:solidFill>
                  <a:schemeClr val="tx1"/>
                </a:solidFill>
                <a:latin typeface="PF BeauSans Pro" panose="02000500000000020004" pitchFamily="2" charset="0"/>
              </a:endParaRPr>
            </a:p>
          </p:txBody>
        </p:sp>
        <p:pic>
          <p:nvPicPr>
            <p:cNvPr id="16" name="Рисунок 15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1760" y="5088559"/>
              <a:ext cx="574317" cy="571501"/>
            </a:xfrm>
            <a:prstGeom prst="rect">
              <a:avLst/>
            </a:prstGeom>
          </p:spPr>
        </p:pic>
      </p:grpSp>
      <p:pic>
        <p:nvPicPr>
          <p:cNvPr id="17" name="Picture 4" descr="http://railway.ge/cms/modules/news/gallery/291/imag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43" y="4751313"/>
            <a:ext cx="1533116" cy="9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3" descr="ЗАО АЖД&#10;   - лог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95528" y="4836986"/>
            <a:ext cx="1332656" cy="8106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913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slide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1127832"/>
            <a:ext cx="9143991" cy="54444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www.ferry-line.com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0" name="TextBox 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1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323528" y="372629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Railway-ferry connection between Ukraine and Black Sea Region Countries</a:t>
            </a:r>
          </a:p>
        </p:txBody>
      </p:sp>
    </p:spTree>
    <p:extLst>
      <p:ext uri="{BB962C8B-B14F-4D97-AF65-F5344CB8AC3E}">
        <p14:creationId xmlns:p14="http://schemas.microsoft.com/office/powerpoint/2010/main" val="30097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s44.radikal.ru/i106/0911/24/b7de1483d3af.jpg"/>
          <p:cNvPicPr>
            <a:picLocks noChangeAspect="1" noChangeArrowheads="1"/>
          </p:cNvPicPr>
          <p:nvPr/>
        </p:nvPicPr>
        <p:blipFill>
          <a:blip r:embed="rId2" cstate="print"/>
          <a:srcRect t="20833"/>
          <a:stretch>
            <a:fillRect/>
          </a:stretch>
        </p:blipFill>
        <p:spPr bwMode="auto">
          <a:xfrm>
            <a:off x="0" y="571480"/>
            <a:ext cx="4572000" cy="3429000"/>
          </a:xfrm>
          <a:prstGeom prst="rect">
            <a:avLst/>
          </a:prstGeom>
          <a:noFill/>
        </p:spPr>
      </p:pic>
      <p:pic>
        <p:nvPicPr>
          <p:cNvPr id="15" name="Picture 6" descr="S42000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9196" r="7447" b="19073"/>
          <a:stretch>
            <a:fillRect/>
          </a:stretch>
        </p:blipFill>
        <p:spPr>
          <a:xfrm>
            <a:off x="4572000" y="3189602"/>
            <a:ext cx="4552588" cy="32420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29190" y="428604"/>
            <a:ext cx="457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“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Geroite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na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Odessa” 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“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Geroite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na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Sevastopol”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“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Geroi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Shipki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” </a:t>
            </a:r>
          </a:p>
          <a:p>
            <a:pPr indent="180975">
              <a:buFont typeface="Arial" pitchFamily="34" charset="0"/>
              <a:buChar char="•"/>
            </a:pPr>
            <a:r>
              <a:rPr lang="bg-BG" sz="1400" dirty="0" smtClean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“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Geroi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PF BeauSans Pro" pitchFamily="2" charset="0"/>
                <a:cs typeface="Times New Roman" pitchFamily="18" charset="0"/>
              </a:rPr>
              <a:t>Plevny</a:t>
            </a: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”</a:t>
            </a:r>
          </a:p>
          <a:p>
            <a:pPr indent="180975"/>
            <a:endParaRPr lang="en-US" sz="1400" dirty="0" smtClean="0">
              <a:latin typeface="PF BeauSans Pro" pitchFamily="2" charset="0"/>
              <a:cs typeface="Times New Roman" pitchFamily="18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Type: </a:t>
            </a:r>
            <a:r>
              <a:rPr lang="en-US" sz="1400" dirty="0" smtClean="0">
                <a:latin typeface="PF BeauSans Pro" pitchFamily="2" charset="0"/>
              </a:rPr>
              <a:t>RAIL/VEHICLES CARRIER</a:t>
            </a:r>
          </a:p>
          <a:p>
            <a:r>
              <a:rPr lang="en-US" sz="1400" b="1" dirty="0" smtClean="0">
                <a:latin typeface="PF BeauSans Pro" pitchFamily="2" charset="0"/>
              </a:rPr>
              <a:t>Gross Tonnage:    </a:t>
            </a:r>
            <a:r>
              <a:rPr lang="en-US" sz="1400" dirty="0" smtClean="0">
                <a:latin typeface="PF BeauSans Pro" pitchFamily="2" charset="0"/>
              </a:rPr>
              <a:t>19019 </a:t>
            </a:r>
            <a:r>
              <a:rPr lang="en-US" sz="1400" b="1" dirty="0" smtClean="0">
                <a:latin typeface="PF BeauSans Pro" pitchFamily="2" charset="0"/>
              </a:rPr>
              <a:t>- </a:t>
            </a:r>
            <a:r>
              <a:rPr lang="en-US" sz="1400" dirty="0" smtClean="0">
                <a:latin typeface="PF BeauSans Pro" pitchFamily="2" charset="0"/>
              </a:rPr>
              <a:t>19518 </a:t>
            </a:r>
            <a:r>
              <a:rPr lang="en-US" sz="1400" dirty="0" err="1" smtClean="0">
                <a:latin typeface="PF BeauSans Pro" pitchFamily="2" charset="0"/>
              </a:rPr>
              <a:t>tn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Summer DWT</a:t>
            </a:r>
            <a:r>
              <a:rPr lang="en-US" sz="1400" dirty="0" smtClean="0">
                <a:latin typeface="PF BeauSans Pro" pitchFamily="2" charset="0"/>
              </a:rPr>
              <a:t>:</a:t>
            </a:r>
            <a:r>
              <a:rPr lang="ru-RU" sz="1400" dirty="0" smtClean="0">
                <a:latin typeface="PF BeauSans Pro" pitchFamily="2" charset="0"/>
              </a:rPr>
              <a:t> </a:t>
            </a:r>
            <a:r>
              <a:rPr lang="en-US" sz="1400" dirty="0" smtClean="0">
                <a:latin typeface="PF BeauSans Pro" pitchFamily="2" charset="0"/>
              </a:rPr>
              <a:t>     12889 - 13008 </a:t>
            </a:r>
            <a:r>
              <a:rPr lang="en-US" sz="1400" dirty="0" err="1" smtClean="0">
                <a:latin typeface="PF BeauSans Pro" pitchFamily="2" charset="0"/>
              </a:rPr>
              <a:t>tn</a:t>
            </a:r>
            <a:r>
              <a:rPr lang="en-US" sz="1400" dirty="0" smtClean="0">
                <a:latin typeface="PF BeauSans Pro" pitchFamily="2" charset="0"/>
              </a:rPr>
              <a:t> </a:t>
            </a:r>
          </a:p>
          <a:p>
            <a:r>
              <a:rPr lang="en-US" sz="1400" b="1" dirty="0" smtClean="0">
                <a:latin typeface="PF BeauSans Pro" pitchFamily="2" charset="0"/>
              </a:rPr>
              <a:t>Length</a:t>
            </a:r>
            <a:r>
              <a:rPr lang="ru-RU" sz="1400" b="1" dirty="0" smtClean="0">
                <a:latin typeface="PF BeauSans Pro" pitchFamily="2" charset="0"/>
              </a:rPr>
              <a:t>: </a:t>
            </a:r>
            <a:r>
              <a:rPr lang="en-US" sz="1400" b="1" dirty="0" smtClean="0">
                <a:latin typeface="PF BeauSans Pro" pitchFamily="2" charset="0"/>
              </a:rPr>
              <a:t>                </a:t>
            </a:r>
            <a:r>
              <a:rPr lang="en-US" sz="1400" dirty="0" smtClean="0">
                <a:latin typeface="PF BeauSans Pro" pitchFamily="2" charset="0"/>
              </a:rPr>
              <a:t>184 </a:t>
            </a:r>
            <a:r>
              <a:rPr lang="en-US" sz="1400" b="1" dirty="0" smtClean="0">
                <a:latin typeface="PF BeauSans Pro" pitchFamily="2" charset="0"/>
              </a:rPr>
              <a:t>- </a:t>
            </a:r>
            <a:r>
              <a:rPr lang="ru-RU" sz="1400" dirty="0" smtClean="0">
                <a:latin typeface="PF BeauSans Pro" pitchFamily="2" charset="0"/>
              </a:rPr>
              <a:t>185.45</a:t>
            </a:r>
            <a:r>
              <a:rPr lang="en-US" sz="1400" dirty="0" smtClean="0">
                <a:latin typeface="PF BeauSans Pro" pitchFamily="2" charset="0"/>
              </a:rPr>
              <a:t> m </a:t>
            </a:r>
          </a:p>
          <a:p>
            <a:r>
              <a:rPr lang="en-US" sz="1400" b="1" dirty="0" smtClean="0">
                <a:latin typeface="PF BeauSans Pro" pitchFamily="2" charset="0"/>
              </a:rPr>
              <a:t>Beam:                   </a:t>
            </a:r>
            <a:r>
              <a:rPr lang="en-US" sz="1400" dirty="0" smtClean="0">
                <a:latin typeface="PF BeauSans Pro" pitchFamily="2" charset="0"/>
              </a:rPr>
              <a:t>26.7m </a:t>
            </a:r>
          </a:p>
          <a:p>
            <a:r>
              <a:rPr lang="en-US" altLang="ja-JP" sz="1400" b="1" dirty="0" smtClean="0">
                <a:latin typeface="PF BeauSans Pro" pitchFamily="2" charset="0"/>
              </a:rPr>
              <a:t>Cargo space capacity</a:t>
            </a:r>
            <a:r>
              <a:rPr lang="bg-BG" altLang="ja-JP" sz="1400" b="1" dirty="0" smtClean="0">
                <a:latin typeface="PF BeauSans Pro" pitchFamily="2" charset="0"/>
                <a:ea typeface="MS Mincho" pitchFamily="49" charset="-128"/>
              </a:rPr>
              <a:t>:</a:t>
            </a:r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 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rail wagons: 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108 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units</a:t>
            </a:r>
          </a:p>
          <a:p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Rail gauge: 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152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0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 mm</a:t>
            </a:r>
            <a:endParaRPr lang="bg-BG" sz="1400" dirty="0" smtClean="0">
              <a:latin typeface="PF BeauSans Pro" pitchFamily="2" charset="0"/>
            </a:endParaRPr>
          </a:p>
          <a:p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 </a:t>
            </a:r>
            <a:endParaRPr lang="ru-RU" sz="1400" dirty="0">
              <a:latin typeface="PF BeauSans Pro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407194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975">
              <a:buFont typeface="Arial" pitchFamily="34" charset="0"/>
              <a:buChar char="•"/>
            </a:pP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“Vilnius Seaways”</a:t>
            </a:r>
          </a:p>
          <a:p>
            <a:pPr indent="180975">
              <a:buFont typeface="Arial" pitchFamily="34" charset="0"/>
              <a:buChar char="•"/>
            </a:pPr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“Greifswald”</a:t>
            </a:r>
          </a:p>
          <a:p>
            <a:pPr indent="180975"/>
            <a:endParaRPr lang="uk-UA" sz="1400" dirty="0">
              <a:latin typeface="PF BeauSans Pro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464344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latin typeface="PF BeauSans Pro" pitchFamily="2" charset="0"/>
              </a:rPr>
              <a:t>Type: </a:t>
            </a:r>
            <a:r>
              <a:rPr lang="en-US" sz="1400" dirty="0" smtClean="0">
                <a:latin typeface="PF BeauSans Pro" pitchFamily="2" charset="0"/>
              </a:rPr>
              <a:t>RAIL/VEHICLES CARRIER</a:t>
            </a:r>
          </a:p>
          <a:p>
            <a:r>
              <a:rPr lang="en-US" sz="1400" b="1" dirty="0" smtClean="0">
                <a:latin typeface="PF BeauSans Pro" pitchFamily="2" charset="0"/>
              </a:rPr>
              <a:t>Gross Tonnage:   </a:t>
            </a:r>
            <a:r>
              <a:rPr lang="en-US" sz="1400" dirty="0" smtClean="0">
                <a:latin typeface="PF BeauSans Pro" pitchFamily="2" charset="0"/>
              </a:rPr>
              <a:t>22341 – 24084 </a:t>
            </a:r>
            <a:r>
              <a:rPr lang="en-US" sz="1400" dirty="0" err="1" smtClean="0">
                <a:latin typeface="PF BeauSans Pro" pitchFamily="2" charset="0"/>
              </a:rPr>
              <a:t>tn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Length</a:t>
            </a:r>
            <a:r>
              <a:rPr lang="ru-RU" sz="1400" b="1" dirty="0" smtClean="0">
                <a:latin typeface="PF BeauSans Pro" pitchFamily="2" charset="0"/>
              </a:rPr>
              <a:t>: </a:t>
            </a:r>
            <a:r>
              <a:rPr lang="en-US" sz="1400" b="1" dirty="0" smtClean="0">
                <a:latin typeface="PF BeauSans Pro" pitchFamily="2" charset="0"/>
              </a:rPr>
              <a:t>                </a:t>
            </a:r>
            <a:r>
              <a:rPr lang="en-US" sz="1400" dirty="0" smtClean="0">
                <a:latin typeface="PF BeauSans Pro" pitchFamily="2" charset="0"/>
              </a:rPr>
              <a:t>190.9 m </a:t>
            </a:r>
          </a:p>
          <a:p>
            <a:r>
              <a:rPr lang="en-US" sz="1400" b="1" dirty="0" smtClean="0">
                <a:latin typeface="PF BeauSans Pro" pitchFamily="2" charset="0"/>
              </a:rPr>
              <a:t>Beam:                   </a:t>
            </a:r>
            <a:r>
              <a:rPr lang="en-US" sz="1400" dirty="0" smtClean="0">
                <a:latin typeface="PF BeauSans Pro" pitchFamily="2" charset="0"/>
              </a:rPr>
              <a:t>28 m </a:t>
            </a:r>
          </a:p>
          <a:p>
            <a:r>
              <a:rPr lang="en-US" altLang="ja-JP" sz="1400" b="1" dirty="0" smtClean="0">
                <a:latin typeface="PF BeauSans Pro" pitchFamily="2" charset="0"/>
              </a:rPr>
              <a:t>Cargo space capacity</a:t>
            </a:r>
            <a:r>
              <a:rPr lang="bg-BG" altLang="ja-JP" sz="1400" b="1" dirty="0" smtClean="0">
                <a:latin typeface="PF BeauSans Pro" pitchFamily="2" charset="0"/>
                <a:ea typeface="MS Mincho" pitchFamily="49" charset="-128"/>
              </a:rPr>
              <a:t>:</a:t>
            </a:r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 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rail wagons: 50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 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units</a:t>
            </a:r>
          </a:p>
          <a:p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Rail gauge: 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152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0</a:t>
            </a:r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 mm</a:t>
            </a:r>
            <a:endParaRPr lang="bg-BG" sz="1400" dirty="0" smtClean="0">
              <a:latin typeface="PF BeauSans Pr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www.ferry-line.com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7" name="TextBox 16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4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837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47750"/>
            <a:ext cx="9174163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7752" y="1406286"/>
            <a:ext cx="4071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PF BeauSans Pro" pitchFamily="2" charset="0"/>
                <a:cs typeface="Times New Roman" pitchFamily="18" charset="0"/>
              </a:rPr>
              <a:t>    </a:t>
            </a:r>
            <a:endParaRPr lang="uk-UA" sz="1200" dirty="0">
              <a:latin typeface="PF BeauSans Pr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www.vikingtrain.com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686361"/>
              </p:ext>
            </p:extLst>
          </p:nvPr>
        </p:nvGraphicFramePr>
        <p:xfrm>
          <a:off x="5004049" y="1069097"/>
          <a:ext cx="4112186" cy="11673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{5A111915-BE36-4E01-A7E5-04B1672EAD32}</a:tableStyleId>
              </a:tblPr>
              <a:tblGrid>
                <a:gridCol w="1140008"/>
                <a:gridCol w="1276464"/>
                <a:gridCol w="1695714"/>
              </a:tblGrid>
              <a:tr h="18105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Rates for ferry transportation in project Viking Train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4041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 smtClean="0">
                          <a:effectLst/>
                          <a:latin typeface="PF BeauSans Pro" panose="02000500000000020004" pitchFamily="2" charset="0"/>
                        </a:rPr>
                        <a:t>Ilyichevsk</a:t>
                      </a:r>
                      <a:r>
                        <a:rPr lang="en-US" sz="1200" b="1" u="none" strike="noStrike" dirty="0" smtClean="0">
                          <a:effectLst/>
                          <a:latin typeface="PF BeauSans Pro" panose="02000500000000020004" pitchFamily="2" charset="0"/>
                        </a:rPr>
                        <a:t>- Varna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404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Rolling stock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20' TK/20'DV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30'TK/40'DV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46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SPS platforms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300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500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47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MPS platforms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360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560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31286"/>
              </p:ext>
            </p:extLst>
          </p:nvPr>
        </p:nvGraphicFramePr>
        <p:xfrm>
          <a:off x="5004048" y="2276872"/>
          <a:ext cx="4139953" cy="12241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{5A111915-BE36-4E01-A7E5-04B1672EAD32}</a:tableStyleId>
              </a:tblPr>
              <a:tblGrid>
                <a:gridCol w="1379985"/>
                <a:gridCol w="1379984"/>
                <a:gridCol w="1379984"/>
              </a:tblGrid>
              <a:tr h="19959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Rates for ferry transportation in project Viking Train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9213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PF BeauSans Pro" panose="02000500000000020004" pitchFamily="2" charset="0"/>
                        </a:rPr>
                        <a:t>Varna-Batumi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92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Rolling stock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20' TK/20'DV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30'TK/40'DV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242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SPS platforms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500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700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MPS platforms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600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800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378221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F BeauSans Pro" panose="02000500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Special rates for railway-ferry transportation in the Black Sea for Viking Project</a:t>
            </a:r>
            <a:endParaRPr lang="uk-UA" sz="1600" dirty="0">
              <a:solidFill>
                <a:srgbClr val="FF0000"/>
              </a:solidFill>
              <a:latin typeface="PF BeauSans Pro" panose="02000500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87311"/>
              </p:ext>
            </p:extLst>
          </p:nvPr>
        </p:nvGraphicFramePr>
        <p:xfrm>
          <a:off x="5004049" y="3557992"/>
          <a:ext cx="4139951" cy="13420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{5A111915-BE36-4E01-A7E5-04B1672EAD32}</a:tableStyleId>
              </a:tblPr>
              <a:tblGrid>
                <a:gridCol w="1368151"/>
                <a:gridCol w="1152128"/>
                <a:gridCol w="901895"/>
                <a:gridCol w="717777"/>
              </a:tblGrid>
              <a:tr h="23496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Rates for ferry transportation in project Viking Train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4390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PF BeauSans Pro" panose="02000500000000020004" pitchFamily="2" charset="0"/>
                        </a:rPr>
                        <a:t>Direct</a:t>
                      </a:r>
                      <a:r>
                        <a:rPr lang="en-US" sz="1200" b="1" u="none" strike="noStrike" baseline="0" dirty="0" smtClean="0">
                          <a:effectLst/>
                          <a:latin typeface="PF BeauSans Pro" panose="02000500000000020004" pitchFamily="2" charset="0"/>
                        </a:rPr>
                        <a:t> route </a:t>
                      </a:r>
                      <a:r>
                        <a:rPr lang="en-US" sz="1200" b="1" u="none" strike="noStrike" dirty="0" err="1" smtClean="0">
                          <a:effectLst/>
                          <a:latin typeface="PF BeauSans Pro" panose="02000500000000020004" pitchFamily="2" charset="0"/>
                        </a:rPr>
                        <a:t>Ilyichevsk</a:t>
                      </a:r>
                      <a:r>
                        <a:rPr lang="en-US" sz="1200" b="1" u="none" strike="noStrike" dirty="0" smtClean="0">
                          <a:effectLst/>
                          <a:latin typeface="PF BeauSans Pro" panose="02000500000000020004" pitchFamily="2" charset="0"/>
                        </a:rPr>
                        <a:t>-Batumi, Batumi-</a:t>
                      </a:r>
                      <a:r>
                        <a:rPr lang="en-US" sz="1200" b="1" u="none" strike="noStrike" dirty="0" err="1" smtClean="0">
                          <a:effectLst/>
                          <a:latin typeface="PF BeauSans Pro" panose="02000500000000020004" pitchFamily="2" charset="0"/>
                        </a:rPr>
                        <a:t>Ilyichevsk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43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Rolling stock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20' TK/20'DV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PF BeauSans Pro" panose="02000500000000020004" pitchFamily="2" charset="0"/>
                        </a:rPr>
                        <a:t>30'TK/40'DV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PF BeauSans Pro" panose="02000500000000020004" pitchFamily="2" charset="0"/>
                        </a:rPr>
                        <a:t>45'DV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13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Loaded container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1000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1400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1500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  <a:tr h="206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Empty container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500 </a:t>
                      </a:r>
                      <a:r>
                        <a:rPr lang="en-US" sz="1200" u="none" strike="noStrike" dirty="0">
                          <a:effectLst/>
                          <a:latin typeface="PF BeauSans Pro" panose="02000500000000020004" pitchFamily="2" charset="0"/>
                        </a:rPr>
                        <a:t>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700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PF BeauSans Pro" panose="02000500000000020004" pitchFamily="2" charset="0"/>
                        </a:rPr>
                        <a:t>750 USD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F BeauSans Pro" panose="02000500000000020004" pitchFamily="2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29388" y="825325"/>
            <a:ext cx="1428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www.vikingtrain.com</a:t>
            </a:r>
            <a:endParaRPr lang="uk-UA" sz="10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6710" y="82532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FF0000"/>
                </a:solidFill>
                <a:latin typeface="PF BeauSans Pro" pitchFamily="2" charset="0"/>
              </a:rPr>
              <a:t>cargo@plaske.ua</a:t>
            </a:r>
            <a:endParaRPr lang="uk-UA" sz="1000" dirty="0">
              <a:ln w="1905"/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00826" y="253821"/>
            <a:ext cx="1164967" cy="52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\\SDC\Forwarding\Private\800371\070415\PLASKE_LOGO_RU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43" y="253821"/>
            <a:ext cx="714380" cy="6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51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33265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Transport </a:t>
            </a:r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facilitation</a:t>
            </a:r>
            <a:endParaRPr lang="en-US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9" name="TextBox 8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7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9" descr="C:\Users\VVC\Pictures\Карта - линии 2012-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908720"/>
            <a:ext cx="6624736" cy="38958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339276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539552" y="4869160"/>
            <a:ext cx="8279705" cy="1872208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3932311" y="5077728"/>
            <a:ext cx="47429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altLang="uk-UA" sz="1400" dirty="0">
                <a:solidFill>
                  <a:schemeClr val="accent1">
                    <a:lumMod val="75000"/>
                  </a:schemeClr>
                </a:solidFill>
                <a:latin typeface="PF BeauSans Pro" panose="02000500000000020004" pitchFamily="2" charset="0"/>
              </a:rPr>
              <a:t>SMGS as amended on 01.07.2015 introduces a new term: freight transport in direct international rail communication – a transportation by rail through the territory of two or more countries with the single document (a bill), issued for the whole cargo route</a:t>
            </a:r>
            <a:endParaRPr lang="uk-UA" altLang="uk-UA" sz="1400" dirty="0">
              <a:solidFill>
                <a:schemeClr val="accent1">
                  <a:lumMod val="75000"/>
                </a:schemeClr>
              </a:solidFill>
              <a:latin typeface="PF BeauSans Pro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2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62" y="196135"/>
            <a:ext cx="784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List of CIM Lines on the territory of Ukraine</a:t>
            </a:r>
          </a:p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(Total length 270,4km)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20" name="TextBox 1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4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3148"/>
            <a:ext cx="8784976" cy="482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47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D: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71545"/>
            <a:ext cx="9137650" cy="54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62" y="196135"/>
            <a:ext cx="7846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F BeauSans Pro" pitchFamily="2" charset="0"/>
              </a:rPr>
              <a:t>Transit potential of Ukraine in attracting cargo flows between Europe and Asia</a:t>
            </a:r>
            <a:r>
              <a:rPr lang="en-US" sz="1600" dirty="0" smtClean="0">
                <a:solidFill>
                  <a:srgbClr val="FF0000"/>
                </a:solidFill>
                <a:latin typeface="PF BeauSans Pro" pitchFamily="2" charset="0"/>
              </a:rPr>
              <a:t>. Project calculations Turkey / Georgia – Ukraine – Poland with using the service of container lines Istanbul/</a:t>
            </a:r>
            <a:r>
              <a:rPr lang="en-US" sz="1600" dirty="0" err="1" smtClean="0">
                <a:solidFill>
                  <a:srgbClr val="FF0000"/>
                </a:solidFill>
                <a:latin typeface="PF BeauSans Pro" pitchFamily="2" charset="0"/>
              </a:rPr>
              <a:t>Poti</a:t>
            </a:r>
            <a:r>
              <a:rPr lang="en-US" sz="1600" dirty="0" smtClean="0">
                <a:solidFill>
                  <a:srgbClr val="FF0000"/>
                </a:solidFill>
                <a:latin typeface="PF BeauSans Pro" pitchFamily="2" charset="0"/>
              </a:rPr>
              <a:t> - Odessa</a:t>
            </a:r>
          </a:p>
          <a:p>
            <a:endParaRPr lang="ru-RU" sz="1600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2" name="Picture 54" descr="container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785926"/>
            <a:ext cx="322136" cy="179551"/>
          </a:xfrm>
          <a:prstGeom prst="rect">
            <a:avLst/>
          </a:prstGeom>
        </p:spPr>
      </p:pic>
      <p:pic>
        <p:nvPicPr>
          <p:cNvPr id="23" name="Picture 55" descr="container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000240"/>
            <a:ext cx="356571" cy="225287"/>
          </a:xfrm>
          <a:prstGeom prst="rect">
            <a:avLst/>
          </a:prstGeom>
        </p:spPr>
      </p:pic>
      <p:pic>
        <p:nvPicPr>
          <p:cNvPr id="26" name="Picture 54" descr="container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216" y="1802755"/>
            <a:ext cx="322136" cy="179551"/>
          </a:xfrm>
          <a:prstGeom prst="rect">
            <a:avLst/>
          </a:prstGeom>
        </p:spPr>
      </p:pic>
      <p:pic>
        <p:nvPicPr>
          <p:cNvPr id="27" name="Picture 55" descr="container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2396" y="2000240"/>
            <a:ext cx="356571" cy="22528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357686" y="2357430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PF BeauSans Pro" pitchFamily="2" charset="0"/>
              </a:rPr>
              <a:t>Rates indicated on the bases LILO /  with forwarding in Odessa Sea Port / for liner containers on private platforms / with return of empty containers to Odessa Sea Port. Rates don’t include providing of platforms, additional charges.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20" name="TextBox 1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4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4355976" y="1484784"/>
            <a:ext cx="2502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PF BeauSans Pro" pitchFamily="2" charset="0"/>
              </a:rPr>
              <a:t>Istanbul  - Slawkow</a:t>
            </a:r>
            <a:r>
              <a:rPr lang="uk-UA" sz="1400" dirty="0" smtClean="0">
                <a:latin typeface="PF BeauSans Pro" pitchFamily="2" charset="0"/>
              </a:rPr>
              <a:t> 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dirty="0" smtClean="0">
                <a:latin typeface="PF BeauSans Pro" pitchFamily="2" charset="0"/>
              </a:rPr>
              <a:t>Rate for                1950</a:t>
            </a:r>
            <a:r>
              <a:rPr lang="uk-UA" sz="1400" dirty="0" smtClean="0">
                <a:latin typeface="PF BeauSans Pro" pitchFamily="2" charset="0"/>
              </a:rPr>
              <a:t> </a:t>
            </a:r>
            <a:r>
              <a:rPr lang="en-US" sz="1400" dirty="0" smtClean="0">
                <a:latin typeface="PF BeauSans Pro" pitchFamily="2" charset="0"/>
              </a:rPr>
              <a:t>USD</a:t>
            </a:r>
          </a:p>
          <a:p>
            <a:r>
              <a:rPr lang="en-US" sz="1400" dirty="0" smtClean="0">
                <a:latin typeface="PF BeauSans Pro" pitchFamily="2" charset="0"/>
              </a:rPr>
              <a:t>Rate for                2900 USD</a:t>
            </a:r>
            <a:r>
              <a:rPr lang="en-US" sz="1400" dirty="0" smtClean="0">
                <a:latin typeface="PF BeauSans Pro SemiBold" pitchFamily="2" charset="0"/>
              </a:rPr>
              <a:t> </a:t>
            </a:r>
            <a:endParaRPr lang="ru-RU" sz="1400" dirty="0">
              <a:latin typeface="PF BeauSans Pro SemiBold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1484784"/>
            <a:ext cx="2339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PF BeauSans Pro" pitchFamily="2" charset="0"/>
              </a:rPr>
              <a:t>Poti</a:t>
            </a:r>
            <a:r>
              <a:rPr lang="en-US" sz="1400" dirty="0" smtClean="0">
                <a:latin typeface="PF BeauSans Pro" pitchFamily="2" charset="0"/>
              </a:rPr>
              <a:t>- Slawkow</a:t>
            </a:r>
            <a:r>
              <a:rPr lang="uk-UA" sz="1400" dirty="0" smtClean="0">
                <a:latin typeface="PF BeauSans Pro" pitchFamily="2" charset="0"/>
              </a:rPr>
              <a:t> 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dirty="0" smtClean="0">
                <a:latin typeface="PF BeauSans Pro" pitchFamily="2" charset="0"/>
              </a:rPr>
              <a:t>Rate for            2200 USD</a:t>
            </a:r>
          </a:p>
          <a:p>
            <a:r>
              <a:rPr lang="en-US" sz="1400" dirty="0" smtClean="0">
                <a:latin typeface="PF BeauSans Pro" pitchFamily="2" charset="0"/>
              </a:rPr>
              <a:t>Rate for            3250 USD</a:t>
            </a:r>
            <a:endParaRPr lang="ru-RU" sz="1400" dirty="0">
              <a:latin typeface="PF BeauSans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7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D: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71545"/>
            <a:ext cx="9137650" cy="54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62" y="196135"/>
            <a:ext cx="7846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Transit </a:t>
            </a:r>
            <a:r>
              <a:rPr lang="en-US" sz="1600" dirty="0">
                <a:solidFill>
                  <a:srgbClr val="FF0000"/>
                </a:solidFill>
                <a:latin typeface="PF BeauSans Pro" panose="02000500000000020004" pitchFamily="2" charset="0"/>
              </a:rPr>
              <a:t>potential of Ukraine in attracting cargo flows between Europe and Asia. Project </a:t>
            </a:r>
            <a:r>
              <a:rPr lang="en-US" sz="1600" dirty="0" smtClean="0">
                <a:solidFill>
                  <a:srgbClr val="FF0000"/>
                </a:solidFill>
                <a:latin typeface="PF BeauSans Pro" pitchFamily="2" charset="0"/>
              </a:rPr>
              <a:t>calculations Georgia – Ukraine – Poland with using the service of ferry lines Batumi – </a:t>
            </a:r>
            <a:r>
              <a:rPr lang="en-US" sz="1600" dirty="0" err="1" smtClean="0">
                <a:solidFill>
                  <a:srgbClr val="FF0000"/>
                </a:solidFill>
                <a:latin typeface="PF BeauSans Pro" pitchFamily="2" charset="0"/>
              </a:rPr>
              <a:t>Ilyichevsk</a:t>
            </a:r>
            <a:r>
              <a:rPr lang="en-US" sz="1600" dirty="0" smtClean="0">
                <a:solidFill>
                  <a:srgbClr val="FF0000"/>
                </a:solidFill>
                <a:latin typeface="PF BeauSans Pro" pitchFamily="2" charset="0"/>
              </a:rPr>
              <a:t> with special </a:t>
            </a:r>
            <a:r>
              <a:rPr lang="en-US" sz="1600" dirty="0">
                <a:solidFill>
                  <a:srgbClr val="FF0000"/>
                </a:solidFill>
                <a:latin typeface="PF BeauSans Pro" panose="02000500000000020004" pitchFamily="2" charset="0"/>
              </a:rPr>
              <a:t>rates on the territory of Ukraine</a:t>
            </a:r>
            <a:endParaRPr lang="en-US" sz="1600" dirty="0" smtClean="0">
              <a:solidFill>
                <a:srgbClr val="FF0000"/>
              </a:solidFill>
              <a:latin typeface="PF BeauSans Pro" pitchFamily="2" charset="0"/>
            </a:endParaRPr>
          </a:p>
          <a:p>
            <a:endParaRPr lang="ru-RU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6" name="Picture 54" descr="container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4389" y="1802755"/>
            <a:ext cx="322136" cy="179551"/>
          </a:xfrm>
          <a:prstGeom prst="rect">
            <a:avLst/>
          </a:prstGeom>
        </p:spPr>
      </p:pic>
      <p:pic>
        <p:nvPicPr>
          <p:cNvPr id="27" name="Picture 55" descr="container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1456" y="2000240"/>
            <a:ext cx="356571" cy="225287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20" name="TextBox 1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4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4456649" y="1486863"/>
            <a:ext cx="2339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PF BeauSans Pro" pitchFamily="2" charset="0"/>
              </a:rPr>
              <a:t>Poti</a:t>
            </a:r>
            <a:r>
              <a:rPr lang="en-US" sz="1400" dirty="0" smtClean="0">
                <a:latin typeface="PF BeauSans Pro" pitchFamily="2" charset="0"/>
              </a:rPr>
              <a:t>- Slawkow</a:t>
            </a:r>
            <a:r>
              <a:rPr lang="uk-UA" sz="1400" dirty="0" smtClean="0">
                <a:latin typeface="PF BeauSans Pro" pitchFamily="2" charset="0"/>
              </a:rPr>
              <a:t> 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dirty="0" smtClean="0">
                <a:latin typeface="PF BeauSans Pro" pitchFamily="2" charset="0"/>
              </a:rPr>
              <a:t>Rate for            2200 USD</a:t>
            </a:r>
          </a:p>
          <a:p>
            <a:r>
              <a:rPr lang="en-US" sz="1400" dirty="0" smtClean="0">
                <a:latin typeface="PF BeauSans Pro" pitchFamily="2" charset="0"/>
              </a:rPr>
              <a:t>Rate for            2900 USD</a:t>
            </a:r>
            <a:endParaRPr lang="ru-RU" sz="1400" dirty="0">
              <a:latin typeface="PF BeauSans Pro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73233" y="2420888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PF BeauSans Pro" pitchFamily="2" charset="0"/>
              </a:rPr>
              <a:t>Rates indicated on the bases LILO /  with forwarding in IMTP/ for containers on the platforms / transport by ferry line/with special rates  on the ferry and rail tariff (UZ)/ Rates don’t include additional charges and return the empty container</a:t>
            </a:r>
          </a:p>
        </p:txBody>
      </p:sp>
    </p:spTree>
    <p:extLst>
      <p:ext uri="{BB962C8B-B14F-4D97-AF65-F5344CB8AC3E}">
        <p14:creationId xmlns:p14="http://schemas.microsoft.com/office/powerpoint/2010/main" val="2614406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slide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1080908"/>
            <a:ext cx="9143991" cy="5444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3438" y="1454712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PF BeauSans Pro" pitchFamily="2" charset="0"/>
              <a:cs typeface="Times New Roman" pitchFamily="18" charset="0"/>
            </a:endParaRPr>
          </a:p>
          <a:p>
            <a:pPr marL="180975" indent="-180975">
              <a:buFont typeface="Arial" pitchFamily="34" charset="0"/>
              <a:buChar char="•"/>
            </a:pP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" y="236244"/>
            <a:ext cx="723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Transit potential of Ukraine in attracting cargo flows between Europe and Asia. Terminal «Premako </a:t>
            </a:r>
            <a:r>
              <a:rPr lang="en-US" dirty="0" err="1" smtClean="0">
                <a:solidFill>
                  <a:srgbClr val="FF0000"/>
                </a:solidFill>
                <a:latin typeface="PF BeauSans Pro" panose="02000500000000020004" pitchFamily="2" charset="0"/>
              </a:rPr>
              <a:t>a.s</a:t>
            </a:r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.» in Matevtse, Slovakia</a:t>
            </a:r>
            <a:endParaRPr lang="en-US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pic>
        <p:nvPicPr>
          <p:cNvPr id="20" name="Рисунок 19" descr="logos_PLASKE_20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188640"/>
            <a:ext cx="1000131" cy="8836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www.plaske.ua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pic>
        <p:nvPicPr>
          <p:cNvPr id="8" name="Picture 3" descr="C:\Users\Администратор\Downloads\austria_round_icon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0" y="3899234"/>
            <a:ext cx="531231" cy="3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Администратор\Downloads\ukraine_round_icon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5084"/>
            <a:ext cx="5040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28793" y="2857496"/>
            <a:ext cx="2571769" cy="823107"/>
            <a:chOff x="642909" y="2857495"/>
            <a:chExt cx="2571769" cy="823107"/>
          </a:xfrm>
        </p:grpSpPr>
        <p:pic>
          <p:nvPicPr>
            <p:cNvPr id="14" name="Picture 24" descr="clowd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09" y="2857495"/>
              <a:ext cx="2571769" cy="82310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909" y="2857496"/>
              <a:ext cx="257176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PF BeauSans Pro SemiBold" pitchFamily="2" charset="0"/>
                </a:rPr>
                <a:t>Uzhgorod – </a:t>
              </a:r>
              <a:r>
                <a:rPr lang="en-US" dirty="0" err="1" smtClean="0">
                  <a:solidFill>
                    <a:schemeClr val="bg1"/>
                  </a:solidFill>
                  <a:latin typeface="PF BeauSans Pro SemiBold" pitchFamily="2" charset="0"/>
                </a:rPr>
                <a:t>Mat’ovce</a:t>
              </a:r>
              <a:endParaRPr lang="ru-RU" dirty="0">
                <a:solidFill>
                  <a:schemeClr val="bg1"/>
                </a:solidFill>
                <a:latin typeface="PF BeauSans Pro SemiBold" pitchFamily="2" charset="0"/>
              </a:endParaRPr>
            </a:p>
          </p:txBody>
        </p:sp>
      </p:grpSp>
      <p:grpSp>
        <p:nvGrpSpPr>
          <p:cNvPr id="17" name="Group 18"/>
          <p:cNvGrpSpPr/>
          <p:nvPr/>
        </p:nvGrpSpPr>
        <p:grpSpPr>
          <a:xfrm>
            <a:off x="4653310" y="1200156"/>
            <a:ext cx="4227532" cy="3684014"/>
            <a:chOff x="-1329807" y="476101"/>
            <a:chExt cx="4227532" cy="3684014"/>
          </a:xfrm>
        </p:grpSpPr>
        <p:pic>
          <p:nvPicPr>
            <p:cNvPr id="18" name="Picture 21" descr="clowd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329807" y="476101"/>
              <a:ext cx="4227532" cy="36840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1041775" y="548109"/>
              <a:ext cx="3786214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en-US" sz="1500" dirty="0" smtClean="0">
                  <a:latin typeface="PF BeauSans Pro" pitchFamily="2" charset="0"/>
                </a:rPr>
                <a:t>Reload &amp; </a:t>
              </a:r>
              <a:r>
                <a:rPr lang="en-US" sz="1500" dirty="0" err="1" smtClean="0">
                  <a:latin typeface="PF BeauSans Pro" pitchFamily="2" charset="0"/>
                </a:rPr>
                <a:t>wheelset</a:t>
              </a:r>
              <a:r>
                <a:rPr lang="en-US" sz="1500" dirty="0" smtClean="0">
                  <a:latin typeface="PF BeauSans Pro" pitchFamily="2" charset="0"/>
                </a:rPr>
                <a:t> change at the </a:t>
              </a:r>
              <a:r>
                <a:rPr lang="en-US" sz="1500" dirty="0" err="1" smtClean="0">
                  <a:latin typeface="PF BeauSans Pro" pitchFamily="2" charset="0"/>
                </a:rPr>
                <a:t>Matevtse</a:t>
              </a:r>
              <a:r>
                <a:rPr lang="en-US" sz="1500" dirty="0" smtClean="0">
                  <a:latin typeface="PF BeauSans Pro" pitchFamily="2" charset="0"/>
                </a:rPr>
                <a:t> station (Slovakia).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en-US" sz="1500" dirty="0" smtClean="0">
                  <a:latin typeface="PF BeauSans Pro" pitchFamily="2" charset="0"/>
                </a:rPr>
                <a:t>The 1520 mm gauge  runs to the Slovak Republic for a maximum of 90 km (st. Kosice), and in addition to the another 5 stations.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en-US" sz="1500" dirty="0" smtClean="0">
                  <a:latin typeface="PF BeauSans Pro" pitchFamily="2" charset="0"/>
                </a:rPr>
                <a:t>The option to run to the following 5 countries (Slovakia, Czech Republic, Austria, Serbia, Montenegro)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en-US" sz="1600" dirty="0">
                  <a:latin typeface="PF BeauSans Pro"/>
                </a:rPr>
                <a:t>Services: handling of all types of cargo.  Exception is pumping of liquid goods and bulk cargo to / from special hopper wagons.</a:t>
              </a:r>
            </a:p>
            <a:p>
              <a:pPr marL="180975" indent="-180975">
                <a:buFont typeface="Arial" pitchFamily="34" charset="0"/>
                <a:buChar char="•"/>
              </a:pPr>
              <a:endParaRPr lang="ru-RU" sz="1500" dirty="0">
                <a:latin typeface="PF BeauSans Pro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5870" y="5373216"/>
            <a:ext cx="2502040" cy="95410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PF BeauSans Pro" pitchFamily="2" charset="0"/>
              </a:rPr>
              <a:t>Batumi – </a:t>
            </a:r>
            <a:r>
              <a:rPr lang="en-US" sz="1400" dirty="0" err="1" smtClean="0">
                <a:latin typeface="PF BeauSans Pro" pitchFamily="2" charset="0"/>
              </a:rPr>
              <a:t>Uzhgorod</a:t>
            </a:r>
            <a:endParaRPr lang="en-US" sz="1400" dirty="0" smtClean="0">
              <a:latin typeface="PF BeauSans Pro" pitchFamily="2" charset="0"/>
            </a:endParaRPr>
          </a:p>
          <a:p>
            <a:endParaRPr lang="en-US" sz="1400" dirty="0" smtClean="0">
              <a:latin typeface="PF BeauSans Pro" pitchFamily="2" charset="0"/>
            </a:endParaRPr>
          </a:p>
          <a:p>
            <a:r>
              <a:rPr lang="en-US" sz="1400" dirty="0" smtClean="0">
                <a:latin typeface="PF BeauSans Pro" pitchFamily="2" charset="0"/>
              </a:rPr>
              <a:t>Rate for               1 900 USD</a:t>
            </a:r>
          </a:p>
          <a:p>
            <a:r>
              <a:rPr lang="en-US" sz="1400" dirty="0" smtClean="0">
                <a:latin typeface="PF BeauSans Pro" pitchFamily="2" charset="0"/>
              </a:rPr>
              <a:t>Rate for               2 600  USD</a:t>
            </a:r>
            <a:r>
              <a:rPr lang="en-US" sz="1400" dirty="0" smtClean="0">
                <a:latin typeface="PF BeauSans Pro SemiBold" pitchFamily="2" charset="0"/>
              </a:rPr>
              <a:t> </a:t>
            </a:r>
            <a:endParaRPr lang="ru-RU" sz="1400" dirty="0">
              <a:latin typeface="PF BeauSans Pro SemiBold" pitchFamily="2" charset="0"/>
            </a:endParaRPr>
          </a:p>
        </p:txBody>
      </p:sp>
      <p:pic>
        <p:nvPicPr>
          <p:cNvPr id="23" name="Picture 54" descr="container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9189" y="5857254"/>
            <a:ext cx="322136" cy="179551"/>
          </a:xfrm>
          <a:prstGeom prst="rect">
            <a:avLst/>
          </a:prstGeom>
        </p:spPr>
      </p:pic>
      <p:pic>
        <p:nvPicPr>
          <p:cNvPr id="24" name="Picture 55" descr="container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89189" y="6039370"/>
            <a:ext cx="356571" cy="2252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662750" y="597985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smtClean="0">
                <a:latin typeface="PF BeauSans Pro" pitchFamily="2" charset="0"/>
              </a:rPr>
              <a:t>Rates indicated on the bases LILO /  with forwarding in IMTP/ for containers on the platforms / transport by ferry line/with special rates  on the ferry and rail tariff (UZ)/ Rates don’t include additional charges and transportation the empty container</a:t>
            </a:r>
          </a:p>
        </p:txBody>
      </p:sp>
    </p:spTree>
    <p:extLst>
      <p:ext uri="{BB962C8B-B14F-4D97-AF65-F5344CB8AC3E}">
        <p14:creationId xmlns:p14="http://schemas.microsoft.com/office/powerpoint/2010/main" val="33417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2251"/>
            <a:ext cx="9144000" cy="5741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09210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Europe – Asia International Transport Corridors </a:t>
            </a:r>
            <a:endParaRPr lang="ru-RU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9" name="TextBox 8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7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08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1561" y="191238"/>
            <a:ext cx="788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/>
                <a:cs typeface="Arial" pitchFamily="34" charset="0"/>
              </a:rPr>
              <a:t>Project </a:t>
            </a:r>
            <a:r>
              <a:rPr lang="en-US" dirty="0" smtClean="0">
                <a:solidFill>
                  <a:srgbClr val="FF0000"/>
                </a:solidFill>
                <a:latin typeface="PF BeauSans Pro"/>
                <a:cs typeface="Arial" pitchFamily="34" charset="0"/>
              </a:rPr>
              <a:t>Turkey – </a:t>
            </a:r>
            <a:r>
              <a:rPr lang="en-US" dirty="0">
                <a:solidFill>
                  <a:srgbClr val="FF0000"/>
                </a:solidFill>
                <a:latin typeface="PF BeauSans Pro"/>
                <a:cs typeface="Arial" pitchFamily="34" charset="0"/>
              </a:rPr>
              <a:t>Ukraine - Baltic Countries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22" name="TextBox 21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3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C:\Users\124002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9144000" cy="5282398"/>
          </a:xfrm>
          <a:prstGeom prst="rect">
            <a:avLst/>
          </a:prstGeom>
          <a:noFill/>
          <a:ln>
            <a:solidFill>
              <a:srgbClr val="F6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02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slide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9" y="1416349"/>
            <a:ext cx="9142250" cy="5441675"/>
          </a:xfrm>
          <a:prstGeom prst="rect">
            <a:avLst/>
          </a:prstGeom>
        </p:spPr>
      </p:pic>
      <p:pic>
        <p:nvPicPr>
          <p:cNvPr id="38" name="Рисунок 37" descr="ship-1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714620"/>
            <a:ext cx="1831505" cy="1534504"/>
          </a:xfrm>
          <a:prstGeom prst="rect">
            <a:avLst/>
          </a:prstGeom>
        </p:spPr>
      </p:pic>
      <p:pic>
        <p:nvPicPr>
          <p:cNvPr id="50" name="Рисунок 49" descr="ship-1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714620"/>
            <a:ext cx="1831504" cy="1534504"/>
          </a:xfrm>
          <a:prstGeom prst="rect">
            <a:avLst/>
          </a:prstGeom>
        </p:spPr>
      </p:pic>
      <p:pic>
        <p:nvPicPr>
          <p:cNvPr id="46" name="Рисунок 45" descr="car-1 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4516498"/>
            <a:ext cx="1210849" cy="1127079"/>
          </a:xfrm>
          <a:prstGeom prst="rect">
            <a:avLst/>
          </a:prstGeom>
        </p:spPr>
      </p:pic>
      <p:grpSp>
        <p:nvGrpSpPr>
          <p:cNvPr id="2" name="Группа 19"/>
          <p:cNvGrpSpPr/>
          <p:nvPr/>
        </p:nvGrpSpPr>
        <p:grpSpPr>
          <a:xfrm>
            <a:off x="7786710" y="253821"/>
            <a:ext cx="1214446" cy="817725"/>
            <a:chOff x="7786710" y="253821"/>
            <a:chExt cx="1214446" cy="817725"/>
          </a:xfrm>
        </p:grpSpPr>
        <p:sp>
          <p:nvSpPr>
            <p:cNvPr id="28" name="TextBox 27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30" name="Picture 2" descr="\\SDC\Forwarding\Private\800371\070415\PLASKE_LOGO_RU_20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743" y="253821"/>
              <a:ext cx="714380" cy="60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285721" y="219654"/>
            <a:ext cx="5929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Ro-Ro ferry connection between Ukraine and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Black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Region countries. STENA SEALINE Ro-Ro ferries: route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Ilyihevsk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Trade Port –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Haydarpaşa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port</a:t>
            </a:r>
            <a:endParaRPr lang="en-US" sz="1600" b="1" dirty="0">
              <a:solidFill>
                <a:srgbClr val="FF0000"/>
              </a:solidFill>
              <a:latin typeface="PF BeauSans Pro" pitchFamily="50" charset="0"/>
              <a:cs typeface="Arial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and back</a:t>
            </a:r>
          </a:p>
        </p:txBody>
      </p:sp>
      <p:pic>
        <p:nvPicPr>
          <p:cNvPr id="36" name="Рисунок 35" descr="trailer-2 cop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3853435"/>
            <a:ext cx="1108041" cy="932887"/>
          </a:xfrm>
          <a:prstGeom prst="rect">
            <a:avLst/>
          </a:prstGeom>
        </p:spPr>
      </p:pic>
      <p:pic>
        <p:nvPicPr>
          <p:cNvPr id="41" name="Рисунок 40" descr="arrow cop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3714752"/>
            <a:ext cx="714380" cy="802111"/>
          </a:xfrm>
          <a:prstGeom prst="rect">
            <a:avLst/>
          </a:prstGeom>
        </p:spPr>
      </p:pic>
      <p:pic>
        <p:nvPicPr>
          <p:cNvPr id="42" name="Рисунок 41" descr="trailer-2 cop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3307" y="3853435"/>
            <a:ext cx="1108040" cy="932887"/>
          </a:xfrm>
          <a:prstGeom prst="rect">
            <a:avLst/>
          </a:prstGeom>
        </p:spPr>
      </p:pic>
      <p:pic>
        <p:nvPicPr>
          <p:cNvPr id="44" name="Рисунок 43" descr="arrow cop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0" y="3000372"/>
            <a:ext cx="714380" cy="802111"/>
          </a:xfrm>
          <a:prstGeom prst="rect">
            <a:avLst/>
          </a:prstGeom>
        </p:spPr>
      </p:pic>
      <p:pic>
        <p:nvPicPr>
          <p:cNvPr id="47" name="Рисунок 46" descr="car-1 cop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3108" y="4516498"/>
            <a:ext cx="1210848" cy="1127079"/>
          </a:xfrm>
          <a:prstGeom prst="rect">
            <a:avLst/>
          </a:prstGeom>
        </p:spPr>
      </p:pic>
      <p:pic>
        <p:nvPicPr>
          <p:cNvPr id="51" name="Рисунок 50" descr="arrow cop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86446" y="3071810"/>
            <a:ext cx="2060458" cy="1434030"/>
          </a:xfrm>
          <a:prstGeom prst="rect">
            <a:avLst/>
          </a:prstGeom>
        </p:spPr>
      </p:pic>
      <p:pic>
        <p:nvPicPr>
          <p:cNvPr id="52" name="Рисунок 51" descr="arrow copy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8149" y="3000372"/>
            <a:ext cx="285752" cy="2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38 0.36694 L 3.61111E-6 9.82659E-7 " pathEditMode="relative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8555E-6 L 0.11754 2.48555E-6 L 0.27153 -0.13965 L 0.34132 -0.13965 L 0.7033 -0.46312 " pathEditMode="relative" ptsTypes="AAAAA">
                                      <p:cBhvr>
                                        <p:cTn id="6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lide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8" y="1416349"/>
            <a:ext cx="9141092" cy="5441675"/>
          </a:xfrm>
          <a:prstGeom prst="rect">
            <a:avLst/>
          </a:prstGeom>
        </p:spPr>
      </p:pic>
      <p:grpSp>
        <p:nvGrpSpPr>
          <p:cNvPr id="2" name="Группа 7"/>
          <p:cNvGrpSpPr/>
          <p:nvPr/>
        </p:nvGrpSpPr>
        <p:grpSpPr>
          <a:xfrm>
            <a:off x="7786710" y="253821"/>
            <a:ext cx="1214446" cy="817725"/>
            <a:chOff x="7786710" y="253821"/>
            <a:chExt cx="1214446" cy="817725"/>
          </a:xfrm>
        </p:grpSpPr>
        <p:sp>
          <p:nvSpPr>
            <p:cNvPr id="10" name="TextBox 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2" name="Picture 2" descr="\\SDC\Forwarding\Private\800371\070415\PLASKE_LOGO_RU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743" y="253821"/>
              <a:ext cx="714380" cy="60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 descr="ship-2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071942"/>
            <a:ext cx="1071570" cy="8978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5721" y="219654"/>
            <a:ext cx="5929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Ro-Ro ferry connection between Ukraine and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Black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Region countries. STENA SEALINE Ro-Ro ferries: route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Ilyihevsk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Trade Port –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Haydarpaşa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port</a:t>
            </a:r>
            <a:endParaRPr lang="en-US" sz="1600" b="1" dirty="0">
              <a:solidFill>
                <a:srgbClr val="FF0000"/>
              </a:solidFill>
              <a:latin typeface="PF BeauSans Pro" pitchFamily="50" charset="0"/>
              <a:cs typeface="Arial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and back</a:t>
            </a:r>
          </a:p>
        </p:txBody>
      </p:sp>
    </p:spTree>
    <p:extLst>
      <p:ext uri="{BB962C8B-B14F-4D97-AF65-F5344CB8AC3E}">
        <p14:creationId xmlns:p14="http://schemas.microsoft.com/office/powerpoint/2010/main" val="32049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04115 -0.03172 L 0.14896 -0.03172 L 0.2691 -0.12431 L 0.28716 -0.21389 L 0.33229 -0.24861 L 0.3375 -0.24861 " pathEditMode="relative" ptsTypes="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7786710" y="253821"/>
            <a:ext cx="1214446" cy="817725"/>
            <a:chOff x="7786710" y="253821"/>
            <a:chExt cx="1214446" cy="817725"/>
          </a:xfrm>
        </p:grpSpPr>
        <p:sp>
          <p:nvSpPr>
            <p:cNvPr id="13" name="TextBox 12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5" name="Picture 2" descr="\\SDC\Forwarding\Private\800371\070415\PLASKE_LOGO_RU_2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743" y="253821"/>
              <a:ext cx="714380" cy="60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 descr="slide1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9" y="1416349"/>
            <a:ext cx="9142250" cy="5441674"/>
          </a:xfrm>
          <a:prstGeom prst="rect">
            <a:avLst/>
          </a:prstGeom>
        </p:spPr>
      </p:pic>
      <p:pic>
        <p:nvPicPr>
          <p:cNvPr id="24" name="Рисунок 23" descr="train-1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8083" y="2285992"/>
            <a:ext cx="1292743" cy="1100370"/>
          </a:xfrm>
          <a:prstGeom prst="rect">
            <a:avLst/>
          </a:prstGeom>
        </p:spPr>
      </p:pic>
      <p:pic>
        <p:nvPicPr>
          <p:cNvPr id="25" name="Рисунок 24" descr="train-1 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8083" y="2285992"/>
            <a:ext cx="1292742" cy="1100370"/>
          </a:xfrm>
          <a:prstGeom prst="rect">
            <a:avLst/>
          </a:prstGeom>
        </p:spPr>
      </p:pic>
      <p:pic>
        <p:nvPicPr>
          <p:cNvPr id="23" name="Рисунок 22" descr="trailer-2 cop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3286124"/>
            <a:ext cx="1108040" cy="932886"/>
          </a:xfrm>
          <a:prstGeom prst="rect">
            <a:avLst/>
          </a:prstGeom>
        </p:spPr>
      </p:pic>
      <p:pic>
        <p:nvPicPr>
          <p:cNvPr id="22" name="Рисунок 21" descr="ship-1 cop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70" y="3857628"/>
            <a:ext cx="1831503" cy="1534503"/>
          </a:xfrm>
          <a:prstGeom prst="rect">
            <a:avLst/>
          </a:prstGeom>
        </p:spPr>
      </p:pic>
      <p:pic>
        <p:nvPicPr>
          <p:cNvPr id="9" name="Рисунок 8" descr="ship-1 cop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70" y="3857628"/>
            <a:ext cx="1831504" cy="1534503"/>
          </a:xfrm>
          <a:prstGeom prst="rect">
            <a:avLst/>
          </a:prstGeom>
        </p:spPr>
      </p:pic>
      <p:pic>
        <p:nvPicPr>
          <p:cNvPr id="18" name="Рисунок 17" descr="arrow cop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3143248"/>
            <a:ext cx="714380" cy="802111"/>
          </a:xfrm>
          <a:prstGeom prst="rect">
            <a:avLst/>
          </a:prstGeom>
        </p:spPr>
      </p:pic>
      <p:pic>
        <p:nvPicPr>
          <p:cNvPr id="19" name="Рисунок 18" descr="trailer-2 cop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9058" y="3286124"/>
            <a:ext cx="1108040" cy="932887"/>
          </a:xfrm>
          <a:prstGeom prst="rect">
            <a:avLst/>
          </a:prstGeom>
        </p:spPr>
      </p:pic>
      <p:pic>
        <p:nvPicPr>
          <p:cNvPr id="20" name="Рисунок 19" descr="arrow cop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2428868"/>
            <a:ext cx="714380" cy="802111"/>
          </a:xfrm>
          <a:prstGeom prst="rect">
            <a:avLst/>
          </a:prstGeom>
        </p:spPr>
      </p:pic>
      <p:pic>
        <p:nvPicPr>
          <p:cNvPr id="26" name="Рисунок 25" descr="arrow cop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83968" y="1994970"/>
            <a:ext cx="1974246" cy="1434030"/>
          </a:xfrm>
          <a:prstGeom prst="rect">
            <a:avLst/>
          </a:prstGeom>
        </p:spPr>
      </p:pic>
      <p:pic>
        <p:nvPicPr>
          <p:cNvPr id="27" name="Рисунок 26" descr="arrow copy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58215" y="1928802"/>
            <a:ext cx="285752" cy="24351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85721" y="219654"/>
            <a:ext cx="5929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Ro-Ro ferry connection between Ukraine and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Black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Region countries. STENA SEALINE Ro-Ro ferries: route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Ilyihevsk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Sea 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Trade Port – </a:t>
            </a:r>
            <a:r>
              <a:rPr lang="en-US" sz="1600" b="1" dirty="0" err="1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Haydarpaşa</a:t>
            </a:r>
            <a:r>
              <a:rPr lang="en-US" sz="1600" b="1" dirty="0" smtClean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 port</a:t>
            </a:r>
            <a:endParaRPr lang="en-US" sz="1600" b="1" dirty="0">
              <a:solidFill>
                <a:srgbClr val="FF0000"/>
              </a:solidFill>
              <a:latin typeface="PF BeauSans Pro" pitchFamily="50" charset="0"/>
              <a:cs typeface="Arial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PF BeauSans Pro" pitchFamily="50" charset="0"/>
                <a:cs typeface="Arial" pitchFamily="34" charset="0"/>
              </a:rPr>
              <a:t>and back</a:t>
            </a:r>
          </a:p>
        </p:txBody>
      </p:sp>
    </p:spTree>
    <p:extLst>
      <p:ext uri="{BB962C8B-B14F-4D97-AF65-F5344CB8AC3E}">
        <p14:creationId xmlns:p14="http://schemas.microsoft.com/office/powerpoint/2010/main" val="221832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5.78035E-8 L -0.12379 5.78035E-8 L -0.28421 0.14381 L -0.28421 0.25364 L -0.48091 0.45664 " pathEditMode="relative" ptsTypes="AAAAA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8148E-6 L 0.54341 -0.40949 " pathEditMode="relative" ptsTypes="AA">
                                      <p:cBhvr>
                                        <p:cTn id="6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9" name="TextBox 8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7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 descr="1592592.jpg"/>
          <p:cNvPicPr>
            <a:picLocks noChangeAspect="1"/>
          </p:cNvPicPr>
          <p:nvPr/>
        </p:nvPicPr>
        <p:blipFill>
          <a:blip r:embed="rId3">
            <a:lum bright="-10000" contrast="20000"/>
          </a:blip>
          <a:stretch>
            <a:fillRect/>
          </a:stretch>
        </p:blipFill>
        <p:spPr>
          <a:xfrm>
            <a:off x="4572000" y="2960364"/>
            <a:ext cx="4572000" cy="3611908"/>
          </a:xfrm>
          <a:prstGeom prst="rect">
            <a:avLst/>
          </a:prstGeom>
        </p:spPr>
      </p:pic>
      <p:pic>
        <p:nvPicPr>
          <p:cNvPr id="11" name="Рисунок 10" descr="13509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042"/>
            <a:ext cx="4572000" cy="36051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57752" y="785794"/>
            <a:ext cx="457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en-US" sz="1400" dirty="0" smtClean="0">
                <a:latin typeface="PF BeauSans Pro" pitchFamily="2" charset="0"/>
              </a:rPr>
              <a:t>“CENK A”</a:t>
            </a:r>
            <a:endParaRPr lang="en-US" sz="1400" dirty="0" smtClean="0">
              <a:latin typeface="PF BeauSans Pro" pitchFamily="2" charset="0"/>
              <a:cs typeface="Times New Roman" pitchFamily="18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     Type: </a:t>
            </a:r>
            <a:r>
              <a:rPr lang="en-US" sz="1400" dirty="0" smtClean="0">
                <a:latin typeface="PF BeauSans Pro" pitchFamily="2" charset="0"/>
              </a:rPr>
              <a:t>RO-RO/PASSENGER SHIP</a:t>
            </a:r>
          </a:p>
          <a:p>
            <a:r>
              <a:rPr lang="en-US" sz="1400" b="1" dirty="0" smtClean="0">
                <a:latin typeface="PF BeauSans Pro" pitchFamily="2" charset="0"/>
              </a:rPr>
              <a:t>     Gross Tonnage:   </a:t>
            </a:r>
            <a:r>
              <a:rPr lang="en-US" sz="1400" dirty="0" smtClean="0">
                <a:latin typeface="PF BeauSans Pro" pitchFamily="2" charset="0"/>
              </a:rPr>
              <a:t>8728 </a:t>
            </a:r>
            <a:r>
              <a:rPr lang="en-US" sz="1400" dirty="0" err="1" smtClean="0">
                <a:latin typeface="PF BeauSans Pro" pitchFamily="2" charset="0"/>
              </a:rPr>
              <a:t>tn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     Length</a:t>
            </a:r>
            <a:r>
              <a:rPr lang="ru-RU" sz="1400" b="1" dirty="0" smtClean="0">
                <a:latin typeface="PF BeauSans Pro" pitchFamily="2" charset="0"/>
              </a:rPr>
              <a:t>: </a:t>
            </a:r>
            <a:r>
              <a:rPr lang="en-US" sz="1400" b="1" dirty="0" smtClean="0">
                <a:latin typeface="PF BeauSans Pro" pitchFamily="2" charset="0"/>
              </a:rPr>
              <a:t>               </a:t>
            </a:r>
            <a:r>
              <a:rPr lang="en-US" sz="1400" dirty="0" smtClean="0">
                <a:latin typeface="PF BeauSans Pro" pitchFamily="2" charset="0"/>
              </a:rPr>
              <a:t>150,5 m </a:t>
            </a:r>
          </a:p>
          <a:p>
            <a:r>
              <a:rPr lang="en-US" sz="1400" b="1" dirty="0" smtClean="0">
                <a:latin typeface="PF BeauSans Pro" pitchFamily="2" charset="0"/>
              </a:rPr>
              <a:t>     Beam:                  </a:t>
            </a:r>
            <a:r>
              <a:rPr lang="en-US" sz="1400" dirty="0" smtClean="0">
                <a:latin typeface="PF BeauSans Pro" pitchFamily="2" charset="0"/>
              </a:rPr>
              <a:t>21 m </a:t>
            </a:r>
          </a:p>
          <a:p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     Cars:                    </a:t>
            </a:r>
            <a:r>
              <a:rPr lang="en-US" sz="1400" dirty="0" smtClean="0">
                <a:latin typeface="PF BeauSans Pro" pitchFamily="2" charset="0"/>
              </a:rPr>
              <a:t>600 units vehicles per shipment</a:t>
            </a:r>
          </a:p>
          <a:p>
            <a:r>
              <a:rPr lang="bg-BG" altLang="ja-JP" sz="1400" dirty="0" smtClean="0">
                <a:latin typeface="PF BeauSans Pro" pitchFamily="2" charset="0"/>
                <a:ea typeface="MS Mincho" pitchFamily="49" charset="-128"/>
              </a:rPr>
              <a:t> </a:t>
            </a:r>
            <a:endParaRPr lang="ru-RU" sz="1400" dirty="0">
              <a:latin typeface="PF BeauSans Pro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5005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975"/>
            <a:r>
              <a:rPr lang="en-US" sz="1400" dirty="0" smtClean="0">
                <a:latin typeface="PF BeauSans Pro" pitchFamily="2" charset="0"/>
                <a:cs typeface="Times New Roman" pitchFamily="18" charset="0"/>
              </a:rPr>
              <a:t> “Sea Partner”</a:t>
            </a:r>
          </a:p>
          <a:p>
            <a:pPr indent="180975"/>
            <a:endParaRPr lang="uk-UA" sz="1400" dirty="0">
              <a:latin typeface="PF BeauSans Pro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4857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latin typeface="PF BeauSans Pro" pitchFamily="2" charset="0"/>
              </a:rPr>
              <a:t>Type: </a:t>
            </a:r>
            <a:r>
              <a:rPr lang="en-US" sz="1400" dirty="0" smtClean="0">
                <a:latin typeface="PF BeauSans Pro" pitchFamily="2" charset="0"/>
              </a:rPr>
              <a:t>RO-RO/PASSENGER SHIP</a:t>
            </a:r>
          </a:p>
          <a:p>
            <a:r>
              <a:rPr lang="en-US" sz="1400" b="1" dirty="0" smtClean="0">
                <a:latin typeface="PF BeauSans Pro" pitchFamily="2" charset="0"/>
              </a:rPr>
              <a:t>Gross Tonnage:    </a:t>
            </a:r>
            <a:r>
              <a:rPr lang="en-US" sz="1400" dirty="0" smtClean="0">
                <a:latin typeface="PF BeauSans Pro" pitchFamily="2" charset="0"/>
              </a:rPr>
              <a:t>21162 </a:t>
            </a:r>
            <a:r>
              <a:rPr lang="en-US" sz="1400" dirty="0" err="1" smtClean="0">
                <a:latin typeface="PF BeauSans Pro" pitchFamily="2" charset="0"/>
              </a:rPr>
              <a:t>tn</a:t>
            </a:r>
            <a:endParaRPr lang="en-US" sz="1400" dirty="0" smtClean="0">
              <a:latin typeface="PF BeauSans Pro" pitchFamily="2" charset="0"/>
            </a:endParaRPr>
          </a:p>
          <a:p>
            <a:r>
              <a:rPr lang="en-US" sz="1400" b="1" dirty="0" smtClean="0">
                <a:latin typeface="PF BeauSans Pro" pitchFamily="2" charset="0"/>
              </a:rPr>
              <a:t>Length</a:t>
            </a:r>
            <a:r>
              <a:rPr lang="ru-RU" sz="1400" b="1" dirty="0" smtClean="0">
                <a:latin typeface="PF BeauSans Pro" pitchFamily="2" charset="0"/>
              </a:rPr>
              <a:t>: </a:t>
            </a:r>
            <a:r>
              <a:rPr lang="en-US" sz="1400" b="1" dirty="0" smtClean="0">
                <a:latin typeface="PF BeauSans Pro" pitchFamily="2" charset="0"/>
              </a:rPr>
              <a:t>                </a:t>
            </a:r>
            <a:r>
              <a:rPr lang="en-US" sz="1400" dirty="0" smtClean="0">
                <a:latin typeface="PF BeauSans Pro" pitchFamily="2" charset="0"/>
              </a:rPr>
              <a:t>184.61 m </a:t>
            </a:r>
          </a:p>
          <a:p>
            <a:r>
              <a:rPr lang="en-US" sz="1400" b="1" dirty="0" smtClean="0">
                <a:latin typeface="PF BeauSans Pro" pitchFamily="2" charset="0"/>
              </a:rPr>
              <a:t>Beam:                   </a:t>
            </a:r>
            <a:r>
              <a:rPr lang="en-US" sz="1400" dirty="0" smtClean="0">
                <a:latin typeface="PF BeauSans Pro" pitchFamily="2" charset="0"/>
              </a:rPr>
              <a:t>25,28 m </a:t>
            </a:r>
          </a:p>
          <a:p>
            <a:r>
              <a:rPr lang="en-US" altLang="ja-JP" sz="1400" b="1" dirty="0" smtClean="0">
                <a:latin typeface="PF BeauSans Pro" pitchFamily="2" charset="0"/>
                <a:ea typeface="MS Mincho" pitchFamily="49" charset="-128"/>
              </a:rPr>
              <a:t>Cars (TIRs):          </a:t>
            </a:r>
            <a:r>
              <a:rPr lang="en-US" altLang="ja-JP" sz="1400" dirty="0" smtClean="0">
                <a:latin typeface="PF BeauSans Pro" pitchFamily="2" charset="0"/>
                <a:ea typeface="MS Mincho" pitchFamily="49" charset="-128"/>
              </a:rPr>
              <a:t>130</a:t>
            </a:r>
            <a:r>
              <a:rPr lang="en-US" sz="1400" dirty="0" smtClean="0">
                <a:latin typeface="PF BeauSans Pro" pitchFamily="2" charset="0"/>
              </a:rPr>
              <a:t> trailers of 16,5 m length </a:t>
            </a:r>
            <a:endParaRPr lang="bg-BG" sz="1400" b="1" dirty="0" smtClean="0">
              <a:latin typeface="PF BeauSans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48" y="42860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PF BeauSans Pro" panose="02000500000000020004" pitchFamily="2" charset="0"/>
                <a:cs typeface="Arial" pitchFamily="34" charset="0"/>
              </a:rPr>
              <a:t>The concept of port community</a:t>
            </a:r>
            <a:endParaRPr lang="uk-UA" b="1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980728"/>
            <a:ext cx="7814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PF BeauSans Pro"/>
              </a:rPr>
              <a:t>The port community system is designed to integrate all parties of transportation and cargo handling processes in the port into a single information space, making it possible to access information used in technological processes in the port with the application of the state-approved technical safeguards.</a:t>
            </a:r>
          </a:p>
        </p:txBody>
      </p:sp>
      <p:pic>
        <p:nvPicPr>
          <p:cNvPr id="11" name="Picture 4" descr="photos bab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285992"/>
            <a:ext cx="7560840" cy="409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www.singlewindow.org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2" name="TextBox 11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5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1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04664"/>
            <a:ext cx="78420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500" dirty="0" smtClean="0">
                <a:latin typeface="PF BeauSans Pro"/>
              </a:rPr>
              <a:t>On 8 October 2012, the Port of Odessa embarked on a test-mode implementation of the pilot project on implementation of an electronic order. This project represents the first phase of establishing the Single Port </a:t>
            </a:r>
            <a:r>
              <a:rPr lang="en-US" sz="1500" dirty="0">
                <a:latin typeface="PF BeauSans Pro"/>
              </a:rPr>
              <a:t>Community </a:t>
            </a:r>
            <a:r>
              <a:rPr lang="en-US" sz="1500" dirty="0" smtClean="0">
                <a:latin typeface="PF BeauSans Pro"/>
              </a:rPr>
              <a:t> Information  System within the framework of the  Single Window – Local Solution project in the area of operations of Southern Customs and the ports of Big Odessa. The System includes: regulators (customs and border control services, etc.) / Port Authority / Stevedore companies / Maritime agencies / Freight Forwarders / Ukrainian Railways.</a:t>
            </a:r>
          </a:p>
          <a:p>
            <a:pPr algn="just">
              <a:buNone/>
            </a:pPr>
            <a:endParaRPr lang="en-US" sz="1500" dirty="0" smtClean="0">
              <a:latin typeface="PF BeauSans Pro"/>
            </a:endParaRPr>
          </a:p>
          <a:p>
            <a:pPr algn="just"/>
            <a:endParaRPr lang="uk-UA" sz="1500" dirty="0" smtClean="0">
              <a:latin typeface="PF BeauSans Pro" pitchFamily="2" charset="0"/>
            </a:endParaRPr>
          </a:p>
          <a:p>
            <a:pPr algn="just"/>
            <a:endParaRPr lang="uk-UA" sz="1500" dirty="0">
              <a:latin typeface="PF BeauSans Pro" pitchFamily="2" charset="0"/>
            </a:endParaRPr>
          </a:p>
        </p:txBody>
      </p:sp>
      <p:sp>
        <p:nvSpPr>
          <p:cNvPr id="11" name="Десятиугольник 10"/>
          <p:cNvSpPr/>
          <p:nvPr/>
        </p:nvSpPr>
        <p:spPr>
          <a:xfrm>
            <a:off x="3214678" y="3143248"/>
            <a:ext cx="2928958" cy="2286016"/>
          </a:xfrm>
          <a:prstGeom prst="dec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Single Port Community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I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nformation System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>
            <a:stCxn id="11" idx="8"/>
            <a:endCxn id="90" idx="2"/>
          </p:cNvCxnSpPr>
          <p:nvPr/>
        </p:nvCxnSpPr>
        <p:spPr>
          <a:xfrm rot="16200000" flipV="1">
            <a:off x="3542048" y="2458688"/>
            <a:ext cx="428630" cy="94049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11" idx="9"/>
            <a:endCxn id="99" idx="2"/>
          </p:cNvCxnSpPr>
          <p:nvPr/>
        </p:nvCxnSpPr>
        <p:spPr>
          <a:xfrm rot="5400000" flipH="1" flipV="1">
            <a:off x="5316198" y="2530127"/>
            <a:ext cx="428630" cy="79761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11" idx="7"/>
            <a:endCxn id="91" idx="3"/>
          </p:cNvCxnSpPr>
          <p:nvPr/>
        </p:nvCxnSpPr>
        <p:spPr>
          <a:xfrm rot="10800000">
            <a:off x="2886551" y="3181247"/>
            <a:ext cx="607818" cy="39859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92" idx="3"/>
            <a:endCxn id="11" idx="6"/>
          </p:cNvCxnSpPr>
          <p:nvPr/>
        </p:nvCxnSpPr>
        <p:spPr>
          <a:xfrm>
            <a:off x="2468174" y="4143380"/>
            <a:ext cx="746504" cy="14287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1" idx="0"/>
            <a:endCxn id="95" idx="1"/>
          </p:cNvCxnSpPr>
          <p:nvPr/>
        </p:nvCxnSpPr>
        <p:spPr>
          <a:xfrm flipV="1">
            <a:off x="5863945" y="3214686"/>
            <a:ext cx="565443" cy="36515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96" idx="1"/>
            <a:endCxn id="11" idx="1"/>
          </p:cNvCxnSpPr>
          <p:nvPr/>
        </p:nvCxnSpPr>
        <p:spPr>
          <a:xfrm flipH="1">
            <a:off x="6143636" y="4143380"/>
            <a:ext cx="714379" cy="14287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1" idx="5"/>
            <a:endCxn id="93" idx="3"/>
          </p:cNvCxnSpPr>
          <p:nvPr/>
        </p:nvCxnSpPr>
        <p:spPr>
          <a:xfrm rot="10800000" flipV="1">
            <a:off x="2847229" y="4992672"/>
            <a:ext cx="647141" cy="796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94" idx="3"/>
            <a:endCxn id="11" idx="4"/>
          </p:cNvCxnSpPr>
          <p:nvPr/>
        </p:nvCxnSpPr>
        <p:spPr>
          <a:xfrm flipV="1">
            <a:off x="4111248" y="5429262"/>
            <a:ext cx="115361" cy="50006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1" idx="3"/>
            <a:endCxn id="98" idx="1"/>
          </p:cNvCxnSpPr>
          <p:nvPr/>
        </p:nvCxnSpPr>
        <p:spPr>
          <a:xfrm>
            <a:off x="5131705" y="5429262"/>
            <a:ext cx="226112" cy="50006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97" idx="1"/>
            <a:endCxn id="11" idx="2"/>
          </p:cNvCxnSpPr>
          <p:nvPr/>
        </p:nvCxnSpPr>
        <p:spPr>
          <a:xfrm flipH="1" flipV="1">
            <a:off x="5863945" y="4992673"/>
            <a:ext cx="494004" cy="7940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Скругленный прямоугольник 89"/>
          <p:cNvSpPr/>
          <p:nvPr/>
        </p:nvSpPr>
        <p:spPr>
          <a:xfrm>
            <a:off x="2143108" y="2285992"/>
            <a:ext cx="2286016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Freight Forwarder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571472" y="2928934"/>
            <a:ext cx="2315079" cy="504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Maritime agency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500033" y="3929066"/>
            <a:ext cx="196814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Port services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642910" y="4786322"/>
            <a:ext cx="2204318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Receiver of cargo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2143107" y="5715016"/>
            <a:ext cx="196814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Port Authority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6429388" y="3000372"/>
            <a:ext cx="196814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Consignor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6858015" y="3929066"/>
            <a:ext cx="196814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Sea Shipper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6357949" y="4857760"/>
            <a:ext cx="217449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Overland carrier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5357817" y="5715016"/>
            <a:ext cx="1968141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Stevedore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4786314" y="2285992"/>
            <a:ext cx="2286016" cy="428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F BeauSans Pro"/>
              </a:rPr>
              <a:t>Customs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www.singlewindow.org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35" name="TextBox 34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36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10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33105099"/>
              </p:ext>
            </p:extLst>
          </p:nvPr>
        </p:nvGraphicFramePr>
        <p:xfrm>
          <a:off x="0" y="1321156"/>
          <a:ext cx="9036496" cy="550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0" y="518950"/>
            <a:ext cx="778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Statistics of use of Port Community System by the forwarding organizations </a:t>
            </a:r>
            <a:endParaRPr lang="ru-RU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www.singlewindow.org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0" name="TextBox 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1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21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6446" y="497463"/>
            <a:ext cx="773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Statistics of use of Port Community System by the forwarding organizations </a:t>
            </a:r>
            <a:endParaRPr lang="ru-RU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02760022"/>
              </p:ext>
            </p:extLst>
          </p:nvPr>
        </p:nvGraphicFramePr>
        <p:xfrm>
          <a:off x="539552" y="1367624"/>
          <a:ext cx="8208912" cy="47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36512" y="6519470"/>
            <a:ext cx="7560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n w="1905"/>
                <a:solidFill>
                  <a:srgbClr val="409D33"/>
                </a:solidFill>
                <a:latin typeface="PF BeauSans Pro" pitchFamily="2" charset="0"/>
              </a:rPr>
              <a:t>www.singlewindow.org</a:t>
            </a:r>
            <a:endParaRPr lang="uk-UA" sz="1500" dirty="0">
              <a:ln w="1905"/>
              <a:solidFill>
                <a:srgbClr val="409D33"/>
              </a:solidFill>
              <a:latin typeface="PF BeauSans Pro" pitchFamily="2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2" name="TextBox 11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3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6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79" y="3782588"/>
            <a:ext cx="9144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PF BeauSans Pro" pitchFamily="2" charset="0"/>
              </a:rPr>
              <a:t>Tel</a:t>
            </a:r>
            <a:r>
              <a:rPr lang="ru-RU" sz="2000" dirty="0" smtClean="0">
                <a:latin typeface="PF BeauSans Pro" pitchFamily="2" charset="0"/>
              </a:rPr>
              <a:t>.: +380 (48) 7 385 385, 7 288 288</a:t>
            </a:r>
          </a:p>
          <a:p>
            <a:pPr algn="ctr"/>
            <a:r>
              <a:rPr lang="en-US" sz="2000" dirty="0" smtClean="0">
                <a:latin typeface="PF BeauSans Pro" pitchFamily="2" charset="0"/>
              </a:rPr>
              <a:t>E-mail: cargo@plaske.ua</a:t>
            </a:r>
          </a:p>
          <a:p>
            <a:pPr algn="ctr"/>
            <a:endParaRPr lang="en-US" sz="1200" dirty="0" smtClean="0">
              <a:latin typeface="PF BeauSans Pro" pitchFamily="2" charset="0"/>
            </a:endParaRPr>
          </a:p>
          <a:p>
            <a:pPr algn="ctr"/>
            <a:r>
              <a:rPr lang="en-US" sz="2000" dirty="0" smtClean="0">
                <a:latin typeface="PF BeauSans Pro" pitchFamily="2" charset="0"/>
              </a:rPr>
              <a:t>www.plaske.ua</a:t>
            </a:r>
            <a:br>
              <a:rPr lang="en-US" sz="2000" dirty="0" smtClean="0">
                <a:latin typeface="PF BeauSans Pro" pitchFamily="2" charset="0"/>
              </a:rPr>
            </a:br>
            <a:r>
              <a:rPr lang="en-US" sz="2000" dirty="0" smtClean="0">
                <a:latin typeface="PF BeauSans Pro" pitchFamily="2" charset="0"/>
              </a:rPr>
              <a:t>www.vikingtrain.com</a:t>
            </a:r>
            <a:endParaRPr lang="ru-RU" sz="2000" dirty="0" smtClean="0">
              <a:ln w="1905"/>
              <a:latin typeface="PF BeauSans Pro" pitchFamily="2" charset="0"/>
            </a:endParaRPr>
          </a:p>
          <a:p>
            <a:pPr algn="ctr"/>
            <a:r>
              <a:rPr lang="en-US" sz="2000" dirty="0" smtClean="0">
                <a:ln w="1905"/>
                <a:latin typeface="PF BeauSans Pro" pitchFamily="2" charset="0"/>
              </a:rPr>
              <a:t>www.ferry-line.com</a:t>
            </a:r>
          </a:p>
          <a:p>
            <a:pPr algn="ctr"/>
            <a:r>
              <a:rPr lang="en-US" sz="2000" dirty="0" smtClean="0">
                <a:ln w="1905"/>
                <a:latin typeface="PF BeauSans Pro" pitchFamily="2" charset="0"/>
              </a:rPr>
              <a:t>www.singlewindow.org</a:t>
            </a:r>
            <a:endParaRPr lang="uk-UA" sz="2000" dirty="0">
              <a:ln w="1905"/>
              <a:latin typeface="PF BeauSans Pro" pitchFamily="2" charset="0"/>
            </a:endParaRPr>
          </a:p>
          <a:p>
            <a:pPr algn="ctr"/>
            <a:endParaRPr lang="uk-UA" sz="2000" dirty="0">
              <a:ln w="1905"/>
              <a:latin typeface="PF BeauSans Pro" pitchFamily="2" charset="0"/>
            </a:endParaRPr>
          </a:p>
          <a:p>
            <a:pPr algn="ctr"/>
            <a:endParaRPr lang="ru-RU" sz="2000" dirty="0">
              <a:latin typeface="PF BeauSans Pro" pitchFamily="2" charset="0"/>
            </a:endParaRPr>
          </a:p>
          <a:p>
            <a:pPr algn="ctr"/>
            <a:endParaRPr lang="ru-RU" sz="2000" dirty="0" smtClean="0">
              <a:latin typeface="PF BeauSans Pro" pitchFamily="2" charset="0"/>
            </a:endParaRPr>
          </a:p>
          <a:p>
            <a:pPr algn="ctr"/>
            <a:endParaRPr lang="en-US" sz="2000" dirty="0" smtClean="0">
              <a:latin typeface="PF BeauSans Pro" pitchFamily="2" charset="0"/>
            </a:endParaRPr>
          </a:p>
          <a:p>
            <a:pPr algn="ctr"/>
            <a:endParaRPr lang="en-US" sz="2000" dirty="0" smtClean="0">
              <a:latin typeface="PF BeauSans Pr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79" y="299638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PF BeauSans Pro" pitchFamily="2" charset="0"/>
              </a:rPr>
              <a:t>Thank you for your attention!</a:t>
            </a:r>
          </a:p>
          <a:p>
            <a:pPr algn="ctr"/>
            <a:endParaRPr lang="en-US" sz="4000" dirty="0" smtClean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PF BeauSans Pro Thin" pitchFamily="2" charset="0"/>
            </a:endParaRPr>
          </a:p>
        </p:txBody>
      </p:sp>
      <p:pic>
        <p:nvPicPr>
          <p:cNvPr id="8" name="Picture 2" descr="C:\Users\800415\AppData\Local\Temp\Rar$DI00.467\PLASKE_LOGO_EN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65" y="692494"/>
            <a:ext cx="2593750" cy="22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3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852"/>
            <a:ext cx="9145588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7752" y="1406286"/>
            <a:ext cx="4071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PF BeauSans Pro" pitchFamily="2" charset="0"/>
                <a:cs typeface="Times New Roman" pitchFamily="18" charset="0"/>
              </a:rPr>
              <a:t>    </a:t>
            </a:r>
            <a:r>
              <a:rPr lang="en-US" sz="1200" b="1" dirty="0" smtClean="0">
                <a:latin typeface="PF BeauSans Pro" pitchFamily="2" charset="0"/>
                <a:cs typeface="Times New Roman" pitchFamily="18" charset="0"/>
              </a:rPr>
              <a:t>Main Route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: </a:t>
            </a:r>
            <a:endParaRPr lang="en-US" sz="1200" dirty="0" smtClean="0">
              <a:latin typeface="PF BeauSans Pro" pitchFamily="2" charset="0"/>
              <a:cs typeface="Times New Roman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PF BeauSans Pro" pitchFamily="2" charset="0"/>
                <a:cs typeface="Times New Roman" pitchFamily="18" charset="0"/>
              </a:rPr>
              <a:t>Klaipeda 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(Lithuania) – Minsk</a:t>
            </a:r>
            <a:r>
              <a:rPr lang="ru-RU" sz="1200" dirty="0">
                <a:latin typeface="PF BeauSans Pro" pitchFamily="2" charset="0"/>
                <a:cs typeface="Times New Roman" pitchFamily="18" charset="0"/>
              </a:rPr>
              <a:t> (</a:t>
            </a:r>
            <a:r>
              <a:rPr lang="en-US" sz="1200" dirty="0" err="1">
                <a:latin typeface="PF BeauSans Pro" pitchFamily="2" charset="0"/>
                <a:cs typeface="Tahoma" pitchFamily="34" charset="0"/>
              </a:rPr>
              <a:t>Kolyadichi</a:t>
            </a:r>
            <a:r>
              <a:rPr lang="ru-RU" sz="1200" dirty="0">
                <a:latin typeface="PF BeauSans Pro" pitchFamily="2" charset="0"/>
                <a:cs typeface="Tahoma" pitchFamily="34" charset="0"/>
              </a:rPr>
              <a:t>)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 </a:t>
            </a:r>
            <a:r>
              <a:rPr lang="ru-RU" sz="1200" dirty="0">
                <a:latin typeface="PF BeauSans Pro" pitchFamily="2" charset="0"/>
                <a:cs typeface="Times New Roman" pitchFamily="18" charset="0"/>
              </a:rPr>
              <a:t>, 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Belarus – Kyiv/</a:t>
            </a:r>
            <a:r>
              <a:rPr lang="en-US" sz="1200" dirty="0" err="1">
                <a:latin typeface="PF BeauSans Pro" pitchFamily="2" charset="0"/>
                <a:cs typeface="Times New Roman" pitchFamily="18" charset="0"/>
              </a:rPr>
              <a:t>Illichivsk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/Odessa</a:t>
            </a:r>
            <a:r>
              <a:rPr lang="ru-RU" sz="1200" dirty="0">
                <a:latin typeface="PF BeauSans Pro" pitchFamily="2" charset="0"/>
                <a:cs typeface="Times New Roman" pitchFamily="18" charset="0"/>
              </a:rPr>
              <a:t>, </a:t>
            </a: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Ukraine;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Route length – 1766 km;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200" dirty="0">
                <a:latin typeface="PF BeauSans Pro" pitchFamily="2" charset="0"/>
                <a:cs typeface="Times New Roman" pitchFamily="18" charset="0"/>
              </a:rPr>
              <a:t>Time of transportation – 52 hours;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PF BeauSans Pro" pitchFamily="2" charset="0"/>
              </a:rPr>
              <a:t>In project: </a:t>
            </a:r>
            <a:r>
              <a:rPr lang="en-US" sz="1200" dirty="0" smtClean="0">
                <a:latin typeface="PF BeauSans Pro" pitchFamily="2" charset="0"/>
                <a:cs typeface="Times New Roman" pitchFamily="18" charset="0"/>
              </a:rPr>
              <a:t>Lithuania, Belarus, Ukraine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PF BeauSans Pro" pitchFamily="2" charset="0"/>
                <a:cs typeface="Times New Roman" pitchFamily="18" charset="0"/>
              </a:rPr>
              <a:t> </a:t>
            </a:r>
            <a:endParaRPr lang="uk-UA" sz="1200" dirty="0">
              <a:latin typeface="PF BeauSans Pro" pitchFamily="2" charset="0"/>
            </a:endParaRPr>
          </a:p>
          <a:p>
            <a:pPr marL="180975" indent="-180975"/>
            <a:r>
              <a:rPr lang="en-US" sz="1200" dirty="0">
                <a:latin typeface="PF BeauSans Pro" pitchFamily="2" charset="0"/>
              </a:rPr>
              <a:t>    </a:t>
            </a:r>
            <a:r>
              <a:rPr lang="en-US" sz="1200" b="1" dirty="0">
                <a:latin typeface="PF BeauSans Pro" pitchFamily="2" charset="0"/>
              </a:rPr>
              <a:t>Joined routes: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200" dirty="0">
                <a:latin typeface="PF BeauSans Pro" pitchFamily="2" charset="0"/>
              </a:rPr>
              <a:t>Bulgaria</a:t>
            </a:r>
            <a:r>
              <a:rPr lang="ru-RU" sz="1200" dirty="0">
                <a:latin typeface="PF BeauSans Pro" pitchFamily="2" charset="0"/>
              </a:rPr>
              <a:t>:</a:t>
            </a:r>
            <a:r>
              <a:rPr lang="en-US" sz="1200" dirty="0">
                <a:latin typeface="PF BeauSans Pro" pitchFamily="2" charset="0"/>
              </a:rPr>
              <a:t> Varna-ferry – Sofia/Yana/Plovdiv/</a:t>
            </a:r>
            <a:r>
              <a:rPr lang="en-US" sz="1200" dirty="0" err="1">
                <a:latin typeface="PF BeauSans Pro" pitchFamily="2" charset="0"/>
              </a:rPr>
              <a:t>Veliko</a:t>
            </a:r>
            <a:r>
              <a:rPr lang="en-US" sz="1200" dirty="0">
                <a:latin typeface="PF BeauSans Pro" pitchFamily="2" charset="0"/>
              </a:rPr>
              <a:t> </a:t>
            </a:r>
            <a:r>
              <a:rPr lang="en-US" sz="1200" dirty="0" err="1">
                <a:latin typeface="PF BeauSans Pro" pitchFamily="2" charset="0"/>
              </a:rPr>
              <a:t>Ternovo</a:t>
            </a:r>
            <a:r>
              <a:rPr lang="en-US" sz="1200" dirty="0">
                <a:latin typeface="PF BeauSans Pro" pitchFamily="2" charset="0"/>
              </a:rPr>
              <a:t>/</a:t>
            </a:r>
            <a:r>
              <a:rPr lang="en-US" sz="1200" dirty="0" err="1">
                <a:latin typeface="PF BeauSans Pro" pitchFamily="2" charset="0"/>
              </a:rPr>
              <a:t>Kulata</a:t>
            </a:r>
            <a:r>
              <a:rPr lang="en-US" sz="1200" dirty="0">
                <a:latin typeface="PF BeauSans Pro" pitchFamily="2" charset="0"/>
              </a:rPr>
              <a:t>/Dragoman/</a:t>
            </a:r>
            <a:r>
              <a:rPr lang="en-US" sz="1200" dirty="0" err="1">
                <a:latin typeface="PF BeauSans Pro" pitchFamily="2" charset="0"/>
              </a:rPr>
              <a:t>Svilengrad</a:t>
            </a:r>
            <a:r>
              <a:rPr lang="en-US" sz="1200" dirty="0">
                <a:latin typeface="PF BeauSans Pro" pitchFamily="2" charset="0"/>
              </a:rPr>
              <a:t>/</a:t>
            </a:r>
            <a:r>
              <a:rPr lang="en-US" sz="1200" dirty="0" err="1">
                <a:latin typeface="PF BeauSans Pro" pitchFamily="2" charset="0"/>
              </a:rPr>
              <a:t>Rus</a:t>
            </a:r>
            <a:r>
              <a:rPr lang="ru-RU" sz="1200" dirty="0">
                <a:latin typeface="PF BeauSans Pro" pitchFamily="2" charset="0"/>
              </a:rPr>
              <a:t> </a:t>
            </a:r>
            <a:endParaRPr lang="en-US" sz="1200" dirty="0">
              <a:latin typeface="PF BeauSans Pro" pitchFamily="2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1200" dirty="0">
                <a:latin typeface="PF BeauSans Pro" pitchFamily="2" charset="0"/>
              </a:rPr>
              <a:t>Moldova</a:t>
            </a:r>
            <a:r>
              <a:rPr lang="ru-RU" sz="1200" b="1" dirty="0">
                <a:latin typeface="PF BeauSans Pro" pitchFamily="2" charset="0"/>
              </a:rPr>
              <a:t>: 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200" dirty="0">
                <a:latin typeface="PF BeauSans Pro" pitchFamily="2" charset="0"/>
              </a:rPr>
              <a:t>Transit segments</a:t>
            </a:r>
            <a:endParaRPr lang="ru-RU" sz="1200" dirty="0">
              <a:latin typeface="PF BeauSans Pro" pitchFamily="2" charset="0"/>
            </a:endParaRPr>
          </a:p>
          <a:p>
            <a:pPr marL="180975" indent="-180975"/>
            <a:r>
              <a:rPr lang="en-US" sz="1200" dirty="0">
                <a:latin typeface="PF BeauSans Pro" pitchFamily="2" charset="0"/>
              </a:rPr>
              <a:t>     </a:t>
            </a:r>
            <a:r>
              <a:rPr lang="en-US" sz="1200" dirty="0" err="1">
                <a:latin typeface="PF BeauSans Pro" pitchFamily="2" charset="0"/>
              </a:rPr>
              <a:t>Dzhurdzhulesht</a:t>
            </a:r>
            <a:r>
              <a:rPr lang="en-US" sz="1200" dirty="0">
                <a:latin typeface="PF BeauSans Pro" pitchFamily="2" charset="0"/>
              </a:rPr>
              <a:t> (</a:t>
            </a:r>
            <a:r>
              <a:rPr lang="en-US" sz="1200" dirty="0" err="1">
                <a:latin typeface="PF BeauSans Pro" pitchFamily="2" charset="0"/>
              </a:rPr>
              <a:t>exp</a:t>
            </a:r>
            <a:r>
              <a:rPr lang="en-US" sz="1200" dirty="0">
                <a:latin typeface="PF BeauSans Pro" pitchFamily="2" charset="0"/>
              </a:rPr>
              <a:t>) – </a:t>
            </a:r>
            <a:r>
              <a:rPr lang="en-US" sz="1200" dirty="0" err="1">
                <a:latin typeface="PF BeauSans Pro" pitchFamily="2" charset="0"/>
              </a:rPr>
              <a:t>Novosavitskaya</a:t>
            </a:r>
            <a:r>
              <a:rPr lang="en-US" sz="1200" dirty="0">
                <a:latin typeface="PF BeauSans Pro" pitchFamily="2" charset="0"/>
              </a:rPr>
              <a:t> (</a:t>
            </a:r>
            <a:r>
              <a:rPr lang="en-US" sz="1200" dirty="0" err="1">
                <a:latin typeface="PF BeauSans Pro" pitchFamily="2" charset="0"/>
              </a:rPr>
              <a:t>exp</a:t>
            </a:r>
            <a:r>
              <a:rPr lang="en-US" sz="1200" dirty="0">
                <a:latin typeface="PF BeauSans Pro" pitchFamily="2" charset="0"/>
              </a:rPr>
              <a:t>), </a:t>
            </a:r>
            <a:r>
              <a:rPr lang="en-US" sz="1200" dirty="0" err="1">
                <a:latin typeface="PF BeauSans Pro" pitchFamily="2" charset="0"/>
              </a:rPr>
              <a:t>Ungen</a:t>
            </a:r>
            <a:r>
              <a:rPr lang="en-US" sz="1200" dirty="0">
                <a:latin typeface="PF BeauSans Pro" pitchFamily="2" charset="0"/>
              </a:rPr>
              <a:t> (</a:t>
            </a:r>
            <a:r>
              <a:rPr lang="en-US" sz="1200" dirty="0" err="1">
                <a:latin typeface="PF BeauSans Pro" pitchFamily="2" charset="0"/>
              </a:rPr>
              <a:t>exp</a:t>
            </a:r>
            <a:r>
              <a:rPr lang="en-US" sz="1200" dirty="0">
                <a:latin typeface="PF BeauSans Pro" pitchFamily="2" charset="0"/>
              </a:rPr>
              <a:t>) – </a:t>
            </a:r>
            <a:r>
              <a:rPr lang="en-US" sz="1200" dirty="0" err="1">
                <a:latin typeface="PF BeauSans Pro" pitchFamily="2" charset="0"/>
              </a:rPr>
              <a:t>Velchinets</a:t>
            </a:r>
            <a:r>
              <a:rPr lang="en-US" sz="1200" dirty="0">
                <a:latin typeface="PF BeauSans Pro" pitchFamily="2" charset="0"/>
              </a:rPr>
              <a:t> (</a:t>
            </a:r>
            <a:r>
              <a:rPr lang="en-US" sz="1200" dirty="0" err="1">
                <a:latin typeface="PF BeauSans Pro" pitchFamily="2" charset="0"/>
              </a:rPr>
              <a:t>exp</a:t>
            </a:r>
            <a:r>
              <a:rPr lang="en-US" sz="1200" dirty="0">
                <a:latin typeface="PF BeauSans Pro" pitchFamily="2" charset="0"/>
              </a:rPr>
              <a:t>)/</a:t>
            </a:r>
            <a:r>
              <a:rPr lang="en-US" sz="1200" dirty="0" err="1">
                <a:latin typeface="PF BeauSans Pro" pitchFamily="2" charset="0"/>
              </a:rPr>
              <a:t>Novosavitskaya</a:t>
            </a:r>
            <a:r>
              <a:rPr lang="en-US" sz="1200" dirty="0">
                <a:latin typeface="PF BeauSans Pro" pitchFamily="2" charset="0"/>
              </a:rPr>
              <a:t> (</a:t>
            </a:r>
            <a:r>
              <a:rPr lang="en-US" sz="1200" dirty="0" err="1">
                <a:latin typeface="PF BeauSans Pro" pitchFamily="2" charset="0"/>
              </a:rPr>
              <a:t>exp</a:t>
            </a:r>
            <a:r>
              <a:rPr lang="en-US" sz="1200" dirty="0">
                <a:latin typeface="PF BeauSans Pro" pitchFamily="2" charset="0"/>
              </a:rPr>
              <a:t>); </a:t>
            </a:r>
            <a:r>
              <a:rPr lang="ru-RU" sz="1200" dirty="0">
                <a:latin typeface="PF BeauSans Pro" pitchFamily="2" charset="0"/>
              </a:rPr>
              <a:t>     </a:t>
            </a:r>
            <a:endParaRPr lang="en-US" sz="1200" dirty="0">
              <a:latin typeface="PF BeauSans Pro" pitchFamily="2" charset="0"/>
            </a:endParaRPr>
          </a:p>
          <a:p>
            <a:pPr marL="180975" indent="-180975"/>
            <a:r>
              <a:rPr lang="en-US" sz="1200" dirty="0">
                <a:latin typeface="PF BeauSans Pro" pitchFamily="2" charset="0"/>
              </a:rPr>
              <a:t>    Domestic stations</a:t>
            </a:r>
            <a:r>
              <a:rPr lang="uk-UA" sz="1200" dirty="0">
                <a:latin typeface="PF BeauSans Pro" pitchFamily="2" charset="0"/>
              </a:rPr>
              <a:t>: </a:t>
            </a:r>
            <a:r>
              <a:rPr lang="en-US" sz="1200" dirty="0">
                <a:latin typeface="PF BeauSans Pro" pitchFamily="2" charset="0"/>
              </a:rPr>
              <a:t>Chisinau, </a:t>
            </a:r>
            <a:r>
              <a:rPr lang="en-US" sz="1200" dirty="0" err="1">
                <a:latin typeface="PF BeauSans Pro" pitchFamily="2" charset="0"/>
              </a:rPr>
              <a:t>Ungeni</a:t>
            </a:r>
            <a:r>
              <a:rPr lang="en-US" sz="1200" dirty="0">
                <a:latin typeface="PF BeauSans Pro" pitchFamily="2" charset="0"/>
              </a:rPr>
              <a:t>, </a:t>
            </a:r>
            <a:r>
              <a:rPr lang="en-US" sz="1200" dirty="0" err="1">
                <a:latin typeface="PF BeauSans Pro" pitchFamily="2" charset="0"/>
              </a:rPr>
              <a:t>Reucel</a:t>
            </a:r>
            <a:r>
              <a:rPr lang="en-US" sz="1200" dirty="0">
                <a:latin typeface="PF BeauSans Pro" pitchFamily="2" charset="0"/>
              </a:rPr>
              <a:t>, Bender </a:t>
            </a:r>
            <a:r>
              <a:rPr lang="en-US" sz="1200" dirty="0" smtClean="0">
                <a:latin typeface="PF BeauSans Pro" pitchFamily="2" charset="0"/>
              </a:rPr>
              <a:t>2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PF BeauSans Pro" pitchFamily="2" charset="0"/>
              </a:rPr>
              <a:t>Romania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PF BeauSans Pro" pitchFamily="2" charset="0"/>
              </a:rPr>
              <a:t>Georgia</a:t>
            </a:r>
            <a:endParaRPr lang="uk-UA" sz="1200" dirty="0">
              <a:latin typeface="PF BeauSans Pro" pitchFamily="2" charset="0"/>
            </a:endParaRPr>
          </a:p>
          <a:p>
            <a:pPr marL="180975" indent="-180975"/>
            <a:r>
              <a:rPr lang="en-US" sz="1200" b="1" dirty="0">
                <a:latin typeface="PF BeauSans Pro" pitchFamily="2" charset="0"/>
              </a:rPr>
              <a:t>    Prospects:  </a:t>
            </a:r>
            <a:r>
              <a:rPr lang="en-US" sz="1200" dirty="0" smtClean="0">
                <a:latin typeface="PF BeauSans Pro" pitchFamily="2" charset="0"/>
              </a:rPr>
              <a:t>Turkey, </a:t>
            </a:r>
            <a:r>
              <a:rPr lang="en-US" sz="1200" dirty="0">
                <a:latin typeface="PF BeauSans Pro" pitchFamily="2" charset="0"/>
              </a:rPr>
              <a:t>Azerbaijan</a:t>
            </a:r>
            <a:endParaRPr lang="uk-UA" sz="1200" dirty="0">
              <a:latin typeface="PF BeauSans Pro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329738"/>
            <a:ext cx="5643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itchFamily="2" charset="0"/>
              </a:rPr>
              <a:t>Baltic Sea – Black Sea Corridor. VIKING Train</a:t>
            </a:r>
            <a:endParaRPr lang="bg-BG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1027" name="Picture 3" descr="D: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4" y="5085184"/>
            <a:ext cx="27813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429309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F BeauSans Pro" pitchFamily="2" charset="0"/>
              </a:rPr>
              <a:t>Participants of the project</a:t>
            </a:r>
            <a:endParaRPr lang="bg-BG" sz="2000" dirty="0">
              <a:latin typeface="PF BeauSans Pro" pitchFamily="2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429388" y="253821"/>
            <a:ext cx="1428760" cy="817725"/>
            <a:chOff x="6429388" y="253821"/>
            <a:chExt cx="1428760" cy="817725"/>
          </a:xfrm>
        </p:grpSpPr>
        <p:sp>
          <p:nvSpPr>
            <p:cNvPr id="16" name="TextBox 15"/>
            <p:cNvSpPr txBox="1"/>
            <p:nvPr/>
          </p:nvSpPr>
          <p:spPr>
            <a:xfrm>
              <a:off x="6429388" y="825325"/>
              <a:ext cx="14287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409D33"/>
                  </a:solidFill>
                  <a:latin typeface="PF BeauSans Pro" pitchFamily="2" charset="0"/>
                </a:rPr>
                <a:t>www.vikingtrain.com</a:t>
              </a:r>
              <a:endParaRPr lang="uk-UA" sz="1000" dirty="0">
                <a:ln w="1905"/>
                <a:solidFill>
                  <a:srgbClr val="409D33"/>
                </a:solidFill>
                <a:latin typeface="PF BeauSans Pro" pitchFamily="2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500826" y="253821"/>
              <a:ext cx="1164967" cy="5211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Группа 12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7" name="TextBox 16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8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171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4"/>
          <p:cNvSpPr>
            <a:spLocks noChangeArrowheads="1"/>
          </p:cNvSpPr>
          <p:nvPr/>
        </p:nvSpPr>
        <p:spPr bwMode="auto">
          <a:xfrm>
            <a:off x="550863" y="514350"/>
            <a:ext cx="5975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PF BeauSans Pro" pitchFamily="2" charset="0"/>
              </a:rPr>
              <a:t>VIKING Train Operators:</a:t>
            </a:r>
            <a:endParaRPr lang="uk-UA" sz="2000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051" name="Picture 2" descr="http://hh.ru/employer-tab-picture-resized/021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988" y="3438526"/>
            <a:ext cx="1433512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2038350"/>
            <a:ext cx="23050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6063" y="2687638"/>
            <a:ext cx="13208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6063" y="3436938"/>
            <a:ext cx="1911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Рисунок 44" descr="logo-e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3838" y="2051050"/>
            <a:ext cx="2455862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8821" y="1204913"/>
            <a:ext cx="900113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93838" y="1225550"/>
            <a:ext cx="823912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Рисунок 47" descr="logo_e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30488" y="1268413"/>
            <a:ext cx="117633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Рисунок 4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86488" y="2536825"/>
            <a:ext cx="9001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4" descr="http://railway.ge/cms/modules/news/gallery/291/image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51000" y="4059238"/>
            <a:ext cx="17605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4" descr="http://ahktransport.com/wp-content/plugins/weptile-image-slider-widget/cache/slider-steveco-resized-265x12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95988" y="4129088"/>
            <a:ext cx="17907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1166019"/>
            <a:ext cx="719138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51"/>
          <p:cNvGrpSpPr>
            <a:grpSpLocks/>
          </p:cNvGrpSpPr>
          <p:nvPr/>
        </p:nvGrpSpPr>
        <p:grpSpPr bwMode="auto">
          <a:xfrm>
            <a:off x="6429375" y="254000"/>
            <a:ext cx="1428750" cy="817563"/>
            <a:chOff x="6429388" y="253821"/>
            <a:chExt cx="1428760" cy="817725"/>
          </a:xfrm>
        </p:grpSpPr>
        <p:sp>
          <p:nvSpPr>
            <p:cNvPr id="2079" name="TextBox 52"/>
            <p:cNvSpPr txBox="1">
              <a:spLocks noChangeArrowheads="1"/>
            </p:cNvSpPr>
            <p:nvPr/>
          </p:nvSpPr>
          <p:spPr bwMode="auto">
            <a:xfrm>
              <a:off x="6429388" y="825325"/>
              <a:ext cx="14287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409D33"/>
                  </a:solidFill>
                  <a:latin typeface="PF BeauSans Pro" pitchFamily="2" charset="0"/>
                </a:rPr>
                <a:t>www.vikingtrain.com</a:t>
              </a:r>
              <a:endParaRPr lang="uk-UA" sz="1000">
                <a:solidFill>
                  <a:srgbClr val="409D33"/>
                </a:solidFill>
                <a:latin typeface="PF BeauSans Pro" pitchFamily="2" charset="0"/>
              </a:endParaRPr>
            </a:p>
          </p:txBody>
        </p:sp>
        <p:pic>
          <p:nvPicPr>
            <p:cNvPr id="2080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00826" y="253821"/>
              <a:ext cx="1164967" cy="521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54"/>
          <p:cNvGrpSpPr>
            <a:grpSpLocks/>
          </p:cNvGrpSpPr>
          <p:nvPr/>
        </p:nvGrpSpPr>
        <p:grpSpPr bwMode="auto">
          <a:xfrm>
            <a:off x="7786688" y="247650"/>
            <a:ext cx="1214437" cy="823913"/>
            <a:chOff x="7786710" y="247232"/>
            <a:chExt cx="1214446" cy="824314"/>
          </a:xfrm>
        </p:grpSpPr>
        <p:sp>
          <p:nvSpPr>
            <p:cNvPr id="2077" name="TextBox 55"/>
            <p:cNvSpPr txBox="1">
              <a:spLocks noChangeArrowheads="1"/>
            </p:cNvSpPr>
            <p:nvPr/>
          </p:nvSpPr>
          <p:spPr bwMode="auto">
            <a:xfrm>
              <a:off x="7786710" y="825325"/>
              <a:ext cx="121444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078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73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0863" y="5422900"/>
            <a:ext cx="11874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Box 6"/>
          <p:cNvSpPr txBox="1">
            <a:spLocks noChangeArrowheads="1"/>
          </p:cNvSpPr>
          <p:nvPr/>
        </p:nvSpPr>
        <p:spPr bwMode="auto">
          <a:xfrm>
            <a:off x="355600" y="4889500"/>
            <a:ext cx="4424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PF BeauSans Pro" pitchFamily="2" charset="0"/>
              </a:rPr>
              <a:t>Associated members of the project: </a:t>
            </a:r>
            <a:endParaRPr lang="uk-UA" sz="2000" dirty="0"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2076" name="Picture 5" descr="http://shipoffer.com/img/TT/Containerships-147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76463" y="5567363"/>
            <a:ext cx="4010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5" y="1119271"/>
            <a:ext cx="916406" cy="68730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5" y="1862138"/>
            <a:ext cx="938103" cy="70357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2" y="2609557"/>
            <a:ext cx="935326" cy="701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3" y="3335876"/>
            <a:ext cx="941638" cy="7062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3" y="4101426"/>
            <a:ext cx="935247" cy="70143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84" y="1876425"/>
            <a:ext cx="936458" cy="702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84" y="2649035"/>
            <a:ext cx="964352" cy="72326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87" y="3398349"/>
            <a:ext cx="991151" cy="743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84" y="4141712"/>
            <a:ext cx="972402" cy="7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1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22123" y="244723"/>
            <a:ext cx="6158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LOGISTICAL SAFETY OF THE COUNTRY </a:t>
            </a:r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AS </a:t>
            </a:r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A PROJECT’S BACKGROUND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5909" y="1916832"/>
            <a:ext cx="2198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en-US" sz="1200" dirty="0" smtClean="0">
                <a:latin typeface="PF BeauSans Pro" panose="02000500000000020004" pitchFamily="2" charset="0"/>
              </a:rPr>
              <a:t>This </a:t>
            </a:r>
            <a:r>
              <a:rPr lang="en-US" sz="1200" dirty="0">
                <a:latin typeface="PF BeauSans Pro" panose="02000500000000020004" pitchFamily="2" charset="0"/>
              </a:rPr>
              <a:t>project presupposes the creation of the Maritime Silk Road and the Overland Silk Road Economic Belt, connecting China with other regions of the world</a:t>
            </a:r>
            <a:r>
              <a:rPr lang="en-US" sz="1200" dirty="0" smtClean="0">
                <a:latin typeface="PF BeauSans Pro" panose="02000500000000020004" pitchFamily="2" charset="0"/>
              </a:rPr>
              <a:t>.</a:t>
            </a:r>
          </a:p>
          <a:p>
            <a:pPr algn="ctr"/>
            <a:endParaRPr lang="en-US" sz="1200" dirty="0" smtClean="0">
              <a:latin typeface="PF BeauSans Pro" panose="02000500000000020004" pitchFamily="2" charset="0"/>
            </a:endParaRPr>
          </a:p>
          <a:p>
            <a:pPr algn="ctr"/>
            <a:endParaRPr lang="en-US" sz="1200" dirty="0" smtClean="0">
              <a:latin typeface="PF BeauSans Pro" panose="02000500000000020004" pitchFamily="2" charset="0"/>
            </a:endParaRP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>
                <a:latin typeface="PF BeauSans Pro" panose="02000500000000020004" pitchFamily="2" charset="0"/>
              </a:rPr>
              <a:t>If the Maritime Silk Road routes are defined quite clearly, the Overland Silk Road Economic Belt implies the creation of the whole network of transportation corridors connecting China and Europe.</a:t>
            </a:r>
            <a:endParaRPr lang="uk-UA" sz="1200" dirty="0">
              <a:latin typeface="PF BeauSans Pro" panose="02000500000000020004" pitchFamily="2" charset="0"/>
            </a:endParaRPr>
          </a:p>
          <a:p>
            <a:pPr marL="171450" indent="-171450" algn="ctr">
              <a:buFont typeface="Arial" charset="0"/>
              <a:buChar char="•"/>
            </a:pPr>
            <a:endParaRPr lang="en-US" sz="1200" dirty="0" smtClean="0">
              <a:latin typeface="PF BeauSans Pro" panose="02000500000000020004" pitchFamily="2" charset="0"/>
            </a:endParaRPr>
          </a:p>
          <a:p>
            <a:pPr marL="171450" indent="-171450" algn="ctr">
              <a:buFont typeface="Arial" charset="0"/>
              <a:buChar char="•"/>
            </a:pPr>
            <a:endParaRPr lang="uk-UA" sz="1200" dirty="0">
              <a:latin typeface="PF BeauSans Pro" panose="02000500000000020004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" y="1340768"/>
            <a:ext cx="693482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9" name="TextBox 8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0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12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4770"/>
            <a:ext cx="6527619" cy="4188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67040" y="1566932"/>
            <a:ext cx="24769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PF BeauSans Pro" panose="02000500000000020004" pitchFamily="2" charset="0"/>
              </a:rPr>
              <a:t>The main routes of the land-based belt of the Silk Road are:</a:t>
            </a:r>
          </a:p>
          <a:p>
            <a:pPr algn="ctr"/>
            <a:r>
              <a:rPr lang="en-US" sz="1200" dirty="0">
                <a:latin typeface="PF BeauSans Pro" panose="02000500000000020004" pitchFamily="2" charset="0"/>
              </a:rPr>
              <a:t>(1) through Kazakhstan-Russia-Belarus;</a:t>
            </a:r>
          </a:p>
          <a:p>
            <a:pPr algn="ctr"/>
            <a:r>
              <a:rPr lang="en-US" sz="1200" dirty="0">
                <a:latin typeface="PF BeauSans Pro" panose="02000500000000020004" pitchFamily="2" charset="0"/>
              </a:rPr>
              <a:t>(2) through Kazakhstan-the Caspian-Azerbaijan-Georgia-Turkey;</a:t>
            </a:r>
          </a:p>
          <a:p>
            <a:pPr algn="ctr"/>
            <a:r>
              <a:rPr lang="en-US" sz="1200" dirty="0">
                <a:latin typeface="PF BeauSans Pro" panose="02000500000000020004" pitchFamily="2" charset="0"/>
              </a:rPr>
              <a:t>One of the possible routes for overland belt passes through Ukraine</a:t>
            </a:r>
            <a:r>
              <a:rPr lang="en-US" sz="1200" dirty="0" smtClean="0">
                <a:latin typeface="PF BeauSans Pro" panose="02000500000000020004" pitchFamily="2" charset="0"/>
              </a:rPr>
              <a:t>.</a:t>
            </a:r>
          </a:p>
          <a:p>
            <a:pPr algn="ctr"/>
            <a:endParaRPr lang="en-US" sz="1200" dirty="0" smtClean="0">
              <a:latin typeface="PF BeauSans Pro" panose="02000500000000020004" pitchFamily="2" charset="0"/>
            </a:endParaRPr>
          </a:p>
          <a:p>
            <a:pPr algn="ctr"/>
            <a:endParaRPr lang="en-US" sz="1200" dirty="0">
              <a:latin typeface="PF BeauSans Pro" panose="02000500000000020004" pitchFamily="2" charset="0"/>
            </a:endParaRPr>
          </a:p>
          <a:p>
            <a:pPr algn="ctr"/>
            <a:r>
              <a:rPr lang="en-US" sz="1200" b="1" dirty="0">
                <a:latin typeface="PF BeauSans Pro" panose="02000500000000020004" pitchFamily="2" charset="0"/>
              </a:rPr>
              <a:t>The trains launched within the Silk Road Project in 2015: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PF BeauSans Pro" panose="02000500000000020004" pitchFamily="2" charset="0"/>
              </a:rPr>
              <a:t>July, 28: a container train Beijing – Baku (through Kazakhstan and the Caspian Sea);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PF BeauSans Pro" panose="02000500000000020004" pitchFamily="2" charset="0"/>
              </a:rPr>
              <a:t>August, 26 : a container train Lodz (Poland) –  Chengdu – Xiamen (China).</a:t>
            </a:r>
          </a:p>
          <a:p>
            <a:pPr algn="ctr"/>
            <a:endParaRPr lang="en-US" sz="1200" dirty="0">
              <a:latin typeface="PF BeauSans Pro" panose="02000500000000020004" pitchFamily="2" charset="0"/>
            </a:endParaRPr>
          </a:p>
          <a:p>
            <a:endParaRPr lang="uk-UA" sz="1200" dirty="0">
              <a:latin typeface="PF BeauSans Pr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40" y="183872"/>
            <a:ext cx="6158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F BeauSans Pro" panose="02000500000000020004" pitchFamily="2" charset="0"/>
              </a:rPr>
              <a:t>THE PROJECT IS  DESCRIBED BY CHINESE GOVERNMENT AS NOT A CONVENTIONAL CORRIDOR BUT AS THE MEANS OF STRENGTHENING OF COOPERATION WITH TRANSIT COUNTRIES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786710" y="247232"/>
            <a:ext cx="1214446" cy="824314"/>
            <a:chOff x="7786710" y="247232"/>
            <a:chExt cx="1214446" cy="824314"/>
          </a:xfrm>
        </p:grpSpPr>
        <p:sp>
          <p:nvSpPr>
            <p:cNvPr id="10" name="TextBox 9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11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893" y="247232"/>
              <a:ext cx="743054" cy="6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5003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644468"/>
              </p:ext>
            </p:extLst>
          </p:nvPr>
        </p:nvGraphicFramePr>
        <p:xfrm>
          <a:off x="3347864" y="1099231"/>
          <a:ext cx="5540028" cy="383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786710" y="82532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FF0000"/>
                </a:solidFill>
                <a:latin typeface="PF BeauSans Pro" pitchFamily="2" charset="0"/>
              </a:rPr>
              <a:t>cargo@plaske.ua</a:t>
            </a:r>
            <a:endParaRPr lang="uk-UA" sz="1000" dirty="0">
              <a:ln w="1905"/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32" name="Picture 2" descr="C:\Users\800415\AppData\Local\Temp\Rar$DI00.467\PLASKE_LOGO_EN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93" y="247232"/>
            <a:ext cx="743054" cy="6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39552" y="40466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F BeauSans Pro" panose="02000500000000020004" pitchFamily="2" charset="0"/>
              </a:rPr>
              <a:t>FREIGHT TRAFFIC VOLUME BETWEEN UKRAINE AND THE PEOPLES REPUBLIC OF CHINA</a:t>
            </a: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061358"/>
              </p:ext>
            </p:extLst>
          </p:nvPr>
        </p:nvGraphicFramePr>
        <p:xfrm>
          <a:off x="-254782" y="4076526"/>
          <a:ext cx="4027956" cy="278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>
            <a:off x="323528" y="1052736"/>
            <a:ext cx="2880320" cy="3168352"/>
          </a:xfrm>
          <a:prstGeom prst="round2Diag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PF BeauSans Pro" panose="02000500000000020004" pitchFamily="2" charset="0"/>
              </a:rPr>
              <a:t>Rail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freight traffic between Ukraine and the PRC for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7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months in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2015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is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15,6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thousands of tons which makes in total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3,9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millions of tons. It shows a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34%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growth as compared to the same period in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2014.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PF BeauSans Pro" panose="02000500000000020004" pitchFamily="2" charset="0"/>
              </a:rPr>
              <a:t>3357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TEUs have been transited along the territory of Ukraine from/to China for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7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months which is 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15% </a:t>
            </a:r>
            <a:r>
              <a:rPr lang="en-US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from the total amount of transit container  transportations</a:t>
            </a:r>
            <a:r>
              <a:rPr lang="ru-RU" sz="1400" dirty="0">
                <a:solidFill>
                  <a:schemeClr val="bg1"/>
                </a:solidFill>
                <a:latin typeface="PF BeauSans Pro" panose="02000500000000020004" pitchFamily="2" charset="0"/>
              </a:rPr>
              <a:t>.</a:t>
            </a: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42062" y="4293096"/>
            <a:ext cx="2861786" cy="936104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Rail freight transportation structure in Ukraine in/from PRC for 7 months in 2015</a:t>
            </a:r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3275856" y="1018986"/>
            <a:ext cx="5796136" cy="88718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The dynamics of export-import and transit transportations volume between Ukraine and the People Republic of China, </a:t>
            </a:r>
            <a:r>
              <a:rPr lang="en-US" sz="1400" dirty="0" err="1">
                <a:solidFill>
                  <a:schemeClr val="tx1"/>
                </a:solidFill>
                <a:latin typeface="PF BeauSans Pro" panose="02000500000000020004" pitchFamily="2" charset="0"/>
              </a:rPr>
              <a:t>mln</a:t>
            </a:r>
            <a:r>
              <a:rPr lang="en-US" sz="1400" dirty="0">
                <a:solidFill>
                  <a:schemeClr val="tx1"/>
                </a:solidFill>
                <a:latin typeface="PF BeauSans Pro" panose="02000500000000020004" pitchFamily="2" charset="0"/>
              </a:rPr>
              <a:t>. tons</a:t>
            </a:r>
          </a:p>
        </p:txBody>
      </p:sp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3457530047"/>
              </p:ext>
            </p:extLst>
          </p:nvPr>
        </p:nvGraphicFramePr>
        <p:xfrm>
          <a:off x="3304456" y="4401108"/>
          <a:ext cx="5626844" cy="2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5724128" y="4653136"/>
            <a:ext cx="3024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For </a:t>
            </a:r>
            <a:r>
              <a:rPr lang="ru-RU" sz="1400" dirty="0">
                <a:solidFill>
                  <a:schemeClr val="bg1"/>
                </a:solidFill>
              </a:rPr>
              <a:t>7 </a:t>
            </a:r>
            <a:r>
              <a:rPr lang="en-US" sz="1400" dirty="0">
                <a:solidFill>
                  <a:schemeClr val="bg1"/>
                </a:solidFill>
              </a:rPr>
              <a:t>months of the current year China has gained the lead for export transportations from Ukraine</a:t>
            </a:r>
            <a:r>
              <a:rPr lang="ru-RU" sz="1400" dirty="0">
                <a:solidFill>
                  <a:schemeClr val="bg1"/>
                </a:solidFill>
              </a:rPr>
              <a:t> – 14,5 </a:t>
            </a:r>
            <a:r>
              <a:rPr lang="en-US" sz="1400" dirty="0" err="1">
                <a:solidFill>
                  <a:schemeClr val="bg1"/>
                </a:solidFill>
              </a:rPr>
              <a:t>mln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tons</a:t>
            </a:r>
            <a:r>
              <a:rPr lang="ru-RU" sz="1400" dirty="0">
                <a:solidFill>
                  <a:schemeClr val="bg1"/>
                </a:solidFill>
              </a:rPr>
              <a:t> (+3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r>
              <a:rPr lang="ru-RU" sz="1400" dirty="0">
                <a:solidFill>
                  <a:schemeClr val="bg1"/>
                </a:solidFill>
              </a:rPr>
              <a:t>3 </a:t>
            </a:r>
            <a:r>
              <a:rPr lang="en-US" sz="1400" dirty="0" err="1">
                <a:solidFill>
                  <a:schemeClr val="bg1"/>
                </a:solidFill>
              </a:rPr>
              <a:t>mln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tons</a:t>
            </a:r>
            <a:r>
              <a:rPr lang="ru-RU" sz="1400" dirty="0">
                <a:solidFill>
                  <a:schemeClr val="bg1"/>
                </a:solidFill>
              </a:rPr>
              <a:t> ), </a:t>
            </a:r>
            <a:r>
              <a:rPr lang="en-US" sz="1400" dirty="0">
                <a:solidFill>
                  <a:schemeClr val="bg1"/>
                </a:solidFill>
              </a:rPr>
              <a:t>that has beaten Russian Federation into the second place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en-US" sz="1400" dirty="0">
                <a:solidFill>
                  <a:schemeClr val="bg1"/>
                </a:solidFill>
              </a:rPr>
              <a:t>from the first position that has been hold by the country for the last </a:t>
            </a:r>
            <a:r>
              <a:rPr lang="ru-RU" sz="1400" dirty="0">
                <a:solidFill>
                  <a:schemeClr val="bg1"/>
                </a:solidFill>
              </a:rPr>
              <a:t>5 </a:t>
            </a:r>
            <a:r>
              <a:rPr lang="en-US" sz="1400" dirty="0">
                <a:solidFill>
                  <a:schemeClr val="bg1"/>
                </a:solidFill>
              </a:rPr>
              <a:t>years</a:t>
            </a:r>
            <a:r>
              <a:rPr lang="ru-RU" sz="1400" dirty="0">
                <a:solidFill>
                  <a:schemeClr val="bg1"/>
                </a:solidFill>
              </a:rPr>
              <a:t>) – 11,8 </a:t>
            </a:r>
            <a:r>
              <a:rPr lang="en-US" sz="1400" dirty="0" err="1">
                <a:solidFill>
                  <a:schemeClr val="bg1"/>
                </a:solidFill>
              </a:rPr>
              <a:t>mln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of tons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43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D: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" y="1218459"/>
            <a:ext cx="9137650" cy="54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5721" y="343895"/>
            <a:ext cx="564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F BeauSans Pro" pitchFamily="2" charset="0"/>
              </a:rPr>
              <a:t>Project calculations Chine-EU</a:t>
            </a:r>
          </a:p>
          <a:p>
            <a:endParaRPr lang="bg-BG" dirty="0" smtClean="0">
              <a:solidFill>
                <a:srgbClr val="FF0000"/>
              </a:solidFill>
              <a:latin typeface="PF BeauSans Pro" pitchFamily="2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429388" y="253821"/>
            <a:ext cx="2571768" cy="817725"/>
            <a:chOff x="6429388" y="253821"/>
            <a:chExt cx="2571768" cy="817725"/>
          </a:xfrm>
        </p:grpSpPr>
        <p:sp>
          <p:nvSpPr>
            <p:cNvPr id="18" name="TextBox 17"/>
            <p:cNvSpPr txBox="1"/>
            <p:nvPr/>
          </p:nvSpPr>
          <p:spPr>
            <a:xfrm>
              <a:off x="6429388" y="825325"/>
              <a:ext cx="14287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409D33"/>
                  </a:solidFill>
                  <a:latin typeface="PF BeauSans Pro" pitchFamily="2" charset="0"/>
                </a:rPr>
                <a:t>www.vikingtrain.com</a:t>
              </a:r>
              <a:endParaRPr lang="uk-UA" sz="1000" dirty="0">
                <a:ln w="1905"/>
                <a:solidFill>
                  <a:srgbClr val="409D33"/>
                </a:solidFill>
                <a:latin typeface="PF BeauSans Pro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86710" y="825325"/>
              <a:ext cx="12144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FF0000"/>
                  </a:solidFill>
                  <a:latin typeface="PF BeauSans Pro" pitchFamily="2" charset="0"/>
                </a:rPr>
                <a:t>cargo@plaske.ua</a:t>
              </a:r>
              <a:endParaRPr lang="uk-UA" sz="1000" dirty="0">
                <a:ln w="1905"/>
                <a:solidFill>
                  <a:srgbClr val="FF0000"/>
                </a:solidFill>
                <a:latin typeface="PF BeauSans Pro" pitchFamily="2" charset="0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500826" y="253821"/>
              <a:ext cx="1164967" cy="521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\\SDC\Forwarding\Private\800371\070415\PLASKE_LOGO_RU_20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743" y="253821"/>
              <a:ext cx="714380" cy="60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6630" y="1357298"/>
            <a:ext cx="430737" cy="428626"/>
          </a:xfrm>
          <a:prstGeom prst="rect">
            <a:avLst/>
          </a:prstGeom>
        </p:spPr>
      </p:pic>
      <p:pic>
        <p:nvPicPr>
          <p:cNvPr id="10" name="Рисунок 9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99044" y="1357298"/>
            <a:ext cx="430737" cy="428626"/>
          </a:xfrm>
          <a:prstGeom prst="rect">
            <a:avLst/>
          </a:prstGeom>
        </p:spPr>
      </p:pic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1460" y="1357298"/>
            <a:ext cx="430738" cy="428626"/>
          </a:xfrm>
          <a:prstGeom prst="rect">
            <a:avLst/>
          </a:prstGeom>
        </p:spPr>
      </p:pic>
      <p:pic>
        <p:nvPicPr>
          <p:cNvPr id="12" name="Рисунок 11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4216" y="1357298"/>
            <a:ext cx="430737" cy="428626"/>
          </a:xfrm>
          <a:prstGeom prst="rect">
            <a:avLst/>
          </a:prstGeom>
        </p:spPr>
      </p:pic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71802" y="1357298"/>
            <a:ext cx="430737" cy="428626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9743" y="3242218"/>
            <a:ext cx="574318" cy="5715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13799" y="324221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82308E"/>
                </a:solidFill>
                <a:latin typeface="PF BeauSans Pro" pitchFamily="2" charset="0"/>
              </a:rPr>
              <a:t>DOSTYK-AKTAU</a:t>
            </a:r>
            <a:endParaRPr lang="ru-RU" sz="1200" b="1" dirty="0" smtClean="0">
              <a:solidFill>
                <a:srgbClr val="82308E"/>
              </a:solidFill>
              <a:latin typeface="PF BeauSans Pro" pitchFamily="2" charset="0"/>
            </a:endParaRPr>
          </a:p>
          <a:p>
            <a:r>
              <a:rPr lang="ru-RU" sz="1200" b="1" dirty="0" smtClean="0">
                <a:solidFill>
                  <a:srgbClr val="82308E"/>
                </a:solidFill>
                <a:latin typeface="PF BeauSans Pro" pitchFamily="2" charset="0"/>
              </a:rPr>
              <a:t>3836 </a:t>
            </a:r>
            <a:r>
              <a:rPr lang="en-US" sz="1200" b="1" dirty="0" smtClean="0">
                <a:solidFill>
                  <a:srgbClr val="82308E"/>
                </a:solidFill>
                <a:latin typeface="PF BeauSans Pro" pitchFamily="2" charset="0"/>
              </a:rPr>
              <a:t>km</a:t>
            </a:r>
            <a:r>
              <a:rPr lang="ru-RU" sz="1200" b="1" dirty="0" smtClean="0">
                <a:solidFill>
                  <a:srgbClr val="82308E"/>
                </a:solidFill>
                <a:latin typeface="PF BeauSans Pro" pitchFamily="2" charset="0"/>
              </a:rPr>
              <a:t> / </a:t>
            </a:r>
            <a:r>
              <a:rPr lang="en-US" sz="1200" b="1" dirty="0" smtClean="0">
                <a:solidFill>
                  <a:srgbClr val="82308E"/>
                </a:solidFill>
                <a:latin typeface="PF BeauSans Pro" pitchFamily="2" charset="0"/>
              </a:rPr>
              <a:t>3-5 day</a:t>
            </a:r>
            <a:endParaRPr lang="ru-RU" sz="1200" b="1" dirty="0" smtClean="0">
              <a:solidFill>
                <a:srgbClr val="82308E"/>
              </a:solidFill>
              <a:latin typeface="PF BeauSans Pro" pitchFamily="2" charset="0"/>
            </a:endParaRPr>
          </a:p>
        </p:txBody>
      </p:sp>
      <p:pic>
        <p:nvPicPr>
          <p:cNvPr id="19" name="Рисунок 1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4725144"/>
            <a:ext cx="574317" cy="5715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80112" y="465313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A2886"/>
                </a:solidFill>
                <a:latin typeface="PF BeauSans Pro Black" pitchFamily="2" charset="0"/>
              </a:rPr>
              <a:t>AKTAU-ALYAT</a:t>
            </a:r>
            <a:endParaRPr lang="ru-RU" sz="1200" dirty="0" smtClean="0">
              <a:solidFill>
                <a:srgbClr val="2A2886"/>
              </a:solidFill>
              <a:latin typeface="PF BeauSans Pro Black" pitchFamily="2" charset="0"/>
            </a:endParaRPr>
          </a:p>
          <a:p>
            <a:r>
              <a:rPr lang="ru-RU" sz="1200" dirty="0" smtClean="0">
                <a:solidFill>
                  <a:srgbClr val="2A2886"/>
                </a:solidFill>
                <a:latin typeface="PF BeauSans Pro SemiBold" pitchFamily="2" charset="0"/>
              </a:rPr>
              <a:t>438 </a:t>
            </a:r>
            <a:r>
              <a:rPr lang="en-US" sz="1200" dirty="0" smtClean="0">
                <a:solidFill>
                  <a:srgbClr val="2A2886"/>
                </a:solidFill>
                <a:latin typeface="PF BeauSans Pro SemiBold" pitchFamily="2" charset="0"/>
              </a:rPr>
              <a:t>km</a:t>
            </a:r>
            <a:r>
              <a:rPr lang="ru-RU" sz="1200" dirty="0" smtClean="0">
                <a:solidFill>
                  <a:srgbClr val="2A2886"/>
                </a:solidFill>
                <a:latin typeface="PF BeauSans Pro SemiBold" pitchFamily="2" charset="0"/>
              </a:rPr>
              <a:t> / 2 </a:t>
            </a:r>
            <a:r>
              <a:rPr lang="en-US" sz="1200" dirty="0" smtClean="0">
                <a:solidFill>
                  <a:srgbClr val="2A2886"/>
                </a:solidFill>
                <a:latin typeface="PF BeauSans Pro SemiBold" pitchFamily="2" charset="0"/>
              </a:rPr>
              <a:t>day</a:t>
            </a:r>
            <a:endParaRPr lang="ru-RU" sz="1200" dirty="0" smtClean="0">
              <a:solidFill>
                <a:srgbClr val="2A2886"/>
              </a:solidFill>
              <a:latin typeface="PF BeauSans Pro SemiBold" pitchFamily="2" charset="0"/>
            </a:endParaRPr>
          </a:p>
        </p:txBody>
      </p:sp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5661248"/>
            <a:ext cx="574317" cy="5715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63888" y="551723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E50083"/>
                </a:solidFill>
                <a:latin typeface="PF BeauSans Pro" pitchFamily="2" charset="0"/>
              </a:rPr>
              <a:t>ALYAT-POTI/BATUMI</a:t>
            </a:r>
            <a:endParaRPr lang="ru-RU" sz="1200" b="1" dirty="0" smtClean="0">
              <a:solidFill>
                <a:srgbClr val="E50083"/>
              </a:solidFill>
              <a:latin typeface="PF BeauSans Pro" pitchFamily="2" charset="0"/>
            </a:endParaRPr>
          </a:p>
          <a:p>
            <a:r>
              <a:rPr lang="ru-RU" sz="1200" b="1" dirty="0" smtClean="0">
                <a:solidFill>
                  <a:srgbClr val="E50083"/>
                </a:solidFill>
                <a:latin typeface="PF BeauSans Pro" pitchFamily="2" charset="0"/>
              </a:rPr>
              <a:t>8</a:t>
            </a:r>
            <a:r>
              <a:rPr lang="en-US" sz="1200" b="1" dirty="0" smtClean="0">
                <a:solidFill>
                  <a:srgbClr val="E50083"/>
                </a:solidFill>
                <a:latin typeface="PF BeauSans Pro" pitchFamily="2" charset="0"/>
              </a:rPr>
              <a:t>25</a:t>
            </a:r>
            <a:r>
              <a:rPr lang="ru-RU" sz="1200" b="1" dirty="0" smtClean="0">
                <a:solidFill>
                  <a:srgbClr val="E50083"/>
                </a:solidFill>
                <a:latin typeface="PF BeauSans Pro" pitchFamily="2" charset="0"/>
              </a:rPr>
              <a:t> км / </a:t>
            </a:r>
            <a:r>
              <a:rPr lang="en-US" sz="1200" b="1" dirty="0" smtClean="0">
                <a:solidFill>
                  <a:srgbClr val="E50083"/>
                </a:solidFill>
                <a:latin typeface="PF BeauSans Pro" pitchFamily="2" charset="0"/>
              </a:rPr>
              <a:t>1,5</a:t>
            </a:r>
            <a:r>
              <a:rPr lang="ru-RU" sz="1200" b="1" dirty="0" smtClean="0">
                <a:solidFill>
                  <a:srgbClr val="E50083"/>
                </a:solidFill>
                <a:latin typeface="PF BeauSans Pro" pitchFamily="2" charset="0"/>
              </a:rPr>
              <a:t> </a:t>
            </a:r>
            <a:r>
              <a:rPr lang="en-US" sz="1200" b="1" dirty="0" smtClean="0">
                <a:solidFill>
                  <a:srgbClr val="E50083"/>
                </a:solidFill>
                <a:latin typeface="PF BeauSans Pro" pitchFamily="2" charset="0"/>
              </a:rPr>
              <a:t>day</a:t>
            </a:r>
            <a:endParaRPr lang="ru-RU" sz="1200" b="1" dirty="0" smtClean="0">
              <a:solidFill>
                <a:srgbClr val="E50083"/>
              </a:solidFill>
              <a:latin typeface="PF BeauSans Pro" pitchFamily="2" charset="0"/>
            </a:endParaRPr>
          </a:p>
        </p:txBody>
      </p:sp>
      <p:pic>
        <p:nvPicPr>
          <p:cNvPr id="27" name="Рисунок 26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4581128"/>
            <a:ext cx="574316" cy="57150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55776" y="3429000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POTI/BATUMI-ILYICHEVSK/ODESSA</a:t>
            </a:r>
            <a:endParaRPr lang="ru-RU" sz="1100" b="1" dirty="0" smtClean="0">
              <a:solidFill>
                <a:srgbClr val="45AAE1"/>
              </a:solidFill>
              <a:latin typeface="PF BeauSans Pro" pitchFamily="2" charset="0"/>
            </a:endParaRPr>
          </a:p>
          <a:p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1040 </a:t>
            </a:r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km</a:t>
            </a:r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 / 2 </a:t>
            </a:r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day</a:t>
            </a:r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 (</a:t>
            </a:r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by ferry</a:t>
            </a:r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), 10 </a:t>
            </a:r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day</a:t>
            </a:r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 (</a:t>
            </a:r>
            <a:r>
              <a:rPr lang="en-US" sz="1100" b="1" dirty="0" smtClean="0">
                <a:solidFill>
                  <a:srgbClr val="45AAE1"/>
                </a:solidFill>
                <a:latin typeface="PF BeauSans Pro" pitchFamily="2" charset="0"/>
              </a:rPr>
              <a:t>by container line</a:t>
            </a:r>
            <a:r>
              <a:rPr lang="ru-RU" sz="1100" b="1" dirty="0" smtClean="0">
                <a:solidFill>
                  <a:srgbClr val="45AAE1"/>
                </a:solidFill>
                <a:latin typeface="PF BeauSans Pro" pitchFamily="2" charset="0"/>
              </a:rPr>
              <a:t>)</a:t>
            </a:r>
          </a:p>
        </p:txBody>
      </p:sp>
      <p:pic>
        <p:nvPicPr>
          <p:cNvPr id="29" name="Рисунок 2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5656" y="2492896"/>
            <a:ext cx="574316" cy="571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51720" y="234888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PF BeauSans Pro" pitchFamily="2" charset="0"/>
              </a:rPr>
              <a:t>ODESSA/ILYICHEVSK-KLAIPEDA</a:t>
            </a:r>
            <a:endParaRPr lang="ru-RU" sz="1200" b="1" dirty="0" smtClean="0">
              <a:solidFill>
                <a:srgbClr val="FF0000"/>
              </a:solidFill>
              <a:latin typeface="PF BeauSans Pro" pitchFamily="2" charset="0"/>
            </a:endParaRPr>
          </a:p>
          <a:p>
            <a:r>
              <a:rPr lang="ru-RU" sz="1200" b="1" dirty="0" smtClean="0">
                <a:solidFill>
                  <a:srgbClr val="FF0000"/>
                </a:solidFill>
                <a:latin typeface="PF BeauSans Pro" pitchFamily="2" charset="0"/>
              </a:rPr>
              <a:t>1766 </a:t>
            </a:r>
            <a:r>
              <a:rPr lang="en-US" sz="1200" b="1" dirty="0" smtClean="0">
                <a:solidFill>
                  <a:srgbClr val="FF0000"/>
                </a:solidFill>
                <a:latin typeface="PF BeauSans Pro" pitchFamily="2" charset="0"/>
              </a:rPr>
              <a:t>km</a:t>
            </a:r>
            <a:r>
              <a:rPr lang="ru-RU" sz="1200" b="1" dirty="0" smtClean="0">
                <a:solidFill>
                  <a:srgbClr val="FF0000"/>
                </a:solidFill>
                <a:latin typeface="PF BeauSans Pro" pitchFamily="2" charset="0"/>
              </a:rPr>
              <a:t> / 2</a:t>
            </a:r>
            <a:r>
              <a:rPr lang="en-US" sz="1200" b="1" dirty="0" smtClean="0">
                <a:solidFill>
                  <a:srgbClr val="FF0000"/>
                </a:solidFill>
                <a:latin typeface="PF BeauSans Pro" pitchFamily="2" charset="0"/>
              </a:rPr>
              <a:t>,5</a:t>
            </a:r>
            <a:r>
              <a:rPr lang="ru-RU" sz="1200" b="1" dirty="0" smtClean="0">
                <a:solidFill>
                  <a:srgbClr val="FF0000"/>
                </a:solidFill>
                <a:latin typeface="PF BeauSans Pro" pitchFamily="2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PF BeauSans Pro" pitchFamily="2" charset="0"/>
              </a:rPr>
              <a:t>day</a:t>
            </a:r>
            <a:endParaRPr lang="ru-RU" sz="1200" b="1" dirty="0" smtClean="0">
              <a:solidFill>
                <a:srgbClr val="FF0000"/>
              </a:solidFill>
              <a:latin typeface="PF BeauSans Pr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5041" y="1357298"/>
            <a:ext cx="2498955" cy="7848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500" b="1" dirty="0" smtClean="0">
              <a:solidFill>
                <a:srgbClr val="FF0000"/>
              </a:solidFill>
              <a:latin typeface="PF BeauSans Pro" panose="02000500000000020004" pitchFamily="2" charset="0"/>
            </a:endParaRPr>
          </a:p>
          <a:p>
            <a:r>
              <a:rPr lang="en-US" sz="1500" dirty="0" smtClean="0">
                <a:latin typeface="PF BeauSans Pro" panose="02000500000000020004" pitchFamily="2" charset="0"/>
              </a:rPr>
              <a:t>Transit time=10-15 days</a:t>
            </a:r>
          </a:p>
          <a:p>
            <a:endParaRPr lang="uk-UA" sz="1500" dirty="0">
              <a:latin typeface="PF BeauSans Pro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09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6" grpId="0"/>
      <p:bldP spid="28" grpId="0"/>
      <p:bldP spid="30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3"/>
          <p:cNvGrpSpPr/>
          <p:nvPr/>
        </p:nvGrpSpPr>
        <p:grpSpPr>
          <a:xfrm>
            <a:off x="6429388" y="253821"/>
            <a:ext cx="1428760" cy="817725"/>
            <a:chOff x="6429388" y="253821"/>
            <a:chExt cx="1428760" cy="817725"/>
          </a:xfrm>
        </p:grpSpPr>
        <p:sp>
          <p:nvSpPr>
            <p:cNvPr id="29" name="TextBox 28"/>
            <p:cNvSpPr txBox="1"/>
            <p:nvPr/>
          </p:nvSpPr>
          <p:spPr>
            <a:xfrm>
              <a:off x="6429388" y="825325"/>
              <a:ext cx="14287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n w="1905"/>
                  <a:solidFill>
                    <a:srgbClr val="409D33"/>
                  </a:solidFill>
                  <a:latin typeface="PF BeauSans Pro" pitchFamily="2" charset="0"/>
                </a:rPr>
                <a:t>www.vikingtrain.com</a:t>
              </a:r>
              <a:endParaRPr lang="uk-UA" sz="1000" dirty="0">
                <a:ln w="1905"/>
                <a:solidFill>
                  <a:srgbClr val="409D33"/>
                </a:solidFill>
                <a:latin typeface="PF BeauSans Pro" pitchFamily="2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500826" y="253821"/>
              <a:ext cx="1164967" cy="521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1"/>
            <a:ext cx="9144000" cy="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7786710" y="82532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n w="1905"/>
                <a:solidFill>
                  <a:srgbClr val="FF0000"/>
                </a:solidFill>
                <a:latin typeface="PF BeauSans Pro" pitchFamily="2" charset="0"/>
              </a:rPr>
              <a:t>cargo@plaske.ua</a:t>
            </a:r>
            <a:endParaRPr lang="uk-UA" sz="1000" dirty="0">
              <a:ln w="1905"/>
              <a:solidFill>
                <a:srgbClr val="FF0000"/>
              </a:solidFill>
              <a:latin typeface="PF BeauSans Pro" pitchFamily="2" charset="0"/>
            </a:endParaRPr>
          </a:p>
        </p:txBody>
      </p:sp>
      <p:pic>
        <p:nvPicPr>
          <p:cNvPr id="32" name="Picture 2" descr="C:\Users\800415\AppData\Local\Temp\Rar$DI00.467\PLASKE_LOGO_EN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893" y="247232"/>
            <a:ext cx="743054" cy="6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27584" y="40466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F BeauSans Pro" panose="02000500000000020004" pitchFamily="2" charset="0"/>
              </a:rPr>
              <a:t>Participants of the project:</a:t>
            </a:r>
            <a:endParaRPr lang="uk-UA" dirty="0">
              <a:solidFill>
                <a:srgbClr val="FF0000"/>
              </a:solidFill>
              <a:latin typeface="PF BeauSans Pro" panose="02000500000000020004" pitchFamily="2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642122" y="4171177"/>
            <a:ext cx="4177672" cy="778766"/>
            <a:chOff x="4642122" y="4171177"/>
            <a:chExt cx="4177672" cy="778766"/>
          </a:xfrm>
        </p:grpSpPr>
        <p:pic>
          <p:nvPicPr>
            <p:cNvPr id="1026" name="Picture 2" descr="C:\Users\124002\Desktop\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119" y="4225216"/>
              <a:ext cx="3114675" cy="61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124002\AppData\Roaming\Skype\nataliy.kalinina\media_messaging\media_cache\^D913E3FAE005DF06B76B0E458294975AB2FE38B369837DABF1^pimgpsh_fullsize_dist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122" y="4171177"/>
              <a:ext cx="1038354" cy="778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4665269" y="2947153"/>
            <a:ext cx="3060315" cy="924082"/>
            <a:chOff x="4665269" y="2947153"/>
            <a:chExt cx="3060315" cy="924082"/>
          </a:xfrm>
        </p:grpSpPr>
        <p:pic>
          <p:nvPicPr>
            <p:cNvPr id="28" name="Рисунок 13" descr="ЗАО АЖД&#10;   - лого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19204" y="2947153"/>
              <a:ext cx="1806380" cy="9240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 descr="C:\Users\124002\AppData\Roaming\Skype\nataliy.kalinina\media_messaging\media_cache\^625E1D46E17C8946CDDFBBBA0368528412B9D2DC8C76AC3134^pimgpsh_fullsize_dist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269" y="2947153"/>
              <a:ext cx="1015649" cy="761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592562" y="1789021"/>
            <a:ext cx="2188803" cy="815127"/>
            <a:chOff x="592562" y="1789021"/>
            <a:chExt cx="2188803" cy="815127"/>
          </a:xfrm>
        </p:grpSpPr>
        <p:pic>
          <p:nvPicPr>
            <p:cNvPr id="41" name="Picture 2" descr="C:\Users\800415\AppData\Local\Temp\Rar$DI00.467\PLASKE_LOGO_EN_20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261" y="1808820"/>
              <a:ext cx="936104" cy="79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62" y="1789021"/>
              <a:ext cx="1009427" cy="75707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73883" y="2944293"/>
            <a:ext cx="3761189" cy="771080"/>
            <a:chOff x="573883" y="2944293"/>
            <a:chExt cx="3761189" cy="771080"/>
          </a:xfrm>
        </p:grpSpPr>
        <p:pic>
          <p:nvPicPr>
            <p:cNvPr id="27" name="Рисунок 26" descr="logo-en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15635" y="3076756"/>
              <a:ext cx="2619437" cy="32453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83" y="2944293"/>
              <a:ext cx="1028106" cy="77108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56167" y="4066578"/>
            <a:ext cx="3656522" cy="811662"/>
            <a:chOff x="556167" y="4066578"/>
            <a:chExt cx="3656522" cy="811662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55841" y="4294160"/>
              <a:ext cx="2456848" cy="240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67" y="4066578"/>
              <a:ext cx="1082216" cy="811662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58512" y="5021852"/>
            <a:ext cx="2322533" cy="1049448"/>
            <a:chOff x="558512" y="5021852"/>
            <a:chExt cx="2322533" cy="104944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495" y="5021852"/>
              <a:ext cx="1188550" cy="1049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12" y="5249739"/>
              <a:ext cx="1087161" cy="815371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611637" y="1655142"/>
            <a:ext cx="3185694" cy="908747"/>
            <a:chOff x="4611637" y="1655142"/>
            <a:chExt cx="3185694" cy="908747"/>
          </a:xfrm>
        </p:grpSpPr>
        <p:pic>
          <p:nvPicPr>
            <p:cNvPr id="2052" name="Picture 4" descr="http://railway.ge/cms/modules/news/gallery/291/image1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204" y="1655142"/>
              <a:ext cx="1878127" cy="908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637" y="1743224"/>
              <a:ext cx="1093482" cy="820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216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1712</Words>
  <Application>Microsoft Office PowerPoint</Application>
  <PresentationFormat>Экран (4:3)</PresentationFormat>
  <Paragraphs>277</Paragraphs>
  <Slides>29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Аккуратнова</dc:creator>
  <cp:lastModifiedBy>125002</cp:lastModifiedBy>
  <cp:revision>220</cp:revision>
  <cp:lastPrinted>2015-09-08T10:43:08Z</cp:lastPrinted>
  <dcterms:created xsi:type="dcterms:W3CDTF">2014-10-07T20:12:30Z</dcterms:created>
  <dcterms:modified xsi:type="dcterms:W3CDTF">2015-11-30T16:15:36Z</dcterms:modified>
</cp:coreProperties>
</file>