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2" r:id="rId2"/>
    <p:sldId id="296" r:id="rId3"/>
    <p:sldId id="306" r:id="rId4"/>
    <p:sldId id="305" r:id="rId5"/>
    <p:sldId id="308" r:id="rId6"/>
    <p:sldId id="332" r:id="rId7"/>
    <p:sldId id="333" r:id="rId8"/>
    <p:sldId id="334" r:id="rId9"/>
    <p:sldId id="335" r:id="rId10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FF00FF"/>
    <a:srgbClr val="FFFF00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9149" autoAdjust="0"/>
  </p:normalViewPr>
  <p:slideViewPr>
    <p:cSldViewPr>
      <p:cViewPr>
        <p:scale>
          <a:sx n="75" d="100"/>
          <a:sy n="75" d="100"/>
        </p:scale>
        <p:origin x="-295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1A24686-034C-4C98-9D5E-6A87E549706A}" type="datetimeFigureOut">
              <a:rPr lang="ja-JP" altLang="en-US"/>
              <a:pPr>
                <a:defRPr/>
              </a:pPr>
              <a:t>2014/5/7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ADC1AE2-D6B0-4824-ACE9-A151B83DC8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65517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BB890E-C1C8-4BCF-80DD-74785B2CAEED}" type="datetimeFigureOut">
              <a:rPr lang="ja-JP" altLang="en-US"/>
              <a:pPr>
                <a:defRPr/>
              </a:pPr>
              <a:t>2014/5/7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AC9FAFC-8D0F-4E66-8A18-AEB12C343C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269155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1843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C9EA8-6D82-4552-BFB4-FCD0FD882098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048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29EAA-A4FC-439D-8D60-D10EA240D43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A38FA0-11E9-406E-B995-7EC0D3ABA1E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C9FAFC-8D0F-4E66-8A18-AEB12C343CED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 cstate="print"/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i="1" dirty="0">
                <a:solidFill>
                  <a:srgbClr val="FFFFFF"/>
                </a:solidFill>
                <a:latin typeface="Times New Roman" pitchFamily="18" charset="0"/>
                <a:ea typeface="+mn-ea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03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36A8B30-2754-4D27-97B9-0EA814EA675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ED1BC67-62AF-43A5-B4CE-7BCE71024A7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0"/>
            <a:ext cx="2352675" cy="612616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405CAE6-2825-4760-A7A3-22E23D4A6E0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" y="0"/>
            <a:ext cx="7604919" cy="47625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0" y="1600203"/>
            <a:ext cx="8915400" cy="4525963"/>
          </a:xfrm>
        </p:spPr>
        <p:txBody>
          <a:bodyPr/>
          <a:lstStyle/>
          <a:p>
            <a:pPr lvl="0"/>
            <a:endParaRPr lang="ja-JP" alt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BDD53A0-62F0-43C8-9463-4FE41B32A1C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6781800" cy="10668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1143000" y="1219200"/>
            <a:ext cx="6781800" cy="2286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143000" y="3657600"/>
            <a:ext cx="6781800" cy="228600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04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4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4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938F6A-85CC-4F47-B1B6-DC5C59877C7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299C13-B420-4464-A21B-7CF911B93D2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F51C5BC-4FC4-46A2-9879-4B14134CF66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3992E57-4EC7-435E-8B3B-CEE800873811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2D4FB24-B9ED-426D-B444-F3DE00DC083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819F1C-076B-4965-92B8-8F1BE67AA1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B7C3F14-9FA7-4F0D-8D9B-4F4324EB1F7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41D186A-0E7E-4AA3-BDD1-FFC16D2BDF3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5CED00B-1F50-404A-8DB1-D9A46594FA1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AC0A56A6-AF00-4DFB-98D0-ED5D8C3881D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pic>
          <p:nvPicPr>
            <p:cNvPr id="1035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6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print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print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pic>
        <p:nvPicPr>
          <p:cNvPr id="1032" name="Picture 3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989888" y="46038"/>
            <a:ext cx="110490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46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596188" y="4763"/>
            <a:ext cx="379412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47" descr="mlit_top"/>
          <p:cNvPicPr>
            <a:picLocks noChangeAspect="1" noChangeArrowheads="1"/>
          </p:cNvPicPr>
          <p:nvPr userDrawn="1"/>
        </p:nvPicPr>
        <p:blipFill>
          <a:blip r:embed="rId16" cstate="print"/>
          <a:srcRect t="43706" r="70087" b="51259"/>
          <a:stretch>
            <a:fillRect/>
          </a:stretch>
        </p:blipFill>
        <p:spPr bwMode="auto">
          <a:xfrm>
            <a:off x="6948488" y="368300"/>
            <a:ext cx="1439862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2205038"/>
            <a:ext cx="7847012" cy="10795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  <a:t/>
            </a:r>
            <a:b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</a:br>
            <a:r>
              <a:rPr lang="ja-JP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  <a:t> </a:t>
            </a: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  <a:t/>
            </a:r>
            <a:b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</a:b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  <a:t>Proposal for amendment of UNR34</a:t>
            </a:r>
            <a:b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</a:br>
            <a: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  <a:t/>
            </a:r>
            <a:br>
              <a:rPr lang="en-US" altLang="ja-JP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ＭＳ Ｐゴシック" pitchFamily="50" charset="-128"/>
                <a:ea typeface="Meiryo UI" pitchFamily="50" charset="-128"/>
              </a:rPr>
            </a:br>
            <a:endParaRPr lang="en-US" altLang="ja-JP" dirty="0" smtClean="0">
              <a:ea typeface="Meiryo UI" pitchFamily="50" charset="-12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64038" y="180975"/>
            <a:ext cx="3600450" cy="13038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8000" tIns="36000" rIns="18000" bIns="36000">
            <a:spAutoFit/>
          </a:bodyPr>
          <a:lstStyle/>
          <a:p>
            <a:pPr algn="r" eaLnBrk="0" hangingPunct="0"/>
            <a:r>
              <a:rPr kumimoji="0" lang="en-GB" altLang="ja-JP" sz="1600" u="sng" dirty="0"/>
              <a:t>Informal document</a:t>
            </a:r>
            <a:r>
              <a:rPr kumimoji="0" lang="en-GB" altLang="ja-JP" sz="1600" dirty="0"/>
              <a:t> </a:t>
            </a:r>
            <a:r>
              <a:rPr kumimoji="0" lang="en-US" altLang="ja-JP" sz="1600" b="1" dirty="0" smtClean="0"/>
              <a:t>GRSG</a:t>
            </a:r>
            <a:r>
              <a:rPr kumimoji="0" lang="en-GB" altLang="ja-JP" sz="1600" b="1" dirty="0" smtClean="0"/>
              <a:t>-</a:t>
            </a:r>
            <a:r>
              <a:rPr kumimoji="0" lang="en-US" altLang="ja-JP" sz="1600" b="1" dirty="0" smtClean="0"/>
              <a:t>106</a:t>
            </a:r>
            <a:r>
              <a:rPr kumimoji="0" lang="en-GB" altLang="ja-JP" sz="1600" b="1" dirty="0" smtClean="0"/>
              <a:t>-33</a:t>
            </a:r>
            <a:endParaRPr kumimoji="0" lang="en-GB" altLang="ja-JP" sz="1600" b="1" dirty="0"/>
          </a:p>
          <a:p>
            <a:pPr algn="r" eaLnBrk="0" hangingPunct="0"/>
            <a:r>
              <a:rPr kumimoji="0" lang="en-GB" altLang="ja-JP" sz="1600" dirty="0" smtClean="0"/>
              <a:t>(</a:t>
            </a:r>
            <a:r>
              <a:rPr kumimoji="0" lang="en-US" altLang="ja-JP" sz="1600" dirty="0" smtClean="0"/>
              <a:t>106</a:t>
            </a:r>
            <a:r>
              <a:rPr kumimoji="0" lang="en-GB" altLang="ja-JP" sz="1600" dirty="0" err="1" smtClean="0"/>
              <a:t>th</a:t>
            </a:r>
            <a:r>
              <a:rPr kumimoji="0" lang="en-GB" altLang="ja-JP" sz="1600" dirty="0" smtClean="0"/>
              <a:t> GR</a:t>
            </a:r>
            <a:r>
              <a:rPr kumimoji="0" lang="en-US" altLang="ja-JP" sz="1600" dirty="0" smtClean="0"/>
              <a:t>SG</a:t>
            </a:r>
            <a:r>
              <a:rPr kumimoji="0" lang="en-GB" altLang="ja-JP" sz="1600" dirty="0" smtClean="0"/>
              <a:t>, 5</a:t>
            </a:r>
            <a:r>
              <a:rPr kumimoji="0" lang="en-US" altLang="ja-JP" sz="1600" dirty="0" smtClean="0"/>
              <a:t>-9</a:t>
            </a:r>
            <a:r>
              <a:rPr kumimoji="0" lang="en-GB" altLang="ja-JP" sz="1600" dirty="0" smtClean="0"/>
              <a:t> May 2014,</a:t>
            </a:r>
          </a:p>
          <a:p>
            <a:pPr algn="r" eaLnBrk="0" hangingPunct="0"/>
            <a:r>
              <a:rPr kumimoji="0" lang="en-GB" altLang="ja-JP" sz="1600" dirty="0" smtClean="0"/>
              <a:t> agenda item </a:t>
            </a:r>
            <a:r>
              <a:rPr kumimoji="0" lang="en-GB" altLang="ja-JP" sz="1600" dirty="0" smtClean="0"/>
              <a:t>3</a:t>
            </a:r>
            <a:r>
              <a:rPr kumimoji="0" lang="en-US" altLang="ja-JP" sz="1600" dirty="0" smtClean="0"/>
              <a:t>)</a:t>
            </a:r>
            <a:endParaRPr kumimoji="0" lang="en-US" altLang="ja-JP" sz="1600" dirty="0" smtClean="0"/>
          </a:p>
          <a:p>
            <a:pPr algn="r" eaLnBrk="0" hangingPunct="0"/>
            <a:endParaRPr lang="en-US" altLang="ja-JP" sz="1600" dirty="0">
              <a:solidFill>
                <a:schemeClr val="tx1"/>
              </a:solidFill>
            </a:endParaRPr>
          </a:p>
          <a:p>
            <a:pPr algn="r" eaLnBrk="0" hangingPunct="0"/>
            <a:r>
              <a:rPr kumimoji="0" lang="en-US" altLang="ja-JP" sz="1600" dirty="0" smtClean="0"/>
              <a:t>Submitted by the expert from </a:t>
            </a:r>
            <a:r>
              <a:rPr kumimoji="0" lang="en-US" altLang="ja-JP" sz="1600" dirty="0" smtClean="0"/>
              <a:t>Japan</a:t>
            </a:r>
            <a:r>
              <a:rPr kumimoji="0" lang="ja-JP" altLang="en-US" sz="1600" dirty="0" smtClean="0">
                <a:solidFill>
                  <a:schemeClr val="tx1"/>
                </a:solidFill>
              </a:rPr>
              <a:t>　</a:t>
            </a:r>
            <a:endParaRPr kumimoji="0" lang="en-GB" altLang="ja-JP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07950" y="-100013"/>
            <a:ext cx="2879725" cy="617538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ゴシック" charset="-128"/>
              </a:rPr>
              <a:t>Contents</a:t>
            </a:r>
          </a:p>
        </p:txBody>
      </p:sp>
      <p:sp>
        <p:nvSpPr>
          <p:cNvPr id="10" name="Rectangle 7"/>
          <p:cNvSpPr>
            <a:spLocks noGrp="1" noChangeArrowheads="1"/>
          </p:cNvSpPr>
          <p:nvPr>
            <p:ph idx="1"/>
          </p:nvPr>
        </p:nvSpPr>
        <p:spPr>
          <a:xfrm>
            <a:off x="1187450" y="1484313"/>
            <a:ext cx="6819900" cy="3433762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ja-JP" dirty="0" smtClean="0">
                <a:latin typeface="ＭＳ Ｐゴシック" charset="-128"/>
              </a:rPr>
              <a:t>Purpose of this amendment</a:t>
            </a:r>
            <a:endParaRPr lang="ja-JP" altLang="en-US" dirty="0" smtClean="0">
              <a:latin typeface="ＭＳ Ｐゴシック" charset="-128"/>
            </a:endParaRPr>
          </a:p>
          <a:p>
            <a:pPr marL="514350" indent="-51435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ja-JP" dirty="0" smtClean="0">
                <a:latin typeface="ＭＳ Ｐゴシック" charset="-128"/>
              </a:rPr>
              <a:t>Contents of amendment </a:t>
            </a:r>
          </a:p>
          <a:p>
            <a:pPr marL="514350" indent="-51435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ja-JP" dirty="0" smtClean="0">
                <a:latin typeface="ＭＳ Ｐゴシック" charset="-128"/>
              </a:rPr>
              <a:t>Justification</a:t>
            </a:r>
          </a:p>
          <a:p>
            <a:pPr marL="514350" indent="-514350" eaLnBrk="1" hangingPunct="1">
              <a:lnSpc>
                <a:spcPct val="80000"/>
              </a:lnSpc>
              <a:buFont typeface="Garamond" pitchFamily="18" charset="0"/>
              <a:buAutoNum type="arabicPeriod"/>
            </a:pPr>
            <a:r>
              <a:rPr lang="en-US" altLang="ja-JP" dirty="0" smtClean="0">
                <a:latin typeface="ＭＳ Ｐゴシック" charset="-128"/>
              </a:rPr>
              <a:t>Summary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8"/>
          <p:cNvSpPr txBox="1">
            <a:spLocks noChangeArrowheads="1"/>
          </p:cNvSpPr>
          <p:nvPr/>
        </p:nvSpPr>
        <p:spPr bwMode="auto">
          <a:xfrm>
            <a:off x="0" y="0"/>
            <a:ext cx="7019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ja-JP" altLang="en-US" sz="2800" kern="0" dirty="0">
                <a:solidFill>
                  <a:srgbClr val="4087C8"/>
                </a:solidFill>
                <a:latin typeface="+mj-lt"/>
                <a:ea typeface="ＭＳ Ｐゴシック" pitchFamily="50" charset="-128"/>
                <a:cs typeface="+mj-cs"/>
              </a:rPr>
              <a:t>１</a:t>
            </a:r>
            <a:r>
              <a:rPr lang="ja-JP" altLang="en-US" sz="2800" kern="0" dirty="0" smtClean="0">
                <a:solidFill>
                  <a:srgbClr val="4087C8"/>
                </a:solidFill>
                <a:latin typeface="+mj-lt"/>
                <a:ea typeface="ＭＳ Ｐゴシック" pitchFamily="50" charset="-128"/>
                <a:cs typeface="+mj-cs"/>
              </a:rPr>
              <a:t>．</a:t>
            </a:r>
            <a:r>
              <a:rPr lang="en-US" altLang="ja-JP" sz="2800" kern="0" dirty="0" smtClean="0">
                <a:solidFill>
                  <a:srgbClr val="4087C8"/>
                </a:solidFill>
                <a:latin typeface="+mj-lt"/>
                <a:ea typeface="ＭＳ Ｐゴシック" pitchFamily="50" charset="-128"/>
                <a:cs typeface="+mj-cs"/>
              </a:rPr>
              <a:t>Purpose for the amendment</a:t>
            </a:r>
            <a:endParaRPr lang="en-US" altLang="ja-JP" sz="2800" kern="0" dirty="0">
              <a:solidFill>
                <a:srgbClr val="4087C8"/>
              </a:solidFill>
              <a:latin typeface="+mj-lt"/>
              <a:ea typeface="ＭＳ Ｐゴシック" pitchFamily="50" charset="-128"/>
              <a:cs typeface="+mj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90872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There are two main purposes for this amendment proposal;</a:t>
            </a:r>
          </a:p>
          <a:p>
            <a:endParaRPr lang="en-US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Prevention and mitigation of vehicle fire breaking out by rear-end collision </a:t>
            </a:r>
            <a:r>
              <a:rPr kumimoji="1" lang="en-US" altLang="ja-JP" sz="2400" dirty="0" smtClean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(enhancing safety)</a:t>
            </a:r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  <a:p>
            <a:pPr marL="342900" indent="-342900">
              <a:buFont typeface="+mj-ea"/>
              <a:buAutoNum type="circleNumDbPlain"/>
            </a:pPr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Considering establishment of IWVTA at the end of 2016, we would like to make it easier to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adopt UNR34 for </a:t>
            </a:r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countries who haven’t yet </a:t>
            </a:r>
            <a:r>
              <a:rPr lang="en-US" altLang="ja-JP" sz="2400" dirty="0" smtClean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(harmonization)</a:t>
            </a:r>
            <a:r>
              <a:rPr kumimoji="1"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.</a:t>
            </a:r>
          </a:p>
          <a:p>
            <a:endParaRPr kumimoji="1" lang="en-US" altLang="ja-JP" sz="24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ja-JP" altLang="en-US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  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Japan thinks </a:t>
            </a:r>
            <a:r>
              <a:rPr lang="en-US" altLang="ja-JP" sz="24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not only </a:t>
            </a:r>
            <a:r>
              <a:rPr lang="ja-JP" altLang="en-US" sz="24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① </a:t>
            </a:r>
            <a:r>
              <a:rPr lang="en-US" altLang="ja-JP" sz="24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but also </a:t>
            </a:r>
            <a:r>
              <a:rPr lang="ja-JP" altLang="en-US" sz="2400" u="sng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② </a:t>
            </a:r>
            <a:r>
              <a:rPr lang="en-US" altLang="ja-JP" sz="24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are important.</a:t>
            </a:r>
            <a:endParaRPr kumimoji="1" lang="ja-JP" altLang="en-US" sz="2400" dirty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4"/>
          <p:cNvSpPr>
            <a:spLocks noGrp="1" noChangeArrowheads="1"/>
          </p:cNvSpPr>
          <p:nvPr>
            <p:ph type="title"/>
          </p:nvPr>
        </p:nvSpPr>
        <p:spPr>
          <a:xfrm>
            <a:off x="34925" y="-26988"/>
            <a:ext cx="6781800" cy="544513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ea typeface="ＭＳ Ｐゴシック" charset="-128"/>
              </a:rPr>
              <a:t>２．</a:t>
            </a:r>
            <a:r>
              <a:rPr lang="en-US" altLang="ja-JP" dirty="0" smtClean="0">
                <a:ea typeface="ＭＳ Ｐゴシック" pitchFamily="50" charset="-128"/>
              </a:rPr>
              <a:t> Contents of the amendment</a:t>
            </a:r>
            <a:endParaRPr lang="en-US" altLang="ja-JP" dirty="0" smtClean="0">
              <a:ea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1600" y="2095688"/>
            <a:ext cx="23042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Present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08104" y="2095688"/>
            <a:ext cx="230425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After amendment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3031792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　</a:t>
            </a:r>
            <a:r>
              <a:rPr kumimoji="1" lang="en-US" altLang="ja-JP" dirty="0" smtClean="0"/>
              <a:t>collision speed :  </a:t>
            </a:r>
            <a:r>
              <a:rPr lang="en-US" altLang="ja-JP" dirty="0" smtClean="0"/>
              <a:t>34Km/h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②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Manufacturers’ selection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36096" y="3031792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　</a:t>
            </a:r>
            <a:r>
              <a:rPr lang="en-US" altLang="ja-JP" dirty="0" smtClean="0"/>
              <a:t>collision speed :  50Km/h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②</a:t>
            </a:r>
            <a:r>
              <a:rPr lang="ja-JP" altLang="en-US" dirty="0" smtClean="0"/>
              <a:t>　</a:t>
            </a:r>
            <a:r>
              <a:rPr lang="en-US" altLang="ja-JP" dirty="0" smtClean="0"/>
              <a:t>Mandatory</a:t>
            </a:r>
          </a:p>
          <a:p>
            <a:endParaRPr kumimoji="1" lang="en-US" altLang="ja-JP" dirty="0" smtClean="0"/>
          </a:p>
        </p:txBody>
      </p:sp>
      <p:sp>
        <p:nvSpPr>
          <p:cNvPr id="10" name="右矢印 9"/>
          <p:cNvSpPr/>
          <p:nvPr/>
        </p:nvSpPr>
        <p:spPr>
          <a:xfrm>
            <a:off x="3779912" y="3031792"/>
            <a:ext cx="1008112" cy="115212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19925" cy="47625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ea typeface="ＭＳ Ｐゴシック" charset="-128"/>
              </a:rPr>
              <a:t>３．</a:t>
            </a:r>
            <a:r>
              <a:rPr lang="en-US" altLang="ja-JP" dirty="0" smtClean="0">
                <a:ea typeface="ＭＳ Ｐゴシック" charset="-128"/>
              </a:rPr>
              <a:t>Justification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152400" y="1848739"/>
          <a:ext cx="8763000" cy="4964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872317"/>
                <a:gridCol w="1712610"/>
                <a:gridCol w="2425473"/>
              </a:tblGrid>
              <a:tr h="61509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0070C0"/>
                          </a:solidFill>
                        </a:rPr>
                        <a:t>Impact speed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Collision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0070C0"/>
                          </a:solidFill>
                        </a:rPr>
                        <a:t>Option/mandatory</a:t>
                      </a:r>
                      <a:endParaRPr kumimoji="1" lang="ja-JP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71588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80km/h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※implement rollover test after the test.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Off set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32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80km/h</a:t>
                      </a:r>
                    </a:p>
                    <a:p>
                      <a:pPr algn="ctr"/>
                      <a:r>
                        <a:rPr kumimoji="1" lang="en-US" altLang="ja-JP" sz="1050" dirty="0" smtClean="0">
                          <a:solidFill>
                            <a:schemeClr val="tx1"/>
                          </a:solidFill>
                        </a:rPr>
                        <a:t>※implement rollover test after the test.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Off set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320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Japan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50km/h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Full wrap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150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China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50km/h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Full wrap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150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</a:p>
                    <a:p>
                      <a:pPr algn="ctr"/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46.8</a:t>
                      </a:r>
                      <a:r>
                        <a:rPr kumimoji="1" lang="ja-JP" alt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kumimoji="1" lang="en-US" altLang="ja-JP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48.2km/h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Full wrap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Mandatory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6150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UNECE</a:t>
                      </a:r>
                    </a:p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～</a:t>
                      </a:r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38km/h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Full wrap</a:t>
                      </a:r>
                      <a:endParaRPr kumimoji="1" lang="ja-JP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Option (manufacture’s option)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79512" y="476672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①　</a:t>
            </a:r>
            <a:r>
              <a:rPr kumimoji="1" lang="en-US" altLang="ja-JP" dirty="0" smtClean="0"/>
              <a:t>Present UNR34 </a:t>
            </a:r>
            <a:r>
              <a:rPr lang="en-US" altLang="ja-JP" dirty="0" smtClean="0"/>
              <a:t>can be said</a:t>
            </a:r>
            <a:r>
              <a:rPr kumimoji="1" lang="en-US" altLang="ja-JP" dirty="0" smtClean="0"/>
              <a:t> lax comparing other countries’ regulations for vehicle fire risks, </a:t>
            </a:r>
            <a:r>
              <a:rPr lang="en-US" altLang="ja-JP" dirty="0" smtClean="0"/>
              <a:t>because of it’s lower Impact speed and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 test is optional. 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Therefore, </a:t>
            </a:r>
            <a:r>
              <a:rPr lang="en-US" altLang="ja-JP" u="sng" dirty="0" smtClean="0"/>
              <a:t>Impact speed</a:t>
            </a:r>
            <a:r>
              <a:rPr lang="ja-JP" altLang="en-US" u="sng" dirty="0" smtClean="0"/>
              <a:t> </a:t>
            </a:r>
            <a:r>
              <a:rPr lang="en-US" altLang="ja-JP" u="sng" dirty="0" smtClean="0"/>
              <a:t>and test option should be amended to be higher and as mandatory</a:t>
            </a:r>
            <a:r>
              <a:rPr lang="en-US" altLang="ja-JP" dirty="0" smtClean="0"/>
              <a:t>.  </a:t>
            </a:r>
            <a:endParaRPr kumimoji="1" lang="ja-JP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19925" cy="47625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ea typeface="ＭＳ Ｐゴシック" charset="-128"/>
              </a:rPr>
              <a:t>３．</a:t>
            </a:r>
            <a:r>
              <a:rPr lang="en-US" altLang="ja-JP" dirty="0" smtClean="0">
                <a:ea typeface="ＭＳ Ｐゴシック" charset="-128"/>
              </a:rPr>
              <a:t>Justification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5486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②</a:t>
            </a:r>
            <a:r>
              <a:rPr kumimoji="1" lang="ja-JP" altLang="en-US" dirty="0" smtClean="0"/>
              <a:t>　</a:t>
            </a:r>
            <a:r>
              <a:rPr lang="en-US" altLang="ja-JP" dirty="0" smtClean="0"/>
              <a:t> We can see a certain effect by raising the speed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67" name="AutoShape 57"/>
          <p:cNvSpPr>
            <a:spLocks noChangeAspect="1" noChangeArrowheads="1" noTextEdit="1"/>
          </p:cNvSpPr>
          <p:nvPr/>
        </p:nvSpPr>
        <p:spPr bwMode="auto">
          <a:xfrm>
            <a:off x="533400" y="2333004"/>
            <a:ext cx="5867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9" name="Group 97"/>
          <p:cNvGrpSpPr>
            <a:grpSpLocks/>
          </p:cNvGrpSpPr>
          <p:nvPr/>
        </p:nvGrpSpPr>
        <p:grpSpPr bwMode="auto">
          <a:xfrm>
            <a:off x="6593904" y="4521026"/>
            <a:ext cx="2514600" cy="2292350"/>
            <a:chOff x="3936" y="2348"/>
            <a:chExt cx="1584" cy="1444"/>
          </a:xfrm>
        </p:grpSpPr>
        <p:sp>
          <p:nvSpPr>
            <p:cNvPr id="117" name="Rectangle 4"/>
            <p:cNvSpPr>
              <a:spLocks noChangeArrowheads="1"/>
            </p:cNvSpPr>
            <p:nvPr/>
          </p:nvSpPr>
          <p:spPr bwMode="auto">
            <a:xfrm>
              <a:off x="3936" y="2348"/>
              <a:ext cx="1584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fontAlgn="ctr"/>
              <a:r>
                <a:rPr kumimoji="0" lang="en-US" altLang="ja-JP" sz="1100" dirty="0">
                  <a:cs typeface="Arial" charset="0"/>
                </a:rPr>
                <a:t>         </a:t>
              </a:r>
              <a:r>
                <a:rPr kumimoji="0" lang="en-US" altLang="ja-JP" sz="1100" b="1" dirty="0">
                  <a:cs typeface="Arial" charset="0"/>
                </a:rPr>
                <a:t>Survey Conditions</a:t>
              </a:r>
              <a:endParaRPr kumimoji="0" lang="ja-JP" altLang="en-US" sz="1100" b="1" dirty="0">
                <a:cs typeface="Arial" charset="0"/>
              </a:endParaRPr>
            </a:p>
            <a:p>
              <a:pPr fontAlgn="ctr"/>
              <a:r>
                <a:rPr lang="en-US" altLang="ja-JP" sz="1100" dirty="0">
                  <a:cs typeface="Arial" charset="0"/>
                </a:rPr>
                <a:t>* Years of data: 2001-2006</a:t>
              </a:r>
            </a:p>
            <a:p>
              <a:pPr fontAlgn="ctr">
                <a:buFontTx/>
                <a:buChar char="•"/>
              </a:pPr>
              <a:r>
                <a:rPr kumimoji="0" lang="en-US" altLang="ja-JP" sz="1100" dirty="0">
                  <a:cs typeface="Arial" charset="0"/>
                </a:rPr>
                <a:t>Subject vehicles: </a:t>
              </a:r>
            </a:p>
            <a:p>
              <a:pPr fontAlgn="ctr"/>
              <a:r>
                <a:rPr kumimoji="0" lang="en-US" altLang="ja-JP" sz="1100" dirty="0">
                  <a:cs typeface="Arial" charset="0"/>
                </a:rPr>
                <a:t> Ordinary &amp; light passenger cars</a:t>
              </a:r>
            </a:p>
            <a:p>
              <a:pPr fontAlgn="ctr">
                <a:buFontTx/>
                <a:buChar char="•"/>
              </a:pPr>
              <a:r>
                <a:rPr lang="en-US" altLang="ja-JP" sz="1100" dirty="0">
                  <a:cs typeface="Arial" charset="0"/>
                </a:rPr>
                <a:t>Accident type: </a:t>
              </a:r>
            </a:p>
            <a:p>
              <a:pPr fontAlgn="ctr"/>
              <a:r>
                <a:rPr lang="en-US" altLang="ja-JP" sz="1100" dirty="0">
                  <a:cs typeface="Arial" charset="0"/>
                </a:rPr>
                <a:t> Vehicle-to-vehicle rear-end collision</a:t>
              </a:r>
            </a:p>
            <a:p>
              <a:pPr fontAlgn="ctr">
                <a:buFontTx/>
                <a:buChar char="•"/>
              </a:pPr>
              <a:r>
                <a:rPr lang="en-US" altLang="ja-JP" sz="1100" dirty="0">
                  <a:cs typeface="Arial" charset="0"/>
                </a:rPr>
                <a:t>Subject accidents: </a:t>
              </a:r>
            </a:p>
            <a:p>
              <a:pPr fontAlgn="ctr"/>
              <a:r>
                <a:rPr lang="en-US" altLang="ja-JP" sz="1100" dirty="0">
                  <a:cs typeface="Arial" charset="0"/>
                </a:rPr>
                <a:t>  Accidents causing injury or </a:t>
              </a:r>
              <a:r>
                <a:rPr lang="en-US" altLang="ja-JP" sz="1100" dirty="0" smtClean="0">
                  <a:cs typeface="Arial" charset="0"/>
                </a:rPr>
                <a:t>death</a:t>
              </a:r>
              <a:r>
                <a:rPr lang="ja-JP" altLang="en-US" sz="1100" dirty="0" smtClean="0">
                  <a:cs typeface="Arial" charset="0"/>
                </a:rPr>
                <a:t> </a:t>
              </a:r>
              <a:r>
                <a:rPr lang="en-US" altLang="ja-JP" sz="1100" dirty="0" smtClean="0">
                  <a:solidFill>
                    <a:srgbClr val="FF0000"/>
                  </a:solidFill>
                  <a:cs typeface="Arial" charset="0"/>
                </a:rPr>
                <a:t>by fire</a:t>
              </a:r>
              <a:endParaRPr lang="en-US" altLang="ja-JP" sz="1100" dirty="0">
                <a:solidFill>
                  <a:srgbClr val="FF0000"/>
                </a:solidFill>
                <a:cs typeface="Arial" charset="0"/>
              </a:endParaRPr>
            </a:p>
            <a:p>
              <a:pPr fontAlgn="ctr">
                <a:buFontTx/>
                <a:buChar char="•"/>
              </a:pPr>
              <a:r>
                <a:rPr lang="en-US" altLang="ja-JP" sz="1100" dirty="0">
                  <a:cs typeface="Arial" charset="0"/>
                </a:rPr>
                <a:t>Years of first registration: </a:t>
              </a:r>
            </a:p>
            <a:p>
              <a:pPr fontAlgn="ctr"/>
              <a:r>
                <a:rPr lang="en-US" altLang="ja-JP" sz="1100" dirty="0">
                  <a:cs typeface="Arial" charset="0"/>
                </a:rPr>
                <a:t>  Before &amp; after rear-end collision</a:t>
              </a:r>
            </a:p>
            <a:p>
              <a:pPr fontAlgn="ctr"/>
              <a:r>
                <a:rPr lang="en-US" altLang="ja-JP" sz="1100" dirty="0">
                  <a:cs typeface="Arial" charset="0"/>
                </a:rPr>
                <a:t>   regulation tightening</a:t>
              </a:r>
            </a:p>
            <a:p>
              <a:pPr fontAlgn="ctr"/>
              <a:r>
                <a:rPr lang="en-US" altLang="ja-JP" sz="1100" dirty="0">
                  <a:cs typeface="Arial" charset="0"/>
                </a:rPr>
                <a:t>* Number of vehicles: 1,196,686</a:t>
              </a:r>
              <a:endParaRPr lang="ja-JP" altLang="en-US" sz="1100" dirty="0">
                <a:cs typeface="Arial" charset="0"/>
              </a:endParaRPr>
            </a:p>
          </p:txBody>
        </p:sp>
        <p:sp>
          <p:nvSpPr>
            <p:cNvPr id="118" name="Line 16"/>
            <p:cNvSpPr>
              <a:spLocks noChangeShapeType="1"/>
            </p:cNvSpPr>
            <p:nvPr/>
          </p:nvSpPr>
          <p:spPr bwMode="auto">
            <a:xfrm>
              <a:off x="3936" y="2348"/>
              <a:ext cx="0" cy="14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9" name="Line 17"/>
            <p:cNvSpPr>
              <a:spLocks noChangeShapeType="1"/>
            </p:cNvSpPr>
            <p:nvPr/>
          </p:nvSpPr>
          <p:spPr bwMode="auto">
            <a:xfrm>
              <a:off x="5520" y="2348"/>
              <a:ext cx="0" cy="144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0" name="Line 18"/>
            <p:cNvSpPr>
              <a:spLocks noChangeShapeType="1"/>
            </p:cNvSpPr>
            <p:nvPr/>
          </p:nvSpPr>
          <p:spPr bwMode="auto">
            <a:xfrm>
              <a:off x="3936" y="2348"/>
              <a:ext cx="1584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1" name="Line 19"/>
            <p:cNvSpPr>
              <a:spLocks noChangeShapeType="1"/>
            </p:cNvSpPr>
            <p:nvPr/>
          </p:nvSpPr>
          <p:spPr bwMode="auto">
            <a:xfrm>
              <a:off x="3936" y="3792"/>
              <a:ext cx="1584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70" name="Text Box 125"/>
          <p:cNvSpPr txBox="1">
            <a:spLocks noChangeArrowheads="1"/>
          </p:cNvSpPr>
          <p:nvPr/>
        </p:nvSpPr>
        <p:spPr bwMode="auto">
          <a:xfrm>
            <a:off x="76200" y="836712"/>
            <a:ext cx="9067800" cy="92333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800" dirty="0" smtClean="0">
                <a:cs typeface="Arial" charset="0"/>
              </a:rPr>
              <a:t>In Japan, after </a:t>
            </a:r>
            <a:r>
              <a:rPr lang="en-US" altLang="ja-JP" sz="1800" dirty="0">
                <a:cs typeface="Arial" charset="0"/>
              </a:rPr>
              <a:t>the tightening of the rear-end collision regulation (collision speed 35 km/h </a:t>
            </a:r>
            <a:r>
              <a:rPr lang="en-US" altLang="ja-JP" sz="1800" dirty="0">
                <a:cs typeface="Arial" charset="0"/>
                <a:sym typeface="Symbol" pitchFamily="18" charset="2"/>
              </a:rPr>
              <a:t></a:t>
            </a:r>
            <a:r>
              <a:rPr lang="en-US" altLang="ja-JP" sz="1800" dirty="0">
                <a:cs typeface="Arial" charset="0"/>
              </a:rPr>
              <a:t> 50 km/h), </a:t>
            </a:r>
            <a:r>
              <a:rPr lang="en-US" altLang="ja-JP" sz="1800" dirty="0" smtClean="0">
                <a:cs typeface="Arial" charset="0"/>
              </a:rPr>
              <a:t>the severe injury and death </a:t>
            </a:r>
            <a:r>
              <a:rPr lang="en-US" altLang="ja-JP" sz="1800" dirty="0">
                <a:cs typeface="Arial" charset="0"/>
              </a:rPr>
              <a:t>incidence rate of r</a:t>
            </a:r>
            <a:r>
              <a:rPr lang="en-US" altLang="en-US" sz="1800" dirty="0">
                <a:cs typeface="Arial" charset="0"/>
              </a:rPr>
              <a:t>ear-</a:t>
            </a:r>
            <a:r>
              <a:rPr lang="en-US" altLang="ja-JP" sz="1800" dirty="0">
                <a:cs typeface="Arial" charset="0"/>
              </a:rPr>
              <a:t>e</a:t>
            </a:r>
            <a:r>
              <a:rPr lang="en-US" altLang="en-US" sz="1800" dirty="0">
                <a:cs typeface="Arial" charset="0"/>
              </a:rPr>
              <a:t>nd </a:t>
            </a:r>
            <a:r>
              <a:rPr lang="en-US" altLang="ja-JP" sz="1800" dirty="0" smtClean="0">
                <a:cs typeface="Arial" charset="0"/>
              </a:rPr>
              <a:t>c</a:t>
            </a:r>
            <a:r>
              <a:rPr lang="en-US" altLang="en-US" sz="1800" dirty="0" smtClean="0">
                <a:cs typeface="Arial" charset="0"/>
              </a:rPr>
              <a:t>ollisions by fire </a:t>
            </a:r>
            <a:r>
              <a:rPr lang="en-US" altLang="ja-JP" sz="1800" dirty="0">
                <a:cs typeface="Arial" charset="0"/>
              </a:rPr>
              <a:t>has reduced to about 1/3, indicating that </a:t>
            </a:r>
            <a:r>
              <a:rPr lang="en-US" altLang="ja-JP" sz="1800" u="sng" dirty="0">
                <a:cs typeface="Arial" charset="0"/>
              </a:rPr>
              <a:t>the regulatory tightening is effective</a:t>
            </a:r>
            <a:r>
              <a:rPr lang="en-US" altLang="ja-JP" sz="1800" dirty="0">
                <a:cs typeface="Arial" charset="0"/>
              </a:rPr>
              <a:t>.</a:t>
            </a:r>
            <a:endParaRPr lang="ja-JP" altLang="en-US" sz="1800" dirty="0">
              <a:cs typeface="Arial" charset="0"/>
            </a:endParaRPr>
          </a:p>
        </p:txBody>
      </p:sp>
      <p:grpSp>
        <p:nvGrpSpPr>
          <p:cNvPr id="71" name="Group 98"/>
          <p:cNvGrpSpPr>
            <a:grpSpLocks/>
          </p:cNvGrpSpPr>
          <p:nvPr/>
        </p:nvGrpSpPr>
        <p:grpSpPr bwMode="auto">
          <a:xfrm>
            <a:off x="228600" y="1772941"/>
            <a:ext cx="5988050" cy="4659313"/>
            <a:chOff x="144" y="857"/>
            <a:chExt cx="3772" cy="2935"/>
          </a:xfrm>
        </p:grpSpPr>
        <p:sp>
          <p:nvSpPr>
            <p:cNvPr id="72" name="Rectangle 119"/>
            <p:cNvSpPr>
              <a:spLocks noChangeArrowheads="1"/>
            </p:cNvSpPr>
            <p:nvPr/>
          </p:nvSpPr>
          <p:spPr bwMode="auto">
            <a:xfrm>
              <a:off x="144" y="1028"/>
              <a:ext cx="3599" cy="276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92157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pitchFamily="34" charset="0"/>
                <a:ea typeface="ＭＳ Ｐゴシック" pitchFamily="50" charset="-128"/>
                <a:cs typeface="Arial" pitchFamily="34" charset="0"/>
              </a:endParaRPr>
            </a:p>
          </p:txBody>
        </p:sp>
        <p:sp>
          <p:nvSpPr>
            <p:cNvPr id="73" name="テキスト ボックス 5"/>
            <p:cNvSpPr txBox="1">
              <a:spLocks noChangeArrowheads="1"/>
            </p:cNvSpPr>
            <p:nvPr/>
          </p:nvSpPr>
          <p:spPr bwMode="auto">
            <a:xfrm>
              <a:off x="1771" y="2092"/>
              <a:ext cx="12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dirty="0" smtClean="0">
                  <a:cs typeface="Arial" charset="0"/>
                </a:rPr>
                <a:t>0.48 (N=9/188,549)</a:t>
              </a:r>
              <a:endParaRPr lang="en-US" altLang="ja-JP" sz="1000" dirty="0">
                <a:cs typeface="Arial" charset="0"/>
              </a:endParaRPr>
            </a:p>
          </p:txBody>
        </p:sp>
        <p:sp>
          <p:nvSpPr>
            <p:cNvPr id="74" name="Line 61"/>
            <p:cNvSpPr>
              <a:spLocks noChangeShapeType="1"/>
            </p:cNvSpPr>
            <p:nvPr/>
          </p:nvSpPr>
          <p:spPr bwMode="auto">
            <a:xfrm>
              <a:off x="1052" y="3144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Line 62"/>
            <p:cNvSpPr>
              <a:spLocks noChangeShapeType="1"/>
            </p:cNvSpPr>
            <p:nvPr/>
          </p:nvSpPr>
          <p:spPr bwMode="auto">
            <a:xfrm>
              <a:off x="1052" y="2929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" name="Line 63"/>
            <p:cNvSpPr>
              <a:spLocks noChangeShapeType="1"/>
            </p:cNvSpPr>
            <p:nvPr/>
          </p:nvSpPr>
          <p:spPr bwMode="auto">
            <a:xfrm>
              <a:off x="1052" y="2713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Line 64"/>
            <p:cNvSpPr>
              <a:spLocks noChangeShapeType="1"/>
            </p:cNvSpPr>
            <p:nvPr/>
          </p:nvSpPr>
          <p:spPr bwMode="auto">
            <a:xfrm>
              <a:off x="1052" y="2498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Line 65"/>
            <p:cNvSpPr>
              <a:spLocks noChangeShapeType="1"/>
            </p:cNvSpPr>
            <p:nvPr/>
          </p:nvSpPr>
          <p:spPr bwMode="auto">
            <a:xfrm>
              <a:off x="1052" y="2282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" name="Line 66"/>
            <p:cNvSpPr>
              <a:spLocks noChangeShapeType="1"/>
            </p:cNvSpPr>
            <p:nvPr/>
          </p:nvSpPr>
          <p:spPr bwMode="auto">
            <a:xfrm>
              <a:off x="1052" y="2066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Line 67"/>
            <p:cNvSpPr>
              <a:spLocks noChangeShapeType="1"/>
            </p:cNvSpPr>
            <p:nvPr/>
          </p:nvSpPr>
          <p:spPr bwMode="auto">
            <a:xfrm>
              <a:off x="1052" y="1850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Line 68"/>
            <p:cNvSpPr>
              <a:spLocks noChangeShapeType="1"/>
            </p:cNvSpPr>
            <p:nvPr/>
          </p:nvSpPr>
          <p:spPr bwMode="auto">
            <a:xfrm>
              <a:off x="1052" y="1634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Rectangle 71"/>
            <p:cNvSpPr>
              <a:spLocks noChangeArrowheads="1"/>
            </p:cNvSpPr>
            <p:nvPr/>
          </p:nvSpPr>
          <p:spPr bwMode="auto">
            <a:xfrm>
              <a:off x="1605" y="2329"/>
              <a:ext cx="738" cy="1031"/>
            </a:xfrm>
            <a:prstGeom prst="rect">
              <a:avLst/>
            </a:prstGeom>
            <a:solidFill>
              <a:srgbClr val="FF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ja-JP">
                <a:cs typeface="Arial" charset="0"/>
              </a:endParaRPr>
            </a:p>
          </p:txBody>
        </p:sp>
        <p:sp>
          <p:nvSpPr>
            <p:cNvPr id="83" name="Rectangle 72"/>
            <p:cNvSpPr>
              <a:spLocks noChangeArrowheads="1"/>
            </p:cNvSpPr>
            <p:nvPr/>
          </p:nvSpPr>
          <p:spPr bwMode="auto">
            <a:xfrm>
              <a:off x="1605" y="2329"/>
              <a:ext cx="738" cy="1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cs typeface="Arial" charset="0"/>
              </a:endParaRPr>
            </a:p>
          </p:txBody>
        </p:sp>
        <p:sp>
          <p:nvSpPr>
            <p:cNvPr id="84" name="Rectangle 73"/>
            <p:cNvSpPr>
              <a:spLocks noChangeArrowheads="1"/>
            </p:cNvSpPr>
            <p:nvPr/>
          </p:nvSpPr>
          <p:spPr bwMode="auto">
            <a:xfrm>
              <a:off x="2343" y="3064"/>
              <a:ext cx="737" cy="29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cs typeface="Arial" charset="0"/>
              </a:endParaRPr>
            </a:p>
          </p:txBody>
        </p:sp>
        <p:sp>
          <p:nvSpPr>
            <p:cNvPr id="85" name="Rectangle 74"/>
            <p:cNvSpPr>
              <a:spLocks noChangeArrowheads="1"/>
            </p:cNvSpPr>
            <p:nvPr/>
          </p:nvSpPr>
          <p:spPr bwMode="auto">
            <a:xfrm>
              <a:off x="2343" y="3064"/>
              <a:ext cx="737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ja-JP" altLang="en-US">
                <a:cs typeface="Arial" charset="0"/>
              </a:endParaRPr>
            </a:p>
          </p:txBody>
        </p:sp>
        <p:sp>
          <p:nvSpPr>
            <p:cNvPr id="86" name="Line 83"/>
            <p:cNvSpPr>
              <a:spLocks noChangeShapeType="1"/>
            </p:cNvSpPr>
            <p:nvPr/>
          </p:nvSpPr>
          <p:spPr bwMode="auto">
            <a:xfrm>
              <a:off x="985" y="1203"/>
              <a:ext cx="0" cy="215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7" name="Line 84"/>
            <p:cNvSpPr>
              <a:spLocks noChangeShapeType="1"/>
            </p:cNvSpPr>
            <p:nvPr/>
          </p:nvSpPr>
          <p:spPr bwMode="auto">
            <a:xfrm>
              <a:off x="982" y="3360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85"/>
            <p:cNvSpPr>
              <a:spLocks noChangeShapeType="1"/>
            </p:cNvSpPr>
            <p:nvPr/>
          </p:nvSpPr>
          <p:spPr bwMode="auto">
            <a:xfrm>
              <a:off x="982" y="3144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9" name="Line 86"/>
            <p:cNvSpPr>
              <a:spLocks noChangeShapeType="1"/>
            </p:cNvSpPr>
            <p:nvPr/>
          </p:nvSpPr>
          <p:spPr bwMode="auto">
            <a:xfrm>
              <a:off x="982" y="2929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0" name="Line 87"/>
            <p:cNvSpPr>
              <a:spLocks noChangeShapeType="1"/>
            </p:cNvSpPr>
            <p:nvPr/>
          </p:nvSpPr>
          <p:spPr bwMode="auto">
            <a:xfrm>
              <a:off x="982" y="2713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1" name="Line 88"/>
            <p:cNvSpPr>
              <a:spLocks noChangeShapeType="1"/>
            </p:cNvSpPr>
            <p:nvPr/>
          </p:nvSpPr>
          <p:spPr bwMode="auto">
            <a:xfrm>
              <a:off x="982" y="2498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" name="Line 89"/>
            <p:cNvSpPr>
              <a:spLocks noChangeShapeType="1"/>
            </p:cNvSpPr>
            <p:nvPr/>
          </p:nvSpPr>
          <p:spPr bwMode="auto">
            <a:xfrm>
              <a:off x="982" y="2282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3" name="Line 90"/>
            <p:cNvSpPr>
              <a:spLocks noChangeShapeType="1"/>
            </p:cNvSpPr>
            <p:nvPr/>
          </p:nvSpPr>
          <p:spPr bwMode="auto">
            <a:xfrm>
              <a:off x="982" y="2066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4" name="Line 91"/>
            <p:cNvSpPr>
              <a:spLocks noChangeShapeType="1"/>
            </p:cNvSpPr>
            <p:nvPr/>
          </p:nvSpPr>
          <p:spPr bwMode="auto">
            <a:xfrm>
              <a:off x="982" y="1850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5" name="Line 92"/>
            <p:cNvSpPr>
              <a:spLocks noChangeShapeType="1"/>
            </p:cNvSpPr>
            <p:nvPr/>
          </p:nvSpPr>
          <p:spPr bwMode="auto">
            <a:xfrm>
              <a:off x="982" y="1634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6" name="Line 93"/>
            <p:cNvSpPr>
              <a:spLocks noChangeShapeType="1"/>
            </p:cNvSpPr>
            <p:nvPr/>
          </p:nvSpPr>
          <p:spPr bwMode="auto">
            <a:xfrm>
              <a:off x="982" y="1419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7" name="Line 94"/>
            <p:cNvSpPr>
              <a:spLocks noChangeShapeType="1"/>
            </p:cNvSpPr>
            <p:nvPr/>
          </p:nvSpPr>
          <p:spPr bwMode="auto">
            <a:xfrm>
              <a:off x="982" y="1203"/>
              <a:ext cx="7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8" name="Line 95"/>
            <p:cNvSpPr>
              <a:spLocks noChangeShapeType="1"/>
            </p:cNvSpPr>
            <p:nvPr/>
          </p:nvSpPr>
          <p:spPr bwMode="auto">
            <a:xfrm>
              <a:off x="1052" y="3360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813" y="3286"/>
              <a:ext cx="5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740" y="3071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0.1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740" y="2855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0.2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740" y="2639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0.3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740" y="2423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0.4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740" y="2207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0.5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740" y="1991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0.6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740" y="1775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0.7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740" y="1561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0.8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740" y="1345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0.9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740" y="1129"/>
              <a:ext cx="134" cy="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ja-JP">
                  <a:solidFill>
                    <a:srgbClr val="000000"/>
                  </a:solidFill>
                  <a:cs typeface="Arial" charset="0"/>
                </a:rPr>
                <a:t>1.0</a:t>
              </a:r>
              <a:endParaRPr lang="en-US" altLang="ja-JP">
                <a:cs typeface="Arial" charset="0"/>
              </a:endParaRPr>
            </a:p>
          </p:txBody>
        </p:sp>
        <p:sp>
          <p:nvSpPr>
            <p:cNvPr id="110" name="Rectangle 110"/>
            <p:cNvSpPr>
              <a:spLocks noChangeArrowheads="1"/>
            </p:cNvSpPr>
            <p:nvPr/>
          </p:nvSpPr>
          <p:spPr bwMode="auto">
            <a:xfrm rot="16200000">
              <a:off x="-847" y="2064"/>
              <a:ext cx="2880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ja-JP" sz="1200" dirty="0" smtClean="0">
                  <a:solidFill>
                    <a:srgbClr val="FF0000"/>
                  </a:solidFill>
                  <a:cs typeface="Arial" charset="0"/>
                </a:rPr>
                <a:t>Severe injury and death</a:t>
              </a:r>
              <a:r>
                <a:rPr lang="en-US" altLang="ja-JP" sz="1200" dirty="0" smtClean="0">
                  <a:solidFill>
                    <a:srgbClr val="000000"/>
                  </a:solidFill>
                  <a:cs typeface="Arial" charset="0"/>
                </a:rPr>
                <a:t> incident </a:t>
              </a:r>
              <a:r>
                <a:rPr lang="en-US" altLang="ja-JP" sz="1200" dirty="0">
                  <a:solidFill>
                    <a:srgbClr val="000000"/>
                  </a:solidFill>
                  <a:cs typeface="Arial" charset="0"/>
                </a:rPr>
                <a:t>rate of </a:t>
              </a:r>
              <a:r>
                <a:rPr lang="en-US" altLang="en-US" sz="1200" dirty="0">
                  <a:solidFill>
                    <a:srgbClr val="0000FF"/>
                  </a:solidFill>
                  <a:cs typeface="Arial" charset="0"/>
                </a:rPr>
                <a:t>rear-end collisions</a:t>
              </a:r>
              <a:r>
                <a:rPr lang="en-US" altLang="en-US" sz="1200" dirty="0">
                  <a:solidFill>
                    <a:srgbClr val="000000"/>
                  </a:solidFill>
                  <a:cs typeface="Arial" charset="0"/>
                </a:rPr>
                <a:t> </a:t>
              </a:r>
              <a:endParaRPr lang="ja-JP" altLang="en-US" sz="1200" dirty="0">
                <a:solidFill>
                  <a:srgbClr val="000000"/>
                </a:solidFill>
                <a:cs typeface="Arial" charset="0"/>
              </a:endParaRPr>
            </a:p>
            <a:p>
              <a:r>
                <a:rPr lang="en-US" altLang="ja-JP" sz="1200" dirty="0">
                  <a:solidFill>
                    <a:srgbClr val="000000"/>
                  </a:solidFill>
                  <a:cs typeface="Arial" charset="0"/>
                </a:rPr>
                <a:t>(No. of vehicles with fire incidence per 10,000 vehicles with accidents causing </a:t>
              </a:r>
              <a:r>
                <a:rPr lang="en-US" altLang="ja-JP" sz="1200" dirty="0" smtClean="0">
                  <a:solidFill>
                    <a:srgbClr val="000000"/>
                  </a:solidFill>
                  <a:cs typeface="Arial" charset="0"/>
                </a:rPr>
                <a:t>severe injury </a:t>
              </a:r>
              <a:r>
                <a:rPr lang="en-US" altLang="ja-JP" sz="1200" dirty="0">
                  <a:solidFill>
                    <a:srgbClr val="000000"/>
                  </a:solidFill>
                  <a:cs typeface="Arial" charset="0"/>
                </a:rPr>
                <a:t>or death)</a:t>
              </a:r>
              <a:endParaRPr lang="en-US" altLang="ja-JP" sz="1200" dirty="0">
                <a:cs typeface="Arial" charset="0"/>
              </a:endParaRPr>
            </a:p>
            <a:p>
              <a:endParaRPr lang="en-US" altLang="ja-JP" sz="1200" dirty="0">
                <a:cs typeface="Arial" charset="0"/>
              </a:endParaRPr>
            </a:p>
          </p:txBody>
        </p:sp>
        <p:sp>
          <p:nvSpPr>
            <p:cNvPr id="111" name="Rectangle 115"/>
            <p:cNvSpPr>
              <a:spLocks noChangeArrowheads="1"/>
            </p:cNvSpPr>
            <p:nvPr/>
          </p:nvSpPr>
          <p:spPr bwMode="auto">
            <a:xfrm rot="10800000" flipV="1">
              <a:off x="1502" y="3358"/>
              <a:ext cx="866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ja-JP" sz="1200" dirty="0">
                  <a:solidFill>
                    <a:srgbClr val="000000"/>
                  </a:solidFill>
                  <a:cs typeface="Arial" charset="0"/>
                </a:rPr>
                <a:t>Before </a:t>
              </a:r>
            </a:p>
            <a:p>
              <a:r>
                <a:rPr lang="en-US" altLang="ja-JP" sz="1200" dirty="0">
                  <a:solidFill>
                    <a:srgbClr val="000000"/>
                  </a:solidFill>
                  <a:cs typeface="Arial" charset="0"/>
                </a:rPr>
                <a:t>tightening </a:t>
              </a:r>
              <a:r>
                <a:rPr lang="en-US" altLang="ja-JP" sz="1200" dirty="0">
                  <a:cs typeface="Arial" charset="0"/>
                </a:rPr>
                <a:t>Collision speed    35 km/h</a:t>
              </a:r>
            </a:p>
          </p:txBody>
        </p:sp>
        <p:sp>
          <p:nvSpPr>
            <p:cNvPr id="112" name="Rectangle 118"/>
            <p:cNvSpPr>
              <a:spLocks noChangeArrowheads="1"/>
            </p:cNvSpPr>
            <p:nvPr/>
          </p:nvSpPr>
          <p:spPr bwMode="auto">
            <a:xfrm>
              <a:off x="2346" y="3354"/>
              <a:ext cx="870" cy="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en-US" altLang="ja-JP" sz="1200" dirty="0">
                  <a:solidFill>
                    <a:srgbClr val="000000"/>
                  </a:solidFill>
                  <a:cs typeface="Arial" charset="0"/>
                </a:rPr>
                <a:t>After </a:t>
              </a:r>
            </a:p>
            <a:p>
              <a:r>
                <a:rPr lang="en-US" altLang="ja-JP" sz="1200" dirty="0">
                  <a:solidFill>
                    <a:srgbClr val="000000"/>
                  </a:solidFill>
                  <a:cs typeface="Arial" charset="0"/>
                </a:rPr>
                <a:t>tightening </a:t>
              </a:r>
              <a:r>
                <a:rPr lang="en-US" altLang="ja-JP" sz="1200" dirty="0">
                  <a:cs typeface="Arial" charset="0"/>
                </a:rPr>
                <a:t>Collision speed   50 km/h</a:t>
              </a:r>
            </a:p>
          </p:txBody>
        </p:sp>
        <p:sp>
          <p:nvSpPr>
            <p:cNvPr id="113" name="Line 69"/>
            <p:cNvSpPr>
              <a:spLocks noChangeShapeType="1"/>
            </p:cNvSpPr>
            <p:nvPr/>
          </p:nvSpPr>
          <p:spPr bwMode="auto">
            <a:xfrm>
              <a:off x="1052" y="1419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4" name="Line 70"/>
            <p:cNvSpPr>
              <a:spLocks noChangeShapeType="1"/>
            </p:cNvSpPr>
            <p:nvPr/>
          </p:nvSpPr>
          <p:spPr bwMode="auto">
            <a:xfrm>
              <a:off x="1052" y="1203"/>
              <a:ext cx="2582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5" name="Text Box 121"/>
            <p:cNvSpPr txBox="1">
              <a:spLocks noChangeArrowheads="1"/>
            </p:cNvSpPr>
            <p:nvPr/>
          </p:nvSpPr>
          <p:spPr bwMode="auto">
            <a:xfrm>
              <a:off x="2502" y="2832"/>
              <a:ext cx="1414" cy="213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600" dirty="0" smtClean="0">
                  <a:cs typeface="Arial" charset="0"/>
                </a:rPr>
                <a:t>0.14</a:t>
              </a:r>
              <a:r>
                <a:rPr lang="ja-JP" altLang="en-US" sz="1600" dirty="0" smtClean="0">
                  <a:cs typeface="Arial" charset="0"/>
                </a:rPr>
                <a:t> </a:t>
              </a:r>
              <a:r>
                <a:rPr lang="en-US" altLang="ja-JP" sz="1600" dirty="0" smtClean="0">
                  <a:cs typeface="Arial" charset="0"/>
                </a:rPr>
                <a:t>(N=14/1,008,137)</a:t>
              </a:r>
            </a:p>
          </p:txBody>
        </p:sp>
        <p:sp>
          <p:nvSpPr>
            <p:cNvPr id="116" name="Line 122"/>
            <p:cNvSpPr>
              <a:spLocks noChangeShapeType="1"/>
            </p:cNvSpPr>
            <p:nvPr/>
          </p:nvSpPr>
          <p:spPr bwMode="auto">
            <a:xfrm>
              <a:off x="3629" y="1215"/>
              <a:ext cx="0" cy="215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22" name="テキスト ボックス 121"/>
          <p:cNvSpPr txBox="1"/>
          <p:nvPr/>
        </p:nvSpPr>
        <p:spPr>
          <a:xfrm>
            <a:off x="3810000" y="4372783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rgbClr val="FF0000"/>
                </a:solidFill>
              </a:rPr>
              <a:t>※</a:t>
            </a:r>
            <a:r>
              <a:rPr kumimoji="1" lang="en-US" altLang="ja-JP" sz="1000" dirty="0" smtClean="0">
                <a:solidFill>
                  <a:srgbClr val="FF0000"/>
                </a:solidFill>
              </a:rPr>
              <a:t>Rear-end collisions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19925" cy="47625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ea typeface="ＭＳ Ｐゴシック" charset="-128"/>
              </a:rPr>
              <a:t>３．</a:t>
            </a:r>
            <a:r>
              <a:rPr lang="en-US" altLang="ja-JP" dirty="0" smtClean="0">
                <a:ea typeface="ＭＳ Ｐゴシック" charset="-128"/>
              </a:rPr>
              <a:t>Justification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9512" y="54868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③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The speed by 50km/h will cover 97% </a:t>
            </a:r>
            <a:r>
              <a:rPr lang="en-US" altLang="ja-JP" dirty="0" smtClean="0"/>
              <a:t>of the whole accidents of rear-end collision.</a:t>
            </a:r>
            <a:endParaRPr kumimoji="1" lang="en-US" altLang="ja-JP" dirty="0" smtClean="0"/>
          </a:p>
          <a:p>
            <a:r>
              <a:rPr lang="ja-JP" altLang="en-US" dirty="0" smtClean="0"/>
              <a:t>　　　（</a:t>
            </a:r>
            <a:r>
              <a:rPr lang="en-US" altLang="ja-JP" dirty="0" smtClean="0"/>
              <a:t>35km/h covers only 77%)</a:t>
            </a:r>
            <a:endParaRPr kumimoji="1" lang="ja-JP" altLang="en-US" dirty="0"/>
          </a:p>
        </p:txBody>
      </p:sp>
      <p:sp>
        <p:nvSpPr>
          <p:cNvPr id="249" name="Text Box 12"/>
          <p:cNvSpPr txBox="1">
            <a:spLocks noChangeArrowheads="1"/>
          </p:cNvSpPr>
          <p:nvPr/>
        </p:nvSpPr>
        <p:spPr bwMode="auto">
          <a:xfrm>
            <a:off x="6019800" y="3530176"/>
            <a:ext cx="2895600" cy="29238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cs typeface="Arial" pitchFamily="34" charset="0"/>
              </a:rPr>
              <a:t> </a:t>
            </a:r>
            <a:r>
              <a:rPr lang="en-US" altLang="ja-JP" sz="1600" dirty="0">
                <a:cs typeface="Arial" pitchFamily="34" charset="0"/>
              </a:rPr>
              <a:t> Survey Conditions</a:t>
            </a:r>
            <a:endParaRPr lang="ja-JP" altLang="en-US" sz="1600" dirty="0">
              <a:cs typeface="Arial" pitchFamily="34" charset="0"/>
            </a:endParaRPr>
          </a:p>
          <a:p>
            <a:r>
              <a:rPr lang="en-US" altLang="ja-JP" sz="1400" dirty="0">
                <a:cs typeface="Arial" pitchFamily="34" charset="0"/>
              </a:rPr>
              <a:t>* Years of data: 2010</a:t>
            </a:r>
            <a:endParaRPr lang="ja-JP" altLang="en-US" sz="1400" dirty="0">
              <a:cs typeface="Arial" pitchFamily="34" charset="0"/>
            </a:endParaRPr>
          </a:p>
          <a:p>
            <a:r>
              <a:rPr lang="en-US" altLang="ja-JP" sz="1400" dirty="0">
                <a:cs typeface="Arial" pitchFamily="34" charset="0"/>
              </a:rPr>
              <a:t>* Subject vehicles: Ordinary &amp; light passenger cars</a:t>
            </a:r>
            <a:endParaRPr lang="ja-JP" altLang="en-US" sz="1400" dirty="0">
              <a:cs typeface="Arial" pitchFamily="34" charset="0"/>
            </a:endParaRPr>
          </a:p>
          <a:p>
            <a:r>
              <a:rPr lang="en-US" altLang="ja-JP" sz="1400" dirty="0">
                <a:cs typeface="Arial" pitchFamily="34" charset="0"/>
              </a:rPr>
              <a:t>* Accident type: Vehicle-to-vehicle rear-end collision</a:t>
            </a:r>
            <a:endParaRPr lang="ja-JP" altLang="en-US" sz="1400" dirty="0">
              <a:cs typeface="Arial" pitchFamily="34" charset="0"/>
            </a:endParaRPr>
          </a:p>
          <a:p>
            <a:r>
              <a:rPr lang="en-US" altLang="ja-JP" sz="1400" dirty="0">
                <a:cs typeface="Arial" pitchFamily="34" charset="0"/>
              </a:rPr>
              <a:t>* Subject accidents: Accidents causing death, serious injury or minor injury</a:t>
            </a:r>
            <a:endParaRPr lang="ja-JP" altLang="en-US" sz="1400" dirty="0">
              <a:cs typeface="Arial" pitchFamily="34" charset="0"/>
            </a:endParaRPr>
          </a:p>
          <a:p>
            <a:r>
              <a:rPr lang="en-US" altLang="ja-JP" sz="1400" dirty="0">
                <a:cs typeface="Arial" pitchFamily="34" charset="0"/>
              </a:rPr>
              <a:t>* Subject occupants: Occupants in rear-ending &amp; rear-ended vehicles</a:t>
            </a:r>
            <a:endParaRPr lang="ja-JP" altLang="en-US" sz="1400" dirty="0"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400" dirty="0" smtClean="0">
                <a:cs typeface="Arial" pitchFamily="34" charset="0"/>
              </a:rPr>
              <a:t>All accidents:</a:t>
            </a:r>
          </a:p>
          <a:p>
            <a:r>
              <a:rPr lang="en-US" altLang="ja-JP" sz="1400" dirty="0" smtClean="0">
                <a:cs typeface="Arial" pitchFamily="34" charset="0"/>
              </a:rPr>
              <a:t>   No</a:t>
            </a:r>
            <a:r>
              <a:rPr lang="en-US" altLang="ja-JP" sz="1400" dirty="0">
                <a:cs typeface="Arial" pitchFamily="34" charset="0"/>
              </a:rPr>
              <a:t>. of persons: </a:t>
            </a:r>
            <a:r>
              <a:rPr lang="en-US" altLang="ja-JP" sz="1400" dirty="0" smtClean="0">
                <a:cs typeface="Arial" pitchFamily="34" charset="0"/>
              </a:rPr>
              <a:t>157,891</a:t>
            </a:r>
          </a:p>
        </p:txBody>
      </p:sp>
      <p:grpSp>
        <p:nvGrpSpPr>
          <p:cNvPr id="250" name="Group 284"/>
          <p:cNvGrpSpPr>
            <a:grpSpLocks/>
          </p:cNvGrpSpPr>
          <p:nvPr/>
        </p:nvGrpSpPr>
        <p:grpSpPr bwMode="auto">
          <a:xfrm>
            <a:off x="989013" y="1516333"/>
            <a:ext cx="5057775" cy="5153027"/>
            <a:chOff x="623" y="864"/>
            <a:chExt cx="3186" cy="3246"/>
          </a:xfrm>
        </p:grpSpPr>
        <p:sp>
          <p:nvSpPr>
            <p:cNvPr id="251" name="Rectangle 16"/>
            <p:cNvSpPr>
              <a:spLocks noChangeArrowheads="1"/>
            </p:cNvSpPr>
            <p:nvPr/>
          </p:nvSpPr>
          <p:spPr bwMode="auto">
            <a:xfrm>
              <a:off x="1127" y="864"/>
              <a:ext cx="2586" cy="24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252" name="Line 17"/>
            <p:cNvSpPr>
              <a:spLocks noChangeShapeType="1"/>
            </p:cNvSpPr>
            <p:nvPr/>
          </p:nvSpPr>
          <p:spPr bwMode="auto">
            <a:xfrm>
              <a:off x="1127" y="2912"/>
              <a:ext cx="25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3" name="Line 18"/>
            <p:cNvSpPr>
              <a:spLocks noChangeShapeType="1"/>
            </p:cNvSpPr>
            <p:nvPr/>
          </p:nvSpPr>
          <p:spPr bwMode="auto">
            <a:xfrm>
              <a:off x="1127" y="2506"/>
              <a:ext cx="25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4" name="Line 20"/>
            <p:cNvSpPr>
              <a:spLocks noChangeShapeType="1"/>
            </p:cNvSpPr>
            <p:nvPr/>
          </p:nvSpPr>
          <p:spPr bwMode="auto">
            <a:xfrm>
              <a:off x="1127" y="1701"/>
              <a:ext cx="25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5" name="Line 21"/>
            <p:cNvSpPr>
              <a:spLocks noChangeShapeType="1"/>
            </p:cNvSpPr>
            <p:nvPr/>
          </p:nvSpPr>
          <p:spPr bwMode="auto">
            <a:xfrm>
              <a:off x="1127" y="1303"/>
              <a:ext cx="25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6" name="Line 24"/>
            <p:cNvSpPr>
              <a:spLocks noChangeShapeType="1"/>
            </p:cNvSpPr>
            <p:nvPr/>
          </p:nvSpPr>
          <p:spPr bwMode="auto">
            <a:xfrm>
              <a:off x="1127" y="896"/>
              <a:ext cx="0" cy="241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7" name="Line 26"/>
            <p:cNvSpPr>
              <a:spLocks noChangeShapeType="1"/>
            </p:cNvSpPr>
            <p:nvPr/>
          </p:nvSpPr>
          <p:spPr bwMode="auto">
            <a:xfrm>
              <a:off x="1127" y="2912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8" name="Line 27"/>
            <p:cNvSpPr>
              <a:spLocks noChangeShapeType="1"/>
            </p:cNvSpPr>
            <p:nvPr/>
          </p:nvSpPr>
          <p:spPr bwMode="auto">
            <a:xfrm>
              <a:off x="1127" y="2506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9" name="Line 28"/>
            <p:cNvSpPr>
              <a:spLocks noChangeShapeType="1"/>
            </p:cNvSpPr>
            <p:nvPr/>
          </p:nvSpPr>
          <p:spPr bwMode="auto">
            <a:xfrm>
              <a:off x="1127" y="2108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0" name="Line 29"/>
            <p:cNvSpPr>
              <a:spLocks noChangeShapeType="1"/>
            </p:cNvSpPr>
            <p:nvPr/>
          </p:nvSpPr>
          <p:spPr bwMode="auto">
            <a:xfrm>
              <a:off x="1127" y="1701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1" name="Line 30"/>
            <p:cNvSpPr>
              <a:spLocks noChangeShapeType="1"/>
            </p:cNvSpPr>
            <p:nvPr/>
          </p:nvSpPr>
          <p:spPr bwMode="auto">
            <a:xfrm>
              <a:off x="1127" y="1303"/>
              <a:ext cx="2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3" name="Freeform 51"/>
            <p:cNvSpPr>
              <a:spLocks/>
            </p:cNvSpPr>
            <p:nvPr/>
          </p:nvSpPr>
          <p:spPr bwMode="auto">
            <a:xfrm>
              <a:off x="1228" y="1303"/>
              <a:ext cx="2448" cy="1999"/>
            </a:xfrm>
            <a:custGeom>
              <a:avLst/>
              <a:gdLst>
                <a:gd name="T0" fmla="*/ 0 w 2448"/>
                <a:gd name="T1" fmla="*/ 1999 h 1999"/>
                <a:gd name="T2" fmla="*/ 203 w 2448"/>
                <a:gd name="T3" fmla="*/ 1389 h 1999"/>
                <a:gd name="T4" fmla="*/ 407 w 2448"/>
                <a:gd name="T5" fmla="*/ 1008 h 1999"/>
                <a:gd name="T6" fmla="*/ 610 w 2448"/>
                <a:gd name="T7" fmla="*/ 661 h 1999"/>
                <a:gd name="T8" fmla="*/ 813 w 2448"/>
                <a:gd name="T9" fmla="*/ 254 h 1999"/>
                <a:gd name="T10" fmla="*/ 1017 w 2448"/>
                <a:gd name="T11" fmla="*/ 68 h 1999"/>
                <a:gd name="T12" fmla="*/ 1220 w 2448"/>
                <a:gd name="T13" fmla="*/ 8 h 1999"/>
                <a:gd name="T14" fmla="*/ 1432 w 2448"/>
                <a:gd name="T15" fmla="*/ 0 h 1999"/>
                <a:gd name="T16" fmla="*/ 1635 w 2448"/>
                <a:gd name="T17" fmla="*/ 0 h 1999"/>
                <a:gd name="T18" fmla="*/ 1838 w 2448"/>
                <a:gd name="T19" fmla="*/ 0 h 1999"/>
                <a:gd name="T20" fmla="*/ 2042 w 2448"/>
                <a:gd name="T21" fmla="*/ 0 h 1999"/>
                <a:gd name="T22" fmla="*/ 2245 w 2448"/>
                <a:gd name="T23" fmla="*/ 0 h 1999"/>
                <a:gd name="T24" fmla="*/ 2448 w 2448"/>
                <a:gd name="T25" fmla="*/ 0 h 19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448"/>
                <a:gd name="T40" fmla="*/ 0 h 1999"/>
                <a:gd name="T41" fmla="*/ 2448 w 2448"/>
                <a:gd name="T42" fmla="*/ 1999 h 19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448" h="1999">
                  <a:moveTo>
                    <a:pt x="0" y="1999"/>
                  </a:moveTo>
                  <a:lnTo>
                    <a:pt x="203" y="1389"/>
                  </a:lnTo>
                  <a:lnTo>
                    <a:pt x="407" y="1008"/>
                  </a:lnTo>
                  <a:lnTo>
                    <a:pt x="610" y="661"/>
                  </a:lnTo>
                  <a:lnTo>
                    <a:pt x="813" y="254"/>
                  </a:lnTo>
                  <a:lnTo>
                    <a:pt x="1017" y="68"/>
                  </a:lnTo>
                  <a:lnTo>
                    <a:pt x="1220" y="8"/>
                  </a:lnTo>
                  <a:lnTo>
                    <a:pt x="1432" y="0"/>
                  </a:lnTo>
                  <a:lnTo>
                    <a:pt x="1635" y="0"/>
                  </a:lnTo>
                  <a:lnTo>
                    <a:pt x="1838" y="0"/>
                  </a:lnTo>
                  <a:lnTo>
                    <a:pt x="2042" y="0"/>
                  </a:lnTo>
                  <a:lnTo>
                    <a:pt x="2245" y="0"/>
                  </a:lnTo>
                  <a:lnTo>
                    <a:pt x="2448" y="0"/>
                  </a:lnTo>
                </a:path>
              </a:pathLst>
            </a:custGeom>
            <a:noFill/>
            <a:ln w="28575" cmpd="sng">
              <a:solidFill>
                <a:srgbClr val="FF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4" name="Freeform 56"/>
            <p:cNvSpPr>
              <a:spLocks/>
            </p:cNvSpPr>
            <p:nvPr/>
          </p:nvSpPr>
          <p:spPr bwMode="auto">
            <a:xfrm>
              <a:off x="2016" y="2845"/>
              <a:ext cx="51" cy="51"/>
            </a:xfrm>
            <a:custGeom>
              <a:avLst/>
              <a:gdLst>
                <a:gd name="T0" fmla="*/ 25 w 51"/>
                <a:gd name="T1" fmla="*/ 0 h 51"/>
                <a:gd name="T2" fmla="*/ 51 w 51"/>
                <a:gd name="T3" fmla="*/ 25 h 51"/>
                <a:gd name="T4" fmla="*/ 25 w 51"/>
                <a:gd name="T5" fmla="*/ 51 h 51"/>
                <a:gd name="T6" fmla="*/ 0 w 51"/>
                <a:gd name="T7" fmla="*/ 25 h 51"/>
                <a:gd name="T8" fmla="*/ 25 w 51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51"/>
                <a:gd name="T17" fmla="*/ 51 w 51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51">
                  <a:moveTo>
                    <a:pt x="25" y="0"/>
                  </a:moveTo>
                  <a:lnTo>
                    <a:pt x="51" y="25"/>
                  </a:lnTo>
                  <a:lnTo>
                    <a:pt x="25" y="51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5" name="Freeform 57"/>
            <p:cNvSpPr>
              <a:spLocks/>
            </p:cNvSpPr>
            <p:nvPr/>
          </p:nvSpPr>
          <p:spPr bwMode="auto">
            <a:xfrm>
              <a:off x="2219" y="2497"/>
              <a:ext cx="51" cy="51"/>
            </a:xfrm>
            <a:custGeom>
              <a:avLst/>
              <a:gdLst>
                <a:gd name="T0" fmla="*/ 26 w 51"/>
                <a:gd name="T1" fmla="*/ 0 h 51"/>
                <a:gd name="T2" fmla="*/ 51 w 51"/>
                <a:gd name="T3" fmla="*/ 26 h 51"/>
                <a:gd name="T4" fmla="*/ 26 w 51"/>
                <a:gd name="T5" fmla="*/ 51 h 51"/>
                <a:gd name="T6" fmla="*/ 0 w 51"/>
                <a:gd name="T7" fmla="*/ 26 h 51"/>
                <a:gd name="T8" fmla="*/ 26 w 51"/>
                <a:gd name="T9" fmla="*/ 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51"/>
                <a:gd name="T17" fmla="*/ 51 w 51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51">
                  <a:moveTo>
                    <a:pt x="26" y="0"/>
                  </a:moveTo>
                  <a:lnTo>
                    <a:pt x="51" y="26"/>
                  </a:lnTo>
                  <a:lnTo>
                    <a:pt x="26" y="51"/>
                  </a:lnTo>
                  <a:lnTo>
                    <a:pt x="0" y="2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1" name="Freeform 63"/>
            <p:cNvSpPr>
              <a:spLocks/>
            </p:cNvSpPr>
            <p:nvPr/>
          </p:nvSpPr>
          <p:spPr bwMode="auto">
            <a:xfrm>
              <a:off x="3448" y="1278"/>
              <a:ext cx="50" cy="50"/>
            </a:xfrm>
            <a:custGeom>
              <a:avLst/>
              <a:gdLst>
                <a:gd name="T0" fmla="*/ 25 w 50"/>
                <a:gd name="T1" fmla="*/ 0 h 50"/>
                <a:gd name="T2" fmla="*/ 50 w 50"/>
                <a:gd name="T3" fmla="*/ 25 h 50"/>
                <a:gd name="T4" fmla="*/ 25 w 50"/>
                <a:gd name="T5" fmla="*/ 50 h 50"/>
                <a:gd name="T6" fmla="*/ 0 w 50"/>
                <a:gd name="T7" fmla="*/ 25 h 50"/>
                <a:gd name="T8" fmla="*/ 25 w 50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50"/>
                <a:gd name="T17" fmla="*/ 50 w 50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50">
                  <a:moveTo>
                    <a:pt x="25" y="0"/>
                  </a:moveTo>
                  <a:lnTo>
                    <a:pt x="50" y="25"/>
                  </a:lnTo>
                  <a:lnTo>
                    <a:pt x="25" y="50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2" name="Freeform 64"/>
            <p:cNvSpPr>
              <a:spLocks/>
            </p:cNvSpPr>
            <p:nvPr/>
          </p:nvSpPr>
          <p:spPr bwMode="auto">
            <a:xfrm>
              <a:off x="3651" y="1278"/>
              <a:ext cx="51" cy="50"/>
            </a:xfrm>
            <a:custGeom>
              <a:avLst/>
              <a:gdLst>
                <a:gd name="T0" fmla="*/ 25 w 51"/>
                <a:gd name="T1" fmla="*/ 0 h 50"/>
                <a:gd name="T2" fmla="*/ 51 w 51"/>
                <a:gd name="T3" fmla="*/ 25 h 50"/>
                <a:gd name="T4" fmla="*/ 25 w 51"/>
                <a:gd name="T5" fmla="*/ 50 h 50"/>
                <a:gd name="T6" fmla="*/ 0 w 51"/>
                <a:gd name="T7" fmla="*/ 25 h 50"/>
                <a:gd name="T8" fmla="*/ 25 w 51"/>
                <a:gd name="T9" fmla="*/ 0 h 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"/>
                <a:gd name="T16" fmla="*/ 0 h 50"/>
                <a:gd name="T17" fmla="*/ 51 w 51"/>
                <a:gd name="T18" fmla="*/ 50 h 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" h="50">
                  <a:moveTo>
                    <a:pt x="25" y="0"/>
                  </a:moveTo>
                  <a:lnTo>
                    <a:pt x="51" y="25"/>
                  </a:lnTo>
                  <a:lnTo>
                    <a:pt x="25" y="50"/>
                  </a:lnTo>
                  <a:lnTo>
                    <a:pt x="0" y="2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80"/>
            </a:solidFill>
            <a:ln w="12700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3" name="Rectangle 71"/>
            <p:cNvSpPr>
              <a:spLocks noChangeArrowheads="1"/>
            </p:cNvSpPr>
            <p:nvPr/>
          </p:nvSpPr>
          <p:spPr bwMode="auto">
            <a:xfrm>
              <a:off x="1398" y="2896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274" name="Line 72"/>
            <p:cNvSpPr>
              <a:spLocks noChangeShapeType="1"/>
            </p:cNvSpPr>
            <p:nvPr/>
          </p:nvSpPr>
          <p:spPr bwMode="auto">
            <a:xfrm flipH="1" flipV="1">
              <a:off x="1406" y="2904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5" name="Line 73"/>
            <p:cNvSpPr>
              <a:spLocks noChangeShapeType="1"/>
            </p:cNvSpPr>
            <p:nvPr/>
          </p:nvSpPr>
          <p:spPr bwMode="auto">
            <a:xfrm>
              <a:off x="1432" y="2929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6" name="Line 74"/>
            <p:cNvSpPr>
              <a:spLocks noChangeShapeType="1"/>
            </p:cNvSpPr>
            <p:nvPr/>
          </p:nvSpPr>
          <p:spPr bwMode="auto">
            <a:xfrm flipH="1">
              <a:off x="1406" y="2929"/>
              <a:ext cx="26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7" name="Line 75"/>
            <p:cNvSpPr>
              <a:spLocks noChangeShapeType="1"/>
            </p:cNvSpPr>
            <p:nvPr/>
          </p:nvSpPr>
          <p:spPr bwMode="auto">
            <a:xfrm flipV="1">
              <a:off x="1432" y="2904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8" name="Rectangle 76"/>
            <p:cNvSpPr>
              <a:spLocks noChangeArrowheads="1"/>
            </p:cNvSpPr>
            <p:nvPr/>
          </p:nvSpPr>
          <p:spPr bwMode="auto">
            <a:xfrm>
              <a:off x="1601" y="2608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279" name="Line 77"/>
            <p:cNvSpPr>
              <a:spLocks noChangeShapeType="1"/>
            </p:cNvSpPr>
            <p:nvPr/>
          </p:nvSpPr>
          <p:spPr bwMode="auto">
            <a:xfrm flipH="1" flipV="1">
              <a:off x="1609" y="2616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0" name="Line 78"/>
            <p:cNvSpPr>
              <a:spLocks noChangeShapeType="1"/>
            </p:cNvSpPr>
            <p:nvPr/>
          </p:nvSpPr>
          <p:spPr bwMode="auto">
            <a:xfrm>
              <a:off x="1635" y="2641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1" name="Line 79"/>
            <p:cNvSpPr>
              <a:spLocks noChangeShapeType="1"/>
            </p:cNvSpPr>
            <p:nvPr/>
          </p:nvSpPr>
          <p:spPr bwMode="auto">
            <a:xfrm flipH="1">
              <a:off x="1609" y="2641"/>
              <a:ext cx="26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2" name="Line 80"/>
            <p:cNvSpPr>
              <a:spLocks noChangeShapeType="1"/>
            </p:cNvSpPr>
            <p:nvPr/>
          </p:nvSpPr>
          <p:spPr bwMode="auto">
            <a:xfrm flipV="1">
              <a:off x="1635" y="2616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3" name="Rectangle 81"/>
            <p:cNvSpPr>
              <a:spLocks noChangeArrowheads="1"/>
            </p:cNvSpPr>
            <p:nvPr/>
          </p:nvSpPr>
          <p:spPr bwMode="auto">
            <a:xfrm>
              <a:off x="1804" y="2286"/>
              <a:ext cx="77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284" name="Line 82"/>
            <p:cNvSpPr>
              <a:spLocks noChangeShapeType="1"/>
            </p:cNvSpPr>
            <p:nvPr/>
          </p:nvSpPr>
          <p:spPr bwMode="auto">
            <a:xfrm flipH="1" flipV="1">
              <a:off x="1813" y="2294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5" name="Line 83"/>
            <p:cNvSpPr>
              <a:spLocks noChangeShapeType="1"/>
            </p:cNvSpPr>
            <p:nvPr/>
          </p:nvSpPr>
          <p:spPr bwMode="auto">
            <a:xfrm>
              <a:off x="1838" y="2319"/>
              <a:ext cx="26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" name="Line 84"/>
            <p:cNvSpPr>
              <a:spLocks noChangeShapeType="1"/>
            </p:cNvSpPr>
            <p:nvPr/>
          </p:nvSpPr>
          <p:spPr bwMode="auto">
            <a:xfrm flipH="1">
              <a:off x="1813" y="2319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7" name="Line 85"/>
            <p:cNvSpPr>
              <a:spLocks noChangeShapeType="1"/>
            </p:cNvSpPr>
            <p:nvPr/>
          </p:nvSpPr>
          <p:spPr bwMode="auto">
            <a:xfrm flipV="1">
              <a:off x="1838" y="2294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8" name="Rectangle 86"/>
            <p:cNvSpPr>
              <a:spLocks noChangeArrowheads="1"/>
            </p:cNvSpPr>
            <p:nvPr/>
          </p:nvSpPr>
          <p:spPr bwMode="auto">
            <a:xfrm>
              <a:off x="2008" y="1828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289" name="Line 87"/>
            <p:cNvSpPr>
              <a:spLocks noChangeShapeType="1"/>
            </p:cNvSpPr>
            <p:nvPr/>
          </p:nvSpPr>
          <p:spPr bwMode="auto">
            <a:xfrm flipH="1" flipV="1">
              <a:off x="2016" y="1837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0" name="Line 88"/>
            <p:cNvSpPr>
              <a:spLocks noChangeShapeType="1"/>
            </p:cNvSpPr>
            <p:nvPr/>
          </p:nvSpPr>
          <p:spPr bwMode="auto">
            <a:xfrm>
              <a:off x="2041" y="1862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1" name="Line 89"/>
            <p:cNvSpPr>
              <a:spLocks noChangeShapeType="1"/>
            </p:cNvSpPr>
            <p:nvPr/>
          </p:nvSpPr>
          <p:spPr bwMode="auto">
            <a:xfrm flipH="1">
              <a:off x="2016" y="1862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2" name="Line 90"/>
            <p:cNvSpPr>
              <a:spLocks noChangeShapeType="1"/>
            </p:cNvSpPr>
            <p:nvPr/>
          </p:nvSpPr>
          <p:spPr bwMode="auto">
            <a:xfrm flipV="1">
              <a:off x="2041" y="1837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3" name="Rectangle 91"/>
            <p:cNvSpPr>
              <a:spLocks noChangeArrowheads="1"/>
            </p:cNvSpPr>
            <p:nvPr/>
          </p:nvSpPr>
          <p:spPr bwMode="auto">
            <a:xfrm>
              <a:off x="2211" y="1489"/>
              <a:ext cx="7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294" name="Line 92"/>
            <p:cNvSpPr>
              <a:spLocks noChangeShapeType="1"/>
            </p:cNvSpPr>
            <p:nvPr/>
          </p:nvSpPr>
          <p:spPr bwMode="auto">
            <a:xfrm flipH="1" flipV="1">
              <a:off x="2219" y="1498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5" name="Line 93"/>
            <p:cNvSpPr>
              <a:spLocks noChangeShapeType="1"/>
            </p:cNvSpPr>
            <p:nvPr/>
          </p:nvSpPr>
          <p:spPr bwMode="auto">
            <a:xfrm>
              <a:off x="2245" y="1523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6" name="Line 94"/>
            <p:cNvSpPr>
              <a:spLocks noChangeShapeType="1"/>
            </p:cNvSpPr>
            <p:nvPr/>
          </p:nvSpPr>
          <p:spPr bwMode="auto">
            <a:xfrm flipH="1">
              <a:off x="2219" y="1523"/>
              <a:ext cx="26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" name="Line 95"/>
            <p:cNvSpPr>
              <a:spLocks noChangeShapeType="1"/>
            </p:cNvSpPr>
            <p:nvPr/>
          </p:nvSpPr>
          <p:spPr bwMode="auto">
            <a:xfrm flipV="1">
              <a:off x="2245" y="1498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8" name="Rectangle 96"/>
            <p:cNvSpPr>
              <a:spLocks noChangeArrowheads="1"/>
            </p:cNvSpPr>
            <p:nvPr/>
          </p:nvSpPr>
          <p:spPr bwMode="auto">
            <a:xfrm>
              <a:off x="2414" y="1345"/>
              <a:ext cx="76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299" name="Line 97"/>
            <p:cNvSpPr>
              <a:spLocks noChangeShapeType="1"/>
            </p:cNvSpPr>
            <p:nvPr/>
          </p:nvSpPr>
          <p:spPr bwMode="auto">
            <a:xfrm flipH="1" flipV="1">
              <a:off x="2423" y="1354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0" name="Line 98"/>
            <p:cNvSpPr>
              <a:spLocks noChangeShapeType="1"/>
            </p:cNvSpPr>
            <p:nvPr/>
          </p:nvSpPr>
          <p:spPr bwMode="auto">
            <a:xfrm>
              <a:off x="2448" y="1379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1" name="Line 99"/>
            <p:cNvSpPr>
              <a:spLocks noChangeShapeType="1"/>
            </p:cNvSpPr>
            <p:nvPr/>
          </p:nvSpPr>
          <p:spPr bwMode="auto">
            <a:xfrm flipH="1">
              <a:off x="2423" y="1379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2" name="Line 100"/>
            <p:cNvSpPr>
              <a:spLocks noChangeShapeType="1"/>
            </p:cNvSpPr>
            <p:nvPr/>
          </p:nvSpPr>
          <p:spPr bwMode="auto">
            <a:xfrm flipV="1">
              <a:off x="2448" y="1354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3" name="Rectangle 101"/>
            <p:cNvSpPr>
              <a:spLocks noChangeArrowheads="1"/>
            </p:cNvSpPr>
            <p:nvPr/>
          </p:nvSpPr>
          <p:spPr bwMode="auto">
            <a:xfrm>
              <a:off x="2626" y="1303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04" name="Line 102"/>
            <p:cNvSpPr>
              <a:spLocks noChangeShapeType="1"/>
            </p:cNvSpPr>
            <p:nvPr/>
          </p:nvSpPr>
          <p:spPr bwMode="auto">
            <a:xfrm flipH="1" flipV="1">
              <a:off x="2634" y="1311"/>
              <a:ext cx="26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5" name="Line 103"/>
            <p:cNvSpPr>
              <a:spLocks noChangeShapeType="1"/>
            </p:cNvSpPr>
            <p:nvPr/>
          </p:nvSpPr>
          <p:spPr bwMode="auto">
            <a:xfrm>
              <a:off x="2660" y="1337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6" name="Line 104"/>
            <p:cNvSpPr>
              <a:spLocks noChangeShapeType="1"/>
            </p:cNvSpPr>
            <p:nvPr/>
          </p:nvSpPr>
          <p:spPr bwMode="auto">
            <a:xfrm flipH="1">
              <a:off x="2634" y="1337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7" name="Line 105"/>
            <p:cNvSpPr>
              <a:spLocks noChangeShapeType="1"/>
            </p:cNvSpPr>
            <p:nvPr/>
          </p:nvSpPr>
          <p:spPr bwMode="auto">
            <a:xfrm flipV="1">
              <a:off x="2660" y="1311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8" name="Rectangle 106"/>
            <p:cNvSpPr>
              <a:spLocks noChangeArrowheads="1"/>
            </p:cNvSpPr>
            <p:nvPr/>
          </p:nvSpPr>
          <p:spPr bwMode="auto">
            <a:xfrm>
              <a:off x="2829" y="1278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09" name="Line 107"/>
            <p:cNvSpPr>
              <a:spLocks noChangeShapeType="1"/>
            </p:cNvSpPr>
            <p:nvPr/>
          </p:nvSpPr>
          <p:spPr bwMode="auto">
            <a:xfrm flipH="1" flipV="1">
              <a:off x="2838" y="1286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0" name="Line 108"/>
            <p:cNvSpPr>
              <a:spLocks noChangeShapeType="1"/>
            </p:cNvSpPr>
            <p:nvPr/>
          </p:nvSpPr>
          <p:spPr bwMode="auto">
            <a:xfrm>
              <a:off x="2863" y="1311"/>
              <a:ext cx="26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1" name="Line 109"/>
            <p:cNvSpPr>
              <a:spLocks noChangeShapeType="1"/>
            </p:cNvSpPr>
            <p:nvPr/>
          </p:nvSpPr>
          <p:spPr bwMode="auto">
            <a:xfrm flipH="1">
              <a:off x="2838" y="1311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2" name="Line 110"/>
            <p:cNvSpPr>
              <a:spLocks noChangeShapeType="1"/>
            </p:cNvSpPr>
            <p:nvPr/>
          </p:nvSpPr>
          <p:spPr bwMode="auto">
            <a:xfrm flipV="1">
              <a:off x="2863" y="1286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3" name="Rectangle 111"/>
            <p:cNvSpPr>
              <a:spLocks noChangeArrowheads="1"/>
            </p:cNvSpPr>
            <p:nvPr/>
          </p:nvSpPr>
          <p:spPr bwMode="auto">
            <a:xfrm>
              <a:off x="3033" y="1278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14" name="Line 112"/>
            <p:cNvSpPr>
              <a:spLocks noChangeShapeType="1"/>
            </p:cNvSpPr>
            <p:nvPr/>
          </p:nvSpPr>
          <p:spPr bwMode="auto">
            <a:xfrm flipH="1" flipV="1">
              <a:off x="3041" y="1286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5" name="Line 113"/>
            <p:cNvSpPr>
              <a:spLocks noChangeShapeType="1"/>
            </p:cNvSpPr>
            <p:nvPr/>
          </p:nvSpPr>
          <p:spPr bwMode="auto">
            <a:xfrm>
              <a:off x="3066" y="1311"/>
              <a:ext cx="26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6" name="Line 114"/>
            <p:cNvSpPr>
              <a:spLocks noChangeShapeType="1"/>
            </p:cNvSpPr>
            <p:nvPr/>
          </p:nvSpPr>
          <p:spPr bwMode="auto">
            <a:xfrm flipH="1">
              <a:off x="3041" y="1311"/>
              <a:ext cx="25" cy="26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7" name="Line 115"/>
            <p:cNvSpPr>
              <a:spLocks noChangeShapeType="1"/>
            </p:cNvSpPr>
            <p:nvPr/>
          </p:nvSpPr>
          <p:spPr bwMode="auto">
            <a:xfrm flipV="1">
              <a:off x="3066" y="1286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8" name="Rectangle 116"/>
            <p:cNvSpPr>
              <a:spLocks noChangeArrowheads="1"/>
            </p:cNvSpPr>
            <p:nvPr/>
          </p:nvSpPr>
          <p:spPr bwMode="auto">
            <a:xfrm>
              <a:off x="3236" y="1269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19" name="Line 117"/>
            <p:cNvSpPr>
              <a:spLocks noChangeShapeType="1"/>
            </p:cNvSpPr>
            <p:nvPr/>
          </p:nvSpPr>
          <p:spPr bwMode="auto">
            <a:xfrm flipH="1" flipV="1">
              <a:off x="3244" y="1278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0" name="Line 118"/>
            <p:cNvSpPr>
              <a:spLocks noChangeShapeType="1"/>
            </p:cNvSpPr>
            <p:nvPr/>
          </p:nvSpPr>
          <p:spPr bwMode="auto">
            <a:xfrm>
              <a:off x="3270" y="1303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1" name="Line 119"/>
            <p:cNvSpPr>
              <a:spLocks noChangeShapeType="1"/>
            </p:cNvSpPr>
            <p:nvPr/>
          </p:nvSpPr>
          <p:spPr bwMode="auto">
            <a:xfrm flipH="1">
              <a:off x="3244" y="1303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2" name="Line 120"/>
            <p:cNvSpPr>
              <a:spLocks noChangeShapeType="1"/>
            </p:cNvSpPr>
            <p:nvPr/>
          </p:nvSpPr>
          <p:spPr bwMode="auto">
            <a:xfrm flipV="1">
              <a:off x="3270" y="1278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3" name="Rectangle 121"/>
            <p:cNvSpPr>
              <a:spLocks noChangeArrowheads="1"/>
            </p:cNvSpPr>
            <p:nvPr/>
          </p:nvSpPr>
          <p:spPr bwMode="auto">
            <a:xfrm>
              <a:off x="3439" y="1269"/>
              <a:ext cx="7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24" name="Line 122"/>
            <p:cNvSpPr>
              <a:spLocks noChangeShapeType="1"/>
            </p:cNvSpPr>
            <p:nvPr/>
          </p:nvSpPr>
          <p:spPr bwMode="auto">
            <a:xfrm flipH="1" flipV="1">
              <a:off x="3448" y="1278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5" name="Line 123"/>
            <p:cNvSpPr>
              <a:spLocks noChangeShapeType="1"/>
            </p:cNvSpPr>
            <p:nvPr/>
          </p:nvSpPr>
          <p:spPr bwMode="auto">
            <a:xfrm>
              <a:off x="3473" y="1303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6" name="Line 124"/>
            <p:cNvSpPr>
              <a:spLocks noChangeShapeType="1"/>
            </p:cNvSpPr>
            <p:nvPr/>
          </p:nvSpPr>
          <p:spPr bwMode="auto">
            <a:xfrm flipH="1">
              <a:off x="3448" y="1303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7" name="Line 125"/>
            <p:cNvSpPr>
              <a:spLocks noChangeShapeType="1"/>
            </p:cNvSpPr>
            <p:nvPr/>
          </p:nvSpPr>
          <p:spPr bwMode="auto">
            <a:xfrm flipV="1">
              <a:off x="3473" y="1278"/>
              <a:ext cx="25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28" name="Line 128"/>
            <p:cNvSpPr>
              <a:spLocks noChangeShapeType="1"/>
            </p:cNvSpPr>
            <p:nvPr/>
          </p:nvSpPr>
          <p:spPr bwMode="auto">
            <a:xfrm>
              <a:off x="3676" y="1303"/>
              <a:ext cx="26" cy="25"/>
            </a:xfrm>
            <a:prstGeom prst="line">
              <a:avLst/>
            </a:prstGeom>
            <a:noFill/>
            <a:ln w="12700">
              <a:solidFill>
                <a:srgbClr val="00FFFF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0" name="Rectangle 142"/>
            <p:cNvSpPr>
              <a:spLocks noChangeArrowheads="1"/>
            </p:cNvSpPr>
            <p:nvPr/>
          </p:nvSpPr>
          <p:spPr bwMode="auto">
            <a:xfrm>
              <a:off x="1406" y="2667"/>
              <a:ext cx="43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1" name="Rectangle 143"/>
            <p:cNvSpPr>
              <a:spLocks noChangeArrowheads="1"/>
            </p:cNvSpPr>
            <p:nvPr/>
          </p:nvSpPr>
          <p:spPr bwMode="auto">
            <a:xfrm>
              <a:off x="1609" y="2286"/>
              <a:ext cx="43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2" name="Rectangle 144"/>
            <p:cNvSpPr>
              <a:spLocks noChangeArrowheads="1"/>
            </p:cNvSpPr>
            <p:nvPr/>
          </p:nvSpPr>
          <p:spPr bwMode="auto">
            <a:xfrm>
              <a:off x="1813" y="1938"/>
              <a:ext cx="42" cy="43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3" name="Rectangle 145"/>
            <p:cNvSpPr>
              <a:spLocks noChangeArrowheads="1"/>
            </p:cNvSpPr>
            <p:nvPr/>
          </p:nvSpPr>
          <p:spPr bwMode="auto">
            <a:xfrm>
              <a:off x="2016" y="1532"/>
              <a:ext cx="42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4" name="Rectangle 146"/>
            <p:cNvSpPr>
              <a:spLocks noChangeArrowheads="1"/>
            </p:cNvSpPr>
            <p:nvPr/>
          </p:nvSpPr>
          <p:spPr bwMode="auto">
            <a:xfrm>
              <a:off x="2219" y="1345"/>
              <a:ext cx="43" cy="43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5" name="Rectangle 147"/>
            <p:cNvSpPr>
              <a:spLocks noChangeArrowheads="1"/>
            </p:cNvSpPr>
            <p:nvPr/>
          </p:nvSpPr>
          <p:spPr bwMode="auto">
            <a:xfrm>
              <a:off x="2423" y="1286"/>
              <a:ext cx="42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6" name="Rectangle 148"/>
            <p:cNvSpPr>
              <a:spLocks noChangeArrowheads="1"/>
            </p:cNvSpPr>
            <p:nvPr/>
          </p:nvSpPr>
          <p:spPr bwMode="auto">
            <a:xfrm>
              <a:off x="2634" y="1278"/>
              <a:ext cx="43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7" name="Rectangle 149"/>
            <p:cNvSpPr>
              <a:spLocks noChangeArrowheads="1"/>
            </p:cNvSpPr>
            <p:nvPr/>
          </p:nvSpPr>
          <p:spPr bwMode="auto">
            <a:xfrm>
              <a:off x="2838" y="1278"/>
              <a:ext cx="42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8" name="Rectangle 150"/>
            <p:cNvSpPr>
              <a:spLocks noChangeArrowheads="1"/>
            </p:cNvSpPr>
            <p:nvPr/>
          </p:nvSpPr>
          <p:spPr bwMode="auto">
            <a:xfrm>
              <a:off x="3041" y="1278"/>
              <a:ext cx="42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39" name="Rectangle 151"/>
            <p:cNvSpPr>
              <a:spLocks noChangeArrowheads="1"/>
            </p:cNvSpPr>
            <p:nvPr/>
          </p:nvSpPr>
          <p:spPr bwMode="auto">
            <a:xfrm>
              <a:off x="3244" y="1278"/>
              <a:ext cx="43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40" name="Rectangle 152"/>
            <p:cNvSpPr>
              <a:spLocks noChangeArrowheads="1"/>
            </p:cNvSpPr>
            <p:nvPr/>
          </p:nvSpPr>
          <p:spPr bwMode="auto">
            <a:xfrm>
              <a:off x="3448" y="1278"/>
              <a:ext cx="42" cy="42"/>
            </a:xfrm>
            <a:prstGeom prst="rect">
              <a:avLst/>
            </a:prstGeom>
            <a:solidFill>
              <a:srgbClr val="FF00FF"/>
            </a:solidFill>
            <a:ln w="12700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ja-JP" altLang="en-US"/>
            </a:p>
          </p:txBody>
        </p:sp>
        <p:sp>
          <p:nvSpPr>
            <p:cNvPr id="341" name="Rectangle 157"/>
            <p:cNvSpPr>
              <a:spLocks noChangeArrowheads="1"/>
            </p:cNvSpPr>
            <p:nvPr/>
          </p:nvSpPr>
          <p:spPr bwMode="auto">
            <a:xfrm>
              <a:off x="940" y="2870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20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42" name="Rectangle 158"/>
            <p:cNvSpPr>
              <a:spLocks noChangeArrowheads="1"/>
            </p:cNvSpPr>
            <p:nvPr/>
          </p:nvSpPr>
          <p:spPr bwMode="auto">
            <a:xfrm>
              <a:off x="940" y="2463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40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43" name="Rectangle 159"/>
            <p:cNvSpPr>
              <a:spLocks noChangeArrowheads="1"/>
            </p:cNvSpPr>
            <p:nvPr/>
          </p:nvSpPr>
          <p:spPr bwMode="auto">
            <a:xfrm>
              <a:off x="940" y="206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60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44" name="Rectangle 160"/>
            <p:cNvSpPr>
              <a:spLocks noChangeArrowheads="1"/>
            </p:cNvSpPr>
            <p:nvPr/>
          </p:nvSpPr>
          <p:spPr bwMode="auto">
            <a:xfrm>
              <a:off x="940" y="1659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HGP創英角ｺﾞｼｯｸUB" pitchFamily="50" charset="-128"/>
                </a:rPr>
                <a:t>80</a:t>
              </a:r>
              <a:endParaRPr lang="en-US" altLang="ja-JP" dirty="0">
                <a:latin typeface="HGP創英角ｺﾞｼｯｸUB" pitchFamily="50" charset="-128"/>
              </a:endParaRPr>
            </a:p>
          </p:txBody>
        </p:sp>
        <p:sp>
          <p:nvSpPr>
            <p:cNvPr id="345" name="Rectangle 161"/>
            <p:cNvSpPr>
              <a:spLocks noChangeArrowheads="1"/>
            </p:cNvSpPr>
            <p:nvPr/>
          </p:nvSpPr>
          <p:spPr bwMode="auto">
            <a:xfrm>
              <a:off x="884" y="1261"/>
              <a:ext cx="1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100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46" name="Rectangle 163"/>
            <p:cNvSpPr>
              <a:spLocks noChangeArrowheads="1"/>
            </p:cNvSpPr>
            <p:nvPr/>
          </p:nvSpPr>
          <p:spPr bwMode="auto">
            <a:xfrm>
              <a:off x="1389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10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47" name="Rectangle 164"/>
            <p:cNvSpPr>
              <a:spLocks noChangeArrowheads="1"/>
            </p:cNvSpPr>
            <p:nvPr/>
          </p:nvSpPr>
          <p:spPr bwMode="auto">
            <a:xfrm>
              <a:off x="1592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20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48" name="Rectangle 165"/>
            <p:cNvSpPr>
              <a:spLocks noChangeArrowheads="1"/>
            </p:cNvSpPr>
            <p:nvPr/>
          </p:nvSpPr>
          <p:spPr bwMode="auto">
            <a:xfrm>
              <a:off x="1795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30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49" name="Rectangle 166"/>
            <p:cNvSpPr>
              <a:spLocks noChangeArrowheads="1"/>
            </p:cNvSpPr>
            <p:nvPr/>
          </p:nvSpPr>
          <p:spPr bwMode="auto">
            <a:xfrm>
              <a:off x="1999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40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0" name="Rectangle 167"/>
            <p:cNvSpPr>
              <a:spLocks noChangeArrowheads="1"/>
            </p:cNvSpPr>
            <p:nvPr/>
          </p:nvSpPr>
          <p:spPr bwMode="auto">
            <a:xfrm>
              <a:off x="2202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50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1" name="Rectangle 168"/>
            <p:cNvSpPr>
              <a:spLocks noChangeArrowheads="1"/>
            </p:cNvSpPr>
            <p:nvPr/>
          </p:nvSpPr>
          <p:spPr bwMode="auto">
            <a:xfrm>
              <a:off x="2405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60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2" name="Rectangle 169"/>
            <p:cNvSpPr>
              <a:spLocks noChangeArrowheads="1"/>
            </p:cNvSpPr>
            <p:nvPr/>
          </p:nvSpPr>
          <p:spPr bwMode="auto">
            <a:xfrm>
              <a:off x="2609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70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3" name="Rectangle 170"/>
            <p:cNvSpPr>
              <a:spLocks noChangeArrowheads="1"/>
            </p:cNvSpPr>
            <p:nvPr/>
          </p:nvSpPr>
          <p:spPr bwMode="auto">
            <a:xfrm>
              <a:off x="2820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80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4" name="Rectangle 171"/>
            <p:cNvSpPr>
              <a:spLocks noChangeArrowheads="1"/>
            </p:cNvSpPr>
            <p:nvPr/>
          </p:nvSpPr>
          <p:spPr bwMode="auto">
            <a:xfrm>
              <a:off x="3024" y="3395"/>
              <a:ext cx="12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90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5" name="Rectangle 172"/>
            <p:cNvSpPr>
              <a:spLocks noChangeArrowheads="1"/>
            </p:cNvSpPr>
            <p:nvPr/>
          </p:nvSpPr>
          <p:spPr bwMode="auto">
            <a:xfrm>
              <a:off x="3194" y="3395"/>
              <a:ext cx="18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100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6" name="Text Box 274"/>
            <p:cNvSpPr txBox="1">
              <a:spLocks noChangeArrowheads="1"/>
            </p:cNvSpPr>
            <p:nvPr/>
          </p:nvSpPr>
          <p:spPr bwMode="auto">
            <a:xfrm rot="-5400000">
              <a:off x="-325" y="2046"/>
              <a:ext cx="2090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ja-JP" sz="1400"/>
                <a:t>Cumulative total of  injured persons (%)</a:t>
              </a:r>
              <a:endParaRPr lang="ja-JP" altLang="en-US" sz="1400"/>
            </a:p>
          </p:txBody>
        </p:sp>
        <p:sp>
          <p:nvSpPr>
            <p:cNvPr id="357" name="Rectangle 275"/>
            <p:cNvSpPr>
              <a:spLocks noChangeArrowheads="1"/>
            </p:cNvSpPr>
            <p:nvPr/>
          </p:nvSpPr>
          <p:spPr bwMode="auto">
            <a:xfrm>
              <a:off x="999" y="3268"/>
              <a:ext cx="6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  <a:latin typeface="HGP創英角ｺﾞｼｯｸUB" pitchFamily="50" charset="-128"/>
                </a:rPr>
                <a:t>0</a:t>
              </a:r>
              <a:endParaRPr lang="en-US" altLang="ja-JP">
                <a:latin typeface="HGP創英角ｺﾞｼｯｸUB" pitchFamily="50" charset="-128"/>
              </a:endParaRPr>
            </a:p>
          </p:txBody>
        </p:sp>
        <p:sp>
          <p:nvSpPr>
            <p:cNvPr id="358" name="Rectangle 276"/>
            <p:cNvSpPr>
              <a:spLocks noChangeArrowheads="1"/>
            </p:cNvSpPr>
            <p:nvPr/>
          </p:nvSpPr>
          <p:spPr bwMode="auto">
            <a:xfrm>
              <a:off x="1205" y="3410"/>
              <a:ext cx="60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ja-JP" dirty="0">
                  <a:solidFill>
                    <a:srgbClr val="000000"/>
                  </a:solidFill>
                  <a:latin typeface="HGP創英角ｺﾞｼｯｸUB" pitchFamily="50" charset="-128"/>
                </a:rPr>
                <a:t>0</a:t>
              </a:r>
              <a:endParaRPr lang="en-US" altLang="ja-JP" dirty="0">
                <a:latin typeface="HGP創英角ｺﾞｼｯｸUB" pitchFamily="50" charset="-128"/>
              </a:endParaRPr>
            </a:p>
          </p:txBody>
        </p:sp>
        <p:sp>
          <p:nvSpPr>
            <p:cNvPr id="359" name="Rectangle 277"/>
            <p:cNvSpPr>
              <a:spLocks noChangeArrowheads="1"/>
            </p:cNvSpPr>
            <p:nvPr/>
          </p:nvSpPr>
          <p:spPr bwMode="auto">
            <a:xfrm>
              <a:off x="929" y="3703"/>
              <a:ext cx="2880" cy="40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sz="1200" dirty="0"/>
                <a:t>Collision speed</a:t>
              </a:r>
              <a:r>
                <a:rPr lang="ja-JP" altLang="en-US" sz="1200" dirty="0"/>
                <a:t> </a:t>
              </a:r>
              <a:r>
                <a:rPr lang="en-US" altLang="ja-JP" sz="1200" dirty="0"/>
                <a:t>(km/h)</a:t>
              </a:r>
              <a:endParaRPr lang="ja-JP" altLang="en-US" sz="1200" dirty="0"/>
            </a:p>
            <a:p>
              <a:pPr algn="ctr"/>
              <a:r>
                <a:rPr lang="en-US" altLang="ja-JP" sz="1200" dirty="0"/>
                <a:t>(The rear-ending vehicle driver’s danger recognition speed with the rear-ended vehicle being stationary)</a:t>
              </a:r>
              <a:endParaRPr lang="ja-JP" altLang="en-US" sz="1200" dirty="0"/>
            </a:p>
          </p:txBody>
        </p:sp>
        <p:sp>
          <p:nvSpPr>
            <p:cNvPr id="361" name="Line 278"/>
            <p:cNvSpPr>
              <a:spLocks noChangeShapeType="1"/>
            </p:cNvSpPr>
            <p:nvPr/>
          </p:nvSpPr>
          <p:spPr bwMode="auto">
            <a:xfrm>
              <a:off x="1133" y="2106"/>
              <a:ext cx="25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2" name="Line 279"/>
            <p:cNvSpPr>
              <a:spLocks noChangeShapeType="1"/>
            </p:cNvSpPr>
            <p:nvPr/>
          </p:nvSpPr>
          <p:spPr bwMode="auto">
            <a:xfrm flipV="1">
              <a:off x="1633" y="870"/>
              <a:ext cx="0" cy="2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363" name="Line 280"/>
            <p:cNvSpPr>
              <a:spLocks noChangeShapeType="1"/>
            </p:cNvSpPr>
            <p:nvPr/>
          </p:nvSpPr>
          <p:spPr bwMode="auto">
            <a:xfrm flipV="1">
              <a:off x="2045" y="870"/>
              <a:ext cx="0" cy="2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  <p:sp>
          <p:nvSpPr>
            <p:cNvPr id="366" name="Line 283"/>
            <p:cNvSpPr>
              <a:spLocks noChangeShapeType="1"/>
            </p:cNvSpPr>
            <p:nvPr/>
          </p:nvSpPr>
          <p:spPr bwMode="auto">
            <a:xfrm flipV="1">
              <a:off x="2869" y="870"/>
              <a:ext cx="0" cy="24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369" name="AutoShape 287"/>
          <p:cNvSpPr>
            <a:spLocks noChangeArrowheads="1"/>
          </p:cNvSpPr>
          <p:nvPr/>
        </p:nvSpPr>
        <p:spPr bwMode="auto">
          <a:xfrm>
            <a:off x="1828800" y="1592533"/>
            <a:ext cx="1676400" cy="457200"/>
          </a:xfrm>
          <a:prstGeom prst="wedgeRectCallout">
            <a:avLst>
              <a:gd name="adj1" fmla="val 48397"/>
              <a:gd name="adj2" fmla="val 105384"/>
            </a:avLst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200" dirty="0"/>
              <a:t>All </a:t>
            </a:r>
            <a:r>
              <a:rPr lang="en-US" altLang="ja-JP" sz="1200" dirty="0" smtClean="0"/>
              <a:t>accidents</a:t>
            </a:r>
          </a:p>
          <a:p>
            <a:pPr algn="ctr"/>
            <a:r>
              <a:rPr lang="en-US" altLang="ja-JP" sz="1200" dirty="0" smtClean="0"/>
              <a:t>(N=157,891)</a:t>
            </a:r>
            <a:endParaRPr lang="ja-JP" altLang="en-US" sz="1200" dirty="0"/>
          </a:p>
        </p:txBody>
      </p:sp>
      <p:sp>
        <p:nvSpPr>
          <p:cNvPr id="370" name="爆発 1 369"/>
          <p:cNvSpPr/>
          <p:nvPr/>
        </p:nvSpPr>
        <p:spPr bwMode="auto">
          <a:xfrm>
            <a:off x="3810000" y="1135333"/>
            <a:ext cx="1009918" cy="777954"/>
          </a:xfrm>
          <a:prstGeom prst="irregularSeal1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HGP創英角ｺﾞｼｯｸUB" pitchFamily="50" charset="-128"/>
              </a:rPr>
              <a:t>９７％</a:t>
            </a:r>
          </a:p>
        </p:txBody>
      </p:sp>
      <p:cxnSp>
        <p:nvCxnSpPr>
          <p:cNvPr id="371" name="直線矢印コネクタ 370"/>
          <p:cNvCxnSpPr/>
          <p:nvPr/>
        </p:nvCxnSpPr>
        <p:spPr bwMode="auto">
          <a:xfrm flipH="1">
            <a:off x="3581400" y="1744933"/>
            <a:ext cx="371474" cy="492920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2" name="直線コネクタ 371"/>
          <p:cNvCxnSpPr/>
          <p:nvPr/>
        </p:nvCxnSpPr>
        <p:spPr bwMode="auto">
          <a:xfrm flipV="1">
            <a:off x="3124200" y="2887933"/>
            <a:ext cx="0" cy="2514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3" name="直線コネクタ 372"/>
          <p:cNvCxnSpPr/>
          <p:nvPr/>
        </p:nvCxnSpPr>
        <p:spPr bwMode="auto">
          <a:xfrm flipH="1">
            <a:off x="1828800" y="2887933"/>
            <a:ext cx="1295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5" name="直線コネクタ 374"/>
          <p:cNvCxnSpPr>
            <a:endCxn id="263" idx="5"/>
          </p:cNvCxnSpPr>
          <p:nvPr/>
        </p:nvCxnSpPr>
        <p:spPr bwMode="auto">
          <a:xfrm flipH="1" flipV="1">
            <a:off x="3563938" y="2321196"/>
            <a:ext cx="17462" cy="30813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7" name="テキスト ボックス 376"/>
          <p:cNvSpPr txBox="1"/>
          <p:nvPr/>
        </p:nvSpPr>
        <p:spPr>
          <a:xfrm>
            <a:off x="2971800" y="535413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35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79" name="テキスト ボックス 378"/>
          <p:cNvSpPr txBox="1"/>
          <p:nvPr/>
        </p:nvSpPr>
        <p:spPr>
          <a:xfrm>
            <a:off x="1295400" y="288793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400" dirty="0" smtClean="0">
                <a:solidFill>
                  <a:srgbClr val="FF0000"/>
                </a:solidFill>
              </a:rPr>
              <a:t>77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385" name="直線コネクタ 384"/>
          <p:cNvCxnSpPr/>
          <p:nvPr/>
        </p:nvCxnSpPr>
        <p:spPr bwMode="auto">
          <a:xfrm flipH="1">
            <a:off x="1835696" y="2349597"/>
            <a:ext cx="1800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0" name="テキスト ボックス 389"/>
          <p:cNvSpPr txBox="1"/>
          <p:nvPr/>
        </p:nvSpPr>
        <p:spPr>
          <a:xfrm>
            <a:off x="1302296" y="2329852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 smtClean="0">
                <a:solidFill>
                  <a:srgbClr val="FF0000"/>
                </a:solidFill>
              </a:rPr>
              <a:t>97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019925" cy="47625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ea typeface="ＭＳ Ｐゴシック" charset="-128"/>
              </a:rPr>
              <a:t>４．</a:t>
            </a:r>
            <a:r>
              <a:rPr lang="en-US" altLang="ja-JP" dirty="0" smtClean="0">
                <a:ea typeface="ＭＳ Ｐゴシック" charset="-128"/>
              </a:rPr>
              <a:t>Summary</a:t>
            </a:r>
          </a:p>
        </p:txBody>
      </p:sp>
      <p:sp>
        <p:nvSpPr>
          <p:cNvPr id="245" name="テキスト ボックス 244"/>
          <p:cNvSpPr txBox="1"/>
          <p:nvPr/>
        </p:nvSpPr>
        <p:spPr>
          <a:xfrm>
            <a:off x="323528" y="692696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Purpose of Japan’s proposal of amendment are:</a:t>
            </a:r>
            <a:r>
              <a:rPr lang="ja-JP" altLang="en-US" sz="2000" dirty="0" smtClean="0"/>
              <a:t>　　</a:t>
            </a:r>
            <a:endParaRPr lang="en-US" altLang="ja-JP" sz="20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342900" indent="-342900">
              <a:buFont typeface="+mj-ea"/>
              <a:buAutoNum type="circleNumDbPlain"/>
            </a:pP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Not only prevention and mitigation of vehicle fire by rear-end collision</a:t>
            </a:r>
            <a:r>
              <a:rPr lang="en-US" altLang="ja-JP" sz="2000" dirty="0" smtClean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(enhancing safety)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</a:p>
          <a:p>
            <a:pPr marL="342900" indent="-342900">
              <a:buFont typeface="+mj-ea"/>
              <a:buAutoNum type="circleNumDbPlain"/>
            </a:pP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But also making it easier for countries who haven’t adopted UNR34 yet, on the basis of establishment of IWVTA</a:t>
            </a:r>
            <a:r>
              <a:rPr lang="en-US" altLang="ja-JP" sz="2000" dirty="0" smtClean="0">
                <a:solidFill>
                  <a:srgbClr val="00B0F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(harmonization)</a:t>
            </a:r>
            <a:r>
              <a:rPr lang="en-US" altLang="ja-JP" sz="2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 </a:t>
            </a:r>
          </a:p>
          <a:p>
            <a:endParaRPr lang="en-US" altLang="ja-JP" sz="2000" dirty="0" smtClean="0"/>
          </a:p>
          <a:p>
            <a:r>
              <a:rPr lang="en-US" altLang="ja-JP" sz="2000" dirty="0" smtClean="0"/>
              <a:t>Therefore,</a:t>
            </a:r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we would like to propose to raise the collision speed’ and ‘ to make it mandatory’</a:t>
            </a:r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comparison with other regulations and analysis of decline of numbers of accidents in Japan showed it’s efficiency.</a:t>
            </a:r>
          </a:p>
          <a:p>
            <a:endParaRPr lang="en-US" altLang="ja-JP" sz="2000" dirty="0" smtClean="0"/>
          </a:p>
          <a:p>
            <a:r>
              <a:rPr lang="ja-JP" altLang="en-US" sz="2000" dirty="0" smtClean="0"/>
              <a:t>・</a:t>
            </a:r>
            <a:r>
              <a:rPr lang="en-US" altLang="ja-JP" sz="2000" dirty="0" smtClean="0"/>
              <a:t>We would like your understanding and supporting our proposal. </a:t>
            </a:r>
          </a:p>
          <a:p>
            <a:endParaRPr lang="en-US" altLang="ja-JP" sz="2000" dirty="0" smtClean="0"/>
          </a:p>
          <a:p>
            <a:r>
              <a:rPr kumimoji="1" lang="ja-JP" altLang="en-US" sz="2000" dirty="0" smtClean="0"/>
              <a:t>　　　</a:t>
            </a:r>
            <a:endParaRPr kumimoji="1" lang="ja-JP" alt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テキスト ボックス 244"/>
          <p:cNvSpPr txBox="1"/>
          <p:nvPr/>
        </p:nvSpPr>
        <p:spPr>
          <a:xfrm>
            <a:off x="323528" y="2380818"/>
            <a:ext cx="84969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400" dirty="0" smtClean="0">
                <a:solidFill>
                  <a:srgbClr val="002060"/>
                </a:solidFill>
              </a:rPr>
              <a:t>Thank you for your attention!</a:t>
            </a:r>
            <a:endParaRPr kumimoji="1" lang="ja-JP" alt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13650</TotalTime>
  <Words>484</Words>
  <Application>Microsoft Office PowerPoint</Application>
  <PresentationFormat>On-screen Show (4:3)</PresentationFormat>
  <Paragraphs>152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標準デザイン</vt:lpstr>
      <vt:lpstr>   Proposal for amendment of UNR34  </vt:lpstr>
      <vt:lpstr>Contents</vt:lpstr>
      <vt:lpstr>PowerPoint Presentation</vt:lpstr>
      <vt:lpstr>２． Contents of the amendment</vt:lpstr>
      <vt:lpstr>３．Justification</vt:lpstr>
      <vt:lpstr>３．Justification</vt:lpstr>
      <vt:lpstr>３．Justification</vt:lpstr>
      <vt:lpstr>４．Summary</vt:lpstr>
      <vt:lpstr>PowerPoint Presentation</vt:lpstr>
    </vt:vector>
  </TitlesOfParts>
  <Company>国土交通省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Harmonization (WLTP)</dc:title>
  <dc:creator>行政情報化推進課</dc:creator>
  <cp:lastModifiedBy>2013/100</cp:lastModifiedBy>
  <cp:revision>1050</cp:revision>
  <dcterms:created xsi:type="dcterms:W3CDTF">2013-05-25T09:27:01Z</dcterms:created>
  <dcterms:modified xsi:type="dcterms:W3CDTF">2014-05-07T11:38:58Z</dcterms:modified>
</cp:coreProperties>
</file>