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8"/>
  </p:notesMasterIdLst>
  <p:sldIdLst>
    <p:sldId id="258" r:id="rId3"/>
    <p:sldId id="257" r:id="rId4"/>
    <p:sldId id="259" r:id="rId5"/>
    <p:sldId id="301" r:id="rId6"/>
    <p:sldId id="298" r:id="rId7"/>
    <p:sldId id="302" r:id="rId8"/>
    <p:sldId id="303" r:id="rId9"/>
    <p:sldId id="277" r:id="rId10"/>
    <p:sldId id="309" r:id="rId11"/>
    <p:sldId id="282" r:id="rId12"/>
    <p:sldId id="285" r:id="rId13"/>
    <p:sldId id="300" r:id="rId14"/>
    <p:sldId id="261" r:id="rId15"/>
    <p:sldId id="269" r:id="rId16"/>
    <p:sldId id="287" r:id="rId17"/>
    <p:sldId id="268" r:id="rId18"/>
    <p:sldId id="273" r:id="rId19"/>
    <p:sldId id="292" r:id="rId20"/>
    <p:sldId id="293" r:id="rId21"/>
    <p:sldId id="294" r:id="rId22"/>
    <p:sldId id="295" r:id="rId23"/>
    <p:sldId id="291" r:id="rId24"/>
    <p:sldId id="304" r:id="rId25"/>
    <p:sldId id="307" r:id="rId26"/>
    <p:sldId id="306" r:id="rId27"/>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FF"/>
    <a:srgbClr val="FF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94660"/>
  </p:normalViewPr>
  <p:slideViewPr>
    <p:cSldViewPr>
      <p:cViewPr>
        <p:scale>
          <a:sx n="111" d="100"/>
          <a:sy n="111" d="100"/>
        </p:scale>
        <p:origin x="-630" y="6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ja-JP"/>
          </a:p>
        </p:txBody>
      </p:sp>
      <p:sp>
        <p:nvSpPr>
          <p:cNvPr id="4099" name="Rectangle 3"/>
          <p:cNvSpPr>
            <a:spLocks noGrp="1" noChangeArrowheads="1"/>
          </p:cNvSpPr>
          <p:nvPr>
            <p:ph type="dt" idx="1"/>
          </p:nvPr>
        </p:nvSpPr>
        <p:spPr bwMode="auto">
          <a:xfrm>
            <a:off x="3855838"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917575" y="744538"/>
            <a:ext cx="4972050" cy="372903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0721" y="4721187"/>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 y="9440646"/>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5838" y="9440646"/>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algn="r" eaLnBrk="1" hangingPunct="1">
              <a:defRPr sz="1200"/>
            </a:lvl1pPr>
          </a:lstStyle>
          <a:p>
            <a:fld id="{6AEC4710-4B87-4990-ADEF-63612A234E08}" type="slidenum">
              <a:rPr lang="en-US" altLang="ja-JP"/>
              <a:pPr/>
              <a:t>‹#›</a:t>
            </a:fld>
            <a:endParaRPr lang="en-US" altLang="ja-JP"/>
          </a:p>
        </p:txBody>
      </p:sp>
    </p:spTree>
    <p:extLst>
      <p:ext uri="{BB962C8B-B14F-4D97-AF65-F5344CB8AC3E}">
        <p14:creationId xmlns:p14="http://schemas.microsoft.com/office/powerpoint/2010/main" val="28488224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miter lim="800000"/>
            <a:headEnd/>
            <a:tailEnd/>
          </a:ln>
        </p:spPr>
        <p:txBody>
          <a:bodyPr/>
          <a:lstStyle/>
          <a:p>
            <a:fld id="{1F8A7DB1-89C3-4F8D-8060-953991DCC252}" type="slidenum">
              <a:rPr lang="en-US" altLang="ja-JP"/>
              <a:pPr/>
              <a:t>2</a:t>
            </a:fld>
            <a:endParaRPr lang="en-US" altLang="ja-JP"/>
          </a:p>
        </p:txBody>
      </p:sp>
      <p:sp>
        <p:nvSpPr>
          <p:cNvPr id="17411" name="Rectangle 1"/>
          <p:cNvSpPr>
            <a:spLocks noGrp="1" noRot="1" noChangeAspect="1" noChangeArrowheads="1" noTextEdit="1"/>
          </p:cNvSpPr>
          <p:nvPr>
            <p:ph type="sldImg"/>
          </p:nvPr>
        </p:nvSpPr>
        <p:spPr>
          <a:xfrm>
            <a:off x="919163" y="757238"/>
            <a:ext cx="4968875" cy="3725862"/>
          </a:xfrm>
          <a:ln/>
        </p:spPr>
      </p:sp>
      <p:sp>
        <p:nvSpPr>
          <p:cNvPr id="17412" name="Rectangle 2"/>
          <p:cNvSpPr>
            <a:spLocks noGrp="1" noChangeArrowheads="1"/>
          </p:cNvSpPr>
          <p:nvPr>
            <p:ph type="body" idx="1"/>
          </p:nvPr>
        </p:nvSpPr>
        <p:spPr>
          <a:xfrm>
            <a:off x="680721" y="4721187"/>
            <a:ext cx="5444185" cy="4472702"/>
          </a:xfrm>
          <a:noFill/>
        </p:spPr>
        <p:txBody>
          <a:bodyPr wrap="none" anchor="ctr"/>
          <a:lstStyle/>
          <a:p>
            <a:pPr eaLnBrk="1" hangingPunct="1"/>
            <a:endParaRPr lang="ja-JP" altLang="ja-JP" smtClean="0">
              <a:latin typeface="Arial" charset="0"/>
            </a:endParaRPr>
          </a:p>
        </p:txBody>
      </p:sp>
    </p:spTree>
    <p:extLst>
      <p:ext uri="{BB962C8B-B14F-4D97-AF65-F5344CB8AC3E}">
        <p14:creationId xmlns:p14="http://schemas.microsoft.com/office/powerpoint/2010/main" val="269108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AEC4710-4B87-4990-ADEF-63612A234E08}" type="slidenum">
              <a:rPr lang="en-US" altLang="ja-JP" smtClean="0"/>
              <a:pPr/>
              <a:t>9</a:t>
            </a:fld>
            <a:endParaRPr lang="en-US" altLang="ja-JP"/>
          </a:p>
        </p:txBody>
      </p:sp>
    </p:spTree>
    <p:extLst>
      <p:ext uri="{BB962C8B-B14F-4D97-AF65-F5344CB8AC3E}">
        <p14:creationId xmlns:p14="http://schemas.microsoft.com/office/powerpoint/2010/main" val="321938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AEC4710-4B87-4990-ADEF-63612A234E08}" type="slidenum">
              <a:rPr lang="en-US" altLang="ja-JP" smtClean="0"/>
              <a:pPr/>
              <a:t>22</a:t>
            </a:fld>
            <a:endParaRPr lang="en-US" altLang="ja-JP"/>
          </a:p>
        </p:txBody>
      </p:sp>
    </p:spTree>
    <p:extLst>
      <p:ext uri="{BB962C8B-B14F-4D97-AF65-F5344CB8AC3E}">
        <p14:creationId xmlns:p14="http://schemas.microsoft.com/office/powerpoint/2010/main" val="1539570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63648225-1FCB-4F2E-A048-3D78259B10A6}"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1358A6B7-1761-4254-B22F-BFD910557E0C}"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4A9F6A67-F3EC-46BC-995C-CEE90271EDDB}"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cs typeface="+mn-cs"/>
              </a:defRPr>
            </a:lvl1pPr>
          </a:lstStyle>
          <a:p>
            <a:pPr>
              <a:defRPr/>
            </a:pPr>
            <a:fld id="{CC341145-93A6-4AA7-8A82-4178C0780435}" type="datetime1">
              <a:rPr lang="ja-JP" altLang="en-US" smtClean="0"/>
              <a:pPr>
                <a:defRPr/>
              </a:pPr>
              <a:t>2014/9/17</a:t>
            </a:fld>
            <a:endParaRPr lang="ja-JP" altLang="en-US"/>
          </a:p>
        </p:txBody>
      </p:sp>
      <p:sp>
        <p:nvSpPr>
          <p:cNvPr id="5" name="フッター プレースホルダー 4"/>
          <p:cNvSpPr>
            <a:spLocks noGrp="1"/>
          </p:cNvSpPr>
          <p:nvPr>
            <p:ph type="ftr" sz="quarter" idx="11"/>
          </p:nvPr>
        </p:nvSpPr>
        <p:spPr/>
        <p:txBody>
          <a:bodyPr/>
          <a:lstStyle>
            <a:lvl1pPr>
              <a:defRPr>
                <a:cs typeface="+mn-cs"/>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177B2109-8034-4127-8A3B-5DEC287000C7}" type="slidenum">
              <a:rPr lang="ja-JP" altLang="en-US"/>
              <a:pPr/>
              <a: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cs typeface="+mn-cs"/>
              </a:defRPr>
            </a:lvl1pPr>
          </a:lstStyle>
          <a:p>
            <a:pPr>
              <a:defRPr/>
            </a:pPr>
            <a:fld id="{43930CBA-7D73-4115-BBA7-7DDB2DE92FF5}" type="datetime1">
              <a:rPr lang="ja-JP" altLang="en-US" smtClean="0"/>
              <a:pPr>
                <a:defRPr/>
              </a:pPr>
              <a:t>2014/9/17</a:t>
            </a:fld>
            <a:endParaRPr lang="ja-JP" altLang="en-US"/>
          </a:p>
        </p:txBody>
      </p:sp>
      <p:sp>
        <p:nvSpPr>
          <p:cNvPr id="5" name="フッター プレースホルダー 4"/>
          <p:cNvSpPr>
            <a:spLocks noGrp="1"/>
          </p:cNvSpPr>
          <p:nvPr>
            <p:ph type="ftr" sz="quarter" idx="11"/>
          </p:nvPr>
        </p:nvSpPr>
        <p:spPr/>
        <p:txBody>
          <a:bodyPr/>
          <a:lstStyle>
            <a:lvl1pPr>
              <a:defRPr>
                <a:cs typeface="+mn-cs"/>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4288A4A3-0CE9-47DB-AD83-8156D930990C}" type="slidenum">
              <a:rPr lang="ja-JP" altLang="en-US"/>
              <a:pPr/>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cs typeface="+mn-cs"/>
              </a:defRPr>
            </a:lvl1pPr>
          </a:lstStyle>
          <a:p>
            <a:pPr>
              <a:defRPr/>
            </a:pPr>
            <a:fld id="{E0543783-3AE7-40F6-A7A5-0A29C8F9B85B}" type="datetime1">
              <a:rPr lang="ja-JP" altLang="en-US" smtClean="0"/>
              <a:pPr>
                <a:defRPr/>
              </a:pPr>
              <a:t>2014/9/17</a:t>
            </a:fld>
            <a:endParaRPr lang="ja-JP" altLang="en-US"/>
          </a:p>
        </p:txBody>
      </p:sp>
      <p:sp>
        <p:nvSpPr>
          <p:cNvPr id="5" name="フッター プレースホルダー 4"/>
          <p:cNvSpPr>
            <a:spLocks noGrp="1"/>
          </p:cNvSpPr>
          <p:nvPr>
            <p:ph type="ftr" sz="quarter" idx="11"/>
          </p:nvPr>
        </p:nvSpPr>
        <p:spPr/>
        <p:txBody>
          <a:bodyPr/>
          <a:lstStyle>
            <a:lvl1pPr>
              <a:defRPr>
                <a:cs typeface="+mn-cs"/>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B833F98C-A854-496F-B74E-CC74B86B9867}" type="slidenum">
              <a:rPr lang="ja-JP" altLang="en-US"/>
              <a:pPr/>
              <a: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cs typeface="+mn-cs"/>
              </a:defRPr>
            </a:lvl1pPr>
          </a:lstStyle>
          <a:p>
            <a:pPr>
              <a:defRPr/>
            </a:pPr>
            <a:fld id="{F3F64161-CE2B-4C8C-8897-8737E8441895}" type="datetime1">
              <a:rPr lang="ja-JP" altLang="en-US" smtClean="0"/>
              <a:pPr>
                <a:defRPr/>
              </a:pPr>
              <a:t>2014/9/17</a:t>
            </a:fld>
            <a:endParaRPr lang="ja-JP" altLang="en-US"/>
          </a:p>
        </p:txBody>
      </p:sp>
      <p:sp>
        <p:nvSpPr>
          <p:cNvPr id="6" name="フッター プレースホルダー 4"/>
          <p:cNvSpPr>
            <a:spLocks noGrp="1"/>
          </p:cNvSpPr>
          <p:nvPr>
            <p:ph type="ftr" sz="quarter" idx="11"/>
          </p:nvPr>
        </p:nvSpPr>
        <p:spPr/>
        <p:txBody>
          <a:bodyPr/>
          <a:lstStyle>
            <a:lvl1pPr>
              <a:defRPr>
                <a:cs typeface="+mn-cs"/>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063F3143-FDCF-42EA-99C1-DACC58BDECB4}" type="slidenum">
              <a:rPr lang="ja-JP" altLang="en-US"/>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cs typeface="+mn-cs"/>
              </a:defRPr>
            </a:lvl1pPr>
          </a:lstStyle>
          <a:p>
            <a:pPr>
              <a:defRPr/>
            </a:pPr>
            <a:fld id="{C942F411-1AB5-41F6-9CA1-FABE10800F69}" type="datetime1">
              <a:rPr lang="ja-JP" altLang="en-US" smtClean="0"/>
              <a:pPr>
                <a:defRPr/>
              </a:pPr>
              <a:t>2014/9/17</a:t>
            </a:fld>
            <a:endParaRPr lang="ja-JP" altLang="en-US"/>
          </a:p>
        </p:txBody>
      </p:sp>
      <p:sp>
        <p:nvSpPr>
          <p:cNvPr id="8" name="フッター プレースホルダー 4"/>
          <p:cNvSpPr>
            <a:spLocks noGrp="1"/>
          </p:cNvSpPr>
          <p:nvPr>
            <p:ph type="ftr" sz="quarter" idx="11"/>
          </p:nvPr>
        </p:nvSpPr>
        <p:spPr/>
        <p:txBody>
          <a:bodyPr/>
          <a:lstStyle>
            <a:lvl1pPr>
              <a:defRPr>
                <a:cs typeface="+mn-cs"/>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0FC376BA-8458-40CC-873E-587322007E8B}" type="slidenum">
              <a:rPr lang="ja-JP" altLang="en-US"/>
              <a:pPr/>
              <a: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cs typeface="+mn-cs"/>
              </a:defRPr>
            </a:lvl1pPr>
          </a:lstStyle>
          <a:p>
            <a:pPr>
              <a:defRPr/>
            </a:pPr>
            <a:fld id="{3C4F9735-2193-4FB3-806A-5F66BE0EA502}" type="datetime1">
              <a:rPr lang="ja-JP" altLang="en-US" smtClean="0"/>
              <a:pPr>
                <a:defRPr/>
              </a:pPr>
              <a:t>2014/9/17</a:t>
            </a:fld>
            <a:endParaRPr lang="ja-JP" altLang="en-US"/>
          </a:p>
        </p:txBody>
      </p:sp>
      <p:sp>
        <p:nvSpPr>
          <p:cNvPr id="4" name="フッター プレースホルダー 4"/>
          <p:cNvSpPr>
            <a:spLocks noGrp="1"/>
          </p:cNvSpPr>
          <p:nvPr>
            <p:ph type="ftr" sz="quarter" idx="11"/>
          </p:nvPr>
        </p:nvSpPr>
        <p:spPr/>
        <p:txBody>
          <a:bodyPr/>
          <a:lstStyle>
            <a:lvl1pPr>
              <a:defRPr>
                <a:cs typeface="+mn-cs"/>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357CEF75-8F40-463E-AE3C-7A7AD0DBBD34}" type="slidenum">
              <a:rPr lang="ja-JP" altLang="en-US"/>
              <a:pPr/>
              <a: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cs typeface="+mn-cs"/>
              </a:defRPr>
            </a:lvl1pPr>
          </a:lstStyle>
          <a:p>
            <a:pPr>
              <a:defRPr/>
            </a:pPr>
            <a:fld id="{4C6B6F36-DF6D-4A6B-A1BE-895038659607}" type="datetime1">
              <a:rPr lang="ja-JP" altLang="en-US" smtClean="0"/>
              <a:pPr>
                <a:defRPr/>
              </a:pPr>
              <a:t>2014/9/17</a:t>
            </a:fld>
            <a:endParaRPr lang="ja-JP" altLang="en-US"/>
          </a:p>
        </p:txBody>
      </p:sp>
      <p:sp>
        <p:nvSpPr>
          <p:cNvPr id="3" name="フッター プレースホルダー 4"/>
          <p:cNvSpPr>
            <a:spLocks noGrp="1"/>
          </p:cNvSpPr>
          <p:nvPr>
            <p:ph type="ftr" sz="quarter" idx="11"/>
          </p:nvPr>
        </p:nvSpPr>
        <p:spPr/>
        <p:txBody>
          <a:bodyPr/>
          <a:lstStyle>
            <a:lvl1pPr>
              <a:defRPr>
                <a:cs typeface="+mn-cs"/>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fld id="{FC3AEB2A-A878-4854-A870-8D8143B8D590}" type="slidenum">
              <a:rPr lang="ja-JP" altLang="en-US"/>
              <a:pPr/>
              <a: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cs typeface="+mn-cs"/>
              </a:defRPr>
            </a:lvl1pPr>
          </a:lstStyle>
          <a:p>
            <a:pPr>
              <a:defRPr/>
            </a:pPr>
            <a:fld id="{76681C22-54C5-4FC2-9EBA-1E049C372D7C}" type="datetime1">
              <a:rPr lang="ja-JP" altLang="en-US" smtClean="0"/>
              <a:pPr>
                <a:defRPr/>
              </a:pPr>
              <a:t>2014/9/17</a:t>
            </a:fld>
            <a:endParaRPr lang="ja-JP" altLang="en-US"/>
          </a:p>
        </p:txBody>
      </p:sp>
      <p:sp>
        <p:nvSpPr>
          <p:cNvPr id="6" name="フッター プレースホルダー 4"/>
          <p:cNvSpPr>
            <a:spLocks noGrp="1"/>
          </p:cNvSpPr>
          <p:nvPr>
            <p:ph type="ftr" sz="quarter" idx="11"/>
          </p:nvPr>
        </p:nvSpPr>
        <p:spPr/>
        <p:txBody>
          <a:bodyPr/>
          <a:lstStyle>
            <a:lvl1pPr>
              <a:defRPr>
                <a:cs typeface="+mn-cs"/>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750EF4B8-6DAA-474D-8A05-596747730572}" type="slidenum">
              <a:rPr lang="ja-JP" altLang="en-US"/>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C7396D0E-0EC9-4A2D-ADCF-67648424BCF6}" type="slidenum">
              <a:rPr lang="en-US" altLang="ja-JP"/>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cs typeface="+mn-cs"/>
              </a:defRPr>
            </a:lvl1pPr>
          </a:lstStyle>
          <a:p>
            <a:pPr>
              <a:defRPr/>
            </a:pPr>
            <a:fld id="{0F1F3E64-B77F-48D1-ADF3-E5159FD94866}" type="datetime1">
              <a:rPr lang="ja-JP" altLang="en-US" smtClean="0"/>
              <a:pPr>
                <a:defRPr/>
              </a:pPr>
              <a:t>2014/9/17</a:t>
            </a:fld>
            <a:endParaRPr lang="ja-JP" altLang="en-US"/>
          </a:p>
        </p:txBody>
      </p:sp>
      <p:sp>
        <p:nvSpPr>
          <p:cNvPr id="6" name="フッター プレースホルダー 4"/>
          <p:cNvSpPr>
            <a:spLocks noGrp="1"/>
          </p:cNvSpPr>
          <p:nvPr>
            <p:ph type="ftr" sz="quarter" idx="11"/>
          </p:nvPr>
        </p:nvSpPr>
        <p:spPr/>
        <p:txBody>
          <a:bodyPr/>
          <a:lstStyle>
            <a:lvl1pPr>
              <a:defRPr>
                <a:cs typeface="+mn-cs"/>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67044178-FFBE-4C0E-9460-6038401E8DA7}" type="slidenum">
              <a:rPr lang="ja-JP" altLang="en-US"/>
              <a:pPr/>
              <a: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cs typeface="+mn-cs"/>
              </a:defRPr>
            </a:lvl1pPr>
          </a:lstStyle>
          <a:p>
            <a:pPr>
              <a:defRPr/>
            </a:pPr>
            <a:fld id="{2E941F12-0072-43B0-93F0-4B3B8DC8DEE4}" type="datetime1">
              <a:rPr lang="ja-JP" altLang="en-US" smtClean="0"/>
              <a:pPr>
                <a:defRPr/>
              </a:pPr>
              <a:t>2014/9/17</a:t>
            </a:fld>
            <a:endParaRPr lang="ja-JP" altLang="en-US"/>
          </a:p>
        </p:txBody>
      </p:sp>
      <p:sp>
        <p:nvSpPr>
          <p:cNvPr id="5" name="フッター プレースホルダー 4"/>
          <p:cNvSpPr>
            <a:spLocks noGrp="1"/>
          </p:cNvSpPr>
          <p:nvPr>
            <p:ph type="ftr" sz="quarter" idx="11"/>
          </p:nvPr>
        </p:nvSpPr>
        <p:spPr/>
        <p:txBody>
          <a:bodyPr/>
          <a:lstStyle>
            <a:lvl1pPr>
              <a:defRPr>
                <a:cs typeface="+mn-cs"/>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B5DA8822-A9ED-470A-9D74-1918B17AAFE6}" type="slidenum">
              <a:rPr lang="ja-JP" altLang="en-US"/>
              <a:pPr/>
              <a: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cs typeface="+mn-cs"/>
              </a:defRPr>
            </a:lvl1pPr>
          </a:lstStyle>
          <a:p>
            <a:pPr>
              <a:defRPr/>
            </a:pPr>
            <a:fld id="{3C0F55E3-D3EB-40E4-B5EC-3AFEAFFEC584}" type="datetime1">
              <a:rPr lang="ja-JP" altLang="en-US" smtClean="0"/>
              <a:pPr>
                <a:defRPr/>
              </a:pPr>
              <a:t>2014/9/17</a:t>
            </a:fld>
            <a:endParaRPr lang="ja-JP" altLang="en-US"/>
          </a:p>
        </p:txBody>
      </p:sp>
      <p:sp>
        <p:nvSpPr>
          <p:cNvPr id="5" name="フッター プレースホルダー 4"/>
          <p:cNvSpPr>
            <a:spLocks noGrp="1"/>
          </p:cNvSpPr>
          <p:nvPr>
            <p:ph type="ftr" sz="quarter" idx="11"/>
          </p:nvPr>
        </p:nvSpPr>
        <p:spPr/>
        <p:txBody>
          <a:bodyPr/>
          <a:lstStyle>
            <a:lvl1pPr>
              <a:defRPr>
                <a:cs typeface="+mn-cs"/>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E7AFEA81-1B41-4AB7-A608-E0500E722401}" type="slidenum">
              <a:rPr lang="ja-JP" altLang="en-US"/>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40777DA7-B177-4D91-9D16-4EDCAE12D61B}"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9E9A299C-B8C0-4430-B1AD-481D4260560A}"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B918CEAB-00D2-474A-AD6C-EA01B47874C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FF99D839-06FA-49C8-9B68-35A22C88F50D}"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D26C1DDF-276E-4B33-A82E-322B78EDD59D}"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F3D9F303-496E-4AB6-B59D-C6D51195E2DC}"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6F9EFA65-B45C-4654-A0AC-5914BA6D47B1}"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B4631BCD-3797-40C6-BA00-6797D6CF6355}"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051"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a:defRPr/>
            </a:pPr>
            <a:fld id="{3F85D8BC-4BB4-45E6-99D2-D5273587F8CD}" type="datetime1">
              <a:rPr lang="ja-JP" altLang="en-US" smtClean="0"/>
              <a:pPr>
                <a:defRPr/>
              </a:pPr>
              <a:t>2014/9/17</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cs typeface="Arial" panose="020B0604020202020204" pitchFamily="34" charset="0"/>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cs typeface="Arial" charset="0"/>
              </a:defRPr>
            </a:lvl1pPr>
          </a:lstStyle>
          <a:p>
            <a:fld id="{D3F00572-07C3-4501-AB54-AF54E69BEB61}"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ＭＳ Ｐゴシック" charset="-128"/>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cs typeface="ＭＳ Ｐゴシック"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cs typeface="ＭＳ Ｐゴシック"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cs typeface="ＭＳ Ｐゴシック"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cs typeface="ＭＳ Ｐゴシック"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ＭＳ Ｐゴシック"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ChangeArrowheads="1"/>
          </p:cNvSpPr>
          <p:nvPr/>
        </p:nvSpPr>
        <p:spPr bwMode="auto">
          <a:xfrm>
            <a:off x="253220" y="496417"/>
            <a:ext cx="3598700" cy="584775"/>
          </a:xfrm>
          <a:prstGeom prst="rect">
            <a:avLst/>
          </a:prstGeom>
          <a:noFill/>
          <a:ln w="9525">
            <a:noFill/>
            <a:miter lim="800000"/>
            <a:headEnd/>
            <a:tailEnd/>
          </a:ln>
          <a:effectLst/>
        </p:spPr>
        <p:txBody>
          <a:bodyPr wrap="square" anchor="ctr">
            <a:spAutoFit/>
          </a:bodyPr>
          <a:lstStyle/>
          <a:p>
            <a:pPr algn="ctr" eaLnBrk="1" hangingPunct="1"/>
            <a:r>
              <a:rPr lang="en-GB" sz="1600" dirty="0">
                <a:latin typeface="Arial" pitchFamily="34" charset="0"/>
                <a:cs typeface="Arial" pitchFamily="34" charset="0"/>
              </a:rPr>
              <a:t>Submitted by</a:t>
            </a:r>
            <a:r>
              <a:rPr lang="en-US" altLang="ja-JP" sz="1600" dirty="0" smtClean="0">
                <a:latin typeface="Arial" pitchFamily="34" charset="0"/>
                <a:cs typeface="Arial" pitchFamily="34" charset="0"/>
              </a:rPr>
              <a:t> the experts from Sweden </a:t>
            </a:r>
            <a:r>
              <a:rPr lang="en-US" altLang="ja-JP" sz="1600" dirty="0">
                <a:latin typeface="Arial" pitchFamily="34" charset="0"/>
                <a:cs typeface="Arial" pitchFamily="34" charset="0"/>
              </a:rPr>
              <a:t>and Japan</a:t>
            </a:r>
            <a:endParaRPr lang="ja-JP" altLang="en-US" sz="1600" dirty="0">
              <a:latin typeface="Arial" pitchFamily="34" charset="0"/>
              <a:cs typeface="Arial" pitchFamily="34" charset="0"/>
            </a:endParaRPr>
          </a:p>
        </p:txBody>
      </p:sp>
      <p:sp>
        <p:nvSpPr>
          <p:cNvPr id="15364" name="Rectangle 7"/>
          <p:cNvSpPr>
            <a:spLocks noChangeArrowheads="1"/>
          </p:cNvSpPr>
          <p:nvPr/>
        </p:nvSpPr>
        <p:spPr bwMode="auto">
          <a:xfrm>
            <a:off x="1530039" y="4319313"/>
            <a:ext cx="6084888" cy="461962"/>
          </a:xfrm>
          <a:prstGeom prst="rect">
            <a:avLst/>
          </a:prstGeom>
          <a:noFill/>
          <a:ln w="9525">
            <a:noFill/>
            <a:miter lim="800000"/>
            <a:headEnd/>
            <a:tailEnd/>
          </a:ln>
          <a:effectLst/>
        </p:spPr>
        <p:txBody>
          <a:bodyPr anchor="ctr">
            <a:spAutoFit/>
          </a:bodyPr>
          <a:lstStyle/>
          <a:p>
            <a:pPr algn="ctr">
              <a:spcBef>
                <a:spcPct val="20000"/>
              </a:spcBef>
            </a:pPr>
            <a:r>
              <a:rPr lang="en-US" altLang="ja-JP" sz="2400" dirty="0">
                <a:latin typeface="Calibri" pitchFamily="34" charset="0"/>
              </a:rPr>
              <a:t>Presentation in conjunction with </a:t>
            </a:r>
            <a:r>
              <a:rPr lang="en-US" altLang="ja-JP" sz="2400" b="1" dirty="0" smtClean="0">
                <a:latin typeface="Calibri" pitchFamily="34" charset="0"/>
              </a:rPr>
              <a:t>GRRF-78-05 </a:t>
            </a:r>
            <a:endParaRPr lang="ja-JP" altLang="en-US" sz="2400" dirty="0">
              <a:latin typeface="ＭＳ Ｐゴシック" pitchFamily="50" charset="-128"/>
            </a:endParaRPr>
          </a:p>
        </p:txBody>
      </p:sp>
      <p:sp>
        <p:nvSpPr>
          <p:cNvPr id="6"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1</a:t>
            </a:fld>
            <a:endParaRPr lang="en-US" altLang="ja-JP" sz="2000" dirty="0"/>
          </a:p>
        </p:txBody>
      </p:sp>
      <p:sp>
        <p:nvSpPr>
          <p:cNvPr id="7" name="Rectangle 7"/>
          <p:cNvSpPr>
            <a:spLocks noChangeArrowheads="1"/>
          </p:cNvSpPr>
          <p:nvPr/>
        </p:nvSpPr>
        <p:spPr bwMode="auto">
          <a:xfrm>
            <a:off x="899592" y="1124744"/>
            <a:ext cx="705643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en-US" altLang="ja-JP" sz="3600" dirty="0" smtClean="0">
              <a:latin typeface="Tahoma" panose="020B0604030504040204" pitchFamily="34" charset="0"/>
              <a:cs typeface="Tahoma" panose="020B0604030504040204" pitchFamily="34" charset="0"/>
            </a:endParaRPr>
          </a:p>
          <a:p>
            <a:pPr algn="ctr" eaLnBrk="1" hangingPunct="1">
              <a:spcBef>
                <a:spcPct val="0"/>
              </a:spcBef>
              <a:buFontTx/>
              <a:buNone/>
            </a:pPr>
            <a:r>
              <a:rPr lang="en-US" altLang="ja-JP" sz="3600" dirty="0">
                <a:latin typeface="Tahoma" panose="020B0604030504040204" pitchFamily="34" charset="0"/>
                <a:cs typeface="Tahoma" panose="020B0604030504040204" pitchFamily="34" charset="0"/>
              </a:rPr>
              <a:t> Amendment proposals to UN R79 </a:t>
            </a:r>
          </a:p>
          <a:p>
            <a:pPr algn="ctr" eaLnBrk="1" hangingPunct="1">
              <a:spcBef>
                <a:spcPct val="0"/>
              </a:spcBef>
              <a:buFontTx/>
              <a:buNone/>
            </a:pPr>
            <a:r>
              <a:rPr lang="en-US" altLang="ja-JP" sz="3600" dirty="0">
                <a:latin typeface="Tahoma" panose="020B0604030504040204" pitchFamily="34" charset="0"/>
                <a:cs typeface="Tahoma" panose="020B0604030504040204" pitchFamily="34" charset="0"/>
              </a:rPr>
              <a:t>to introduce the requirements of </a:t>
            </a:r>
          </a:p>
          <a:p>
            <a:pPr algn="ctr" eaLnBrk="1" hangingPunct="1">
              <a:spcBef>
                <a:spcPct val="0"/>
              </a:spcBef>
              <a:buFontTx/>
              <a:buNone/>
            </a:pPr>
            <a:r>
              <a:rPr lang="en-US" altLang="ja-JP" sz="3600" dirty="0">
                <a:latin typeface="Tahoma" panose="020B0604030504040204" pitchFamily="34" charset="0"/>
                <a:cs typeface="Tahoma" panose="020B0604030504040204" pitchFamily="34" charset="0"/>
              </a:rPr>
              <a:t>Lane Keeping Assistance System </a:t>
            </a:r>
          </a:p>
          <a:p>
            <a:pPr algn="ctr" eaLnBrk="1" hangingPunct="1">
              <a:spcBef>
                <a:spcPct val="0"/>
              </a:spcBef>
              <a:buFontTx/>
              <a:buNone/>
            </a:pPr>
            <a:endParaRPr lang="en-US" altLang="ja-JP" sz="3600" dirty="0">
              <a:latin typeface="Tahoma" panose="020B0604030504040204" pitchFamily="34" charset="0"/>
              <a:cs typeface="Tahoma" panose="020B0604030504040204" pitchFamily="34" charset="0"/>
            </a:endParaRPr>
          </a:p>
        </p:txBody>
      </p:sp>
      <p:sp>
        <p:nvSpPr>
          <p:cNvPr id="8" name="Rectangle 7"/>
          <p:cNvSpPr>
            <a:spLocks noChangeArrowheads="1"/>
          </p:cNvSpPr>
          <p:nvPr/>
        </p:nvSpPr>
        <p:spPr bwMode="auto">
          <a:xfrm>
            <a:off x="5004048" y="419472"/>
            <a:ext cx="3598700" cy="738664"/>
          </a:xfrm>
          <a:prstGeom prst="rect">
            <a:avLst/>
          </a:prstGeom>
          <a:noFill/>
          <a:ln w="9525">
            <a:noFill/>
            <a:miter lim="800000"/>
            <a:headEnd/>
            <a:tailEnd/>
          </a:ln>
          <a:effectLst/>
        </p:spPr>
        <p:txBody>
          <a:bodyPr wrap="square" anchor="ctr">
            <a:spAutoFit/>
          </a:bodyPr>
          <a:lstStyle/>
          <a:p>
            <a:r>
              <a:rPr lang="en-GB" sz="1400" u="sng" dirty="0"/>
              <a:t>Informal document</a:t>
            </a:r>
            <a:r>
              <a:rPr lang="en-GB" sz="1400" dirty="0"/>
              <a:t> </a:t>
            </a:r>
            <a:r>
              <a:rPr lang="en-GB" sz="1400" b="1" dirty="0" smtClean="0"/>
              <a:t>GRRF-78-43</a:t>
            </a:r>
            <a:endParaRPr lang="en-GB" sz="1400" b="1" dirty="0"/>
          </a:p>
          <a:p>
            <a:r>
              <a:rPr lang="en-GB" sz="1400" dirty="0"/>
              <a:t>78</a:t>
            </a:r>
            <a:r>
              <a:rPr lang="en-GB" sz="1400" baseline="30000" dirty="0"/>
              <a:t>th</a:t>
            </a:r>
            <a:r>
              <a:rPr lang="en-GB" sz="1400" dirty="0"/>
              <a:t> GRRF, 16-19 September 2014</a:t>
            </a:r>
            <a:endParaRPr lang="en-GB" sz="1400" b="1" dirty="0"/>
          </a:p>
          <a:p>
            <a:r>
              <a:rPr lang="en-GB" sz="1400" dirty="0"/>
              <a:t>Agenda item </a:t>
            </a:r>
            <a:r>
              <a:rPr lang="en-GB" sz="1400" dirty="0" smtClean="0"/>
              <a:t>9(b)</a:t>
            </a:r>
            <a:endParaRPr lang="ja-JP" altLang="en-US" sz="1400" dirty="0">
              <a:latin typeface="ＭＳ Ｐゴシック"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ChangeArrowheads="1"/>
          </p:cNvSpPr>
          <p:nvPr/>
        </p:nvSpPr>
        <p:spPr bwMode="auto">
          <a:xfrm>
            <a:off x="0" y="44624"/>
            <a:ext cx="9144000" cy="400110"/>
          </a:xfrm>
          <a:prstGeom prst="rect">
            <a:avLst/>
          </a:prstGeom>
          <a:noFill/>
          <a:ln w="9525">
            <a:noFill/>
            <a:miter lim="800000"/>
            <a:headEnd/>
            <a:tailEnd/>
          </a:ln>
        </p:spPr>
        <p:txBody>
          <a:bodyPr wrap="square">
            <a:spAutoFit/>
          </a:bodyPr>
          <a:lstStyle/>
          <a:p>
            <a:pPr eaLnBrk="1" hangingPunct="1"/>
            <a:r>
              <a:rPr lang="en-US" altLang="ja-JP" sz="2000" b="1" dirty="0" smtClean="0">
                <a:latin typeface="Tahoma" pitchFamily="34" charset="0"/>
              </a:rPr>
              <a:t> </a:t>
            </a:r>
            <a:r>
              <a:rPr lang="ja-JP" altLang="en-US" sz="2000" b="1" dirty="0" smtClean="0">
                <a:latin typeface="Tahoma" pitchFamily="34" charset="0"/>
              </a:rPr>
              <a:t>　　　　　　</a:t>
            </a:r>
            <a:r>
              <a:rPr lang="en-US" altLang="ja-JP" sz="2000" b="1" dirty="0" smtClean="0">
                <a:latin typeface="Tahoma" pitchFamily="34" charset="0"/>
              </a:rPr>
              <a:t>LKAS Requirements (Proposed by LKAS SDG).</a:t>
            </a:r>
            <a:endParaRPr lang="en-US" altLang="ja-JP" sz="2000" b="1" dirty="0">
              <a:latin typeface="Tahoma" pitchFamily="34" charset="0"/>
            </a:endParaRPr>
          </a:p>
        </p:txBody>
      </p:sp>
      <p:sp>
        <p:nvSpPr>
          <p:cNvPr id="2" name="正方形/長方形 1"/>
          <p:cNvSpPr/>
          <p:nvPr/>
        </p:nvSpPr>
        <p:spPr>
          <a:xfrm>
            <a:off x="34925" y="980381"/>
            <a:ext cx="9001125" cy="5586145"/>
          </a:xfrm>
          <a:prstGeom prst="rect">
            <a:avLst/>
          </a:prstGeom>
        </p:spPr>
        <p:txBody>
          <a:bodyPr>
            <a:spAutoFit/>
          </a:bodyPr>
          <a:lstStyle/>
          <a:p>
            <a:pPr marL="495300" indent="-228600" algn="just">
              <a:spcAft>
                <a:spcPts val="0"/>
              </a:spcAft>
              <a:defRPr/>
            </a:pPr>
            <a:r>
              <a:rPr lang="en-US" altLang="ja-JP" i="1" kern="100" dirty="0">
                <a:solidFill>
                  <a:srgbClr val="000000"/>
                </a:solidFill>
                <a:latin typeface="Times New Roman" panose="02020603050405020304" pitchFamily="18" charset="0"/>
                <a:ea typeface="ＭＳ ゴシック" panose="020B0609070205080204" pitchFamily="49" charset="-128"/>
              </a:rPr>
              <a:t>Insert a new paragraph 2.3.4.2.1, </a:t>
            </a:r>
            <a:r>
              <a:rPr lang="en-US" altLang="ja-JP" kern="100" dirty="0">
                <a:solidFill>
                  <a:srgbClr val="000000"/>
                </a:solidFill>
                <a:latin typeface="Times New Roman" panose="02020603050405020304" pitchFamily="18" charset="0"/>
                <a:ea typeface="ＭＳ ゴシック" panose="020B0609070205080204" pitchFamily="49" charset="-128"/>
              </a:rPr>
              <a:t>to read: </a:t>
            </a:r>
            <a:endParaRPr lang="en-US" altLang="ja-JP" b="1" kern="1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a:p>
            <a:pPr indent="-809625" algn="just">
              <a:spcAft>
                <a:spcPts val="0"/>
              </a:spcAft>
            </a:pPr>
            <a:r>
              <a:rPr lang="en-US" altLang="ja-JP" b="1" kern="100" dirty="0" smtClean="0">
                <a:latin typeface="Times New Roman" panose="02020603050405020304" pitchFamily="18" charset="0"/>
                <a:ea typeface="ＭＳ ゴシック" panose="020B0609070205080204" pitchFamily="49" charset="-128"/>
                <a:cs typeface="Times New Roman" panose="02020603050405020304" pitchFamily="18" charset="0"/>
              </a:rPr>
              <a:t>2.3.4.2.1.</a:t>
            </a:r>
            <a:r>
              <a:rPr lang="ja-JP" altLang="ja-JP" b="1" kern="1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b="1" kern="100" dirty="0">
                <a:latin typeface="Times New Roman" panose="02020603050405020304" pitchFamily="18" charset="0"/>
                <a:ea typeface="ＭＳ ゴシック" panose="020B0609070205080204" pitchFamily="49" charset="-128"/>
                <a:cs typeface="Times New Roman" panose="02020603050405020304" pitchFamily="18" charset="0"/>
              </a:rPr>
              <a:t>“Lane Keeping Assistance System</a:t>
            </a:r>
            <a:r>
              <a:rPr lang="ja-JP" altLang="ja-JP" b="1" kern="10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b="1" kern="100" dirty="0">
                <a:latin typeface="Times New Roman" panose="02020603050405020304" pitchFamily="18" charset="0"/>
                <a:ea typeface="ＭＳ ゴシック" panose="020B0609070205080204" pitchFamily="49" charset="-128"/>
                <a:cs typeface="Times New Roman" panose="02020603050405020304" pitchFamily="18" charset="0"/>
              </a:rPr>
              <a:t> means a system which assists the driver in </a:t>
            </a:r>
            <a:endParaRPr lang="en-US" altLang="ja-JP" b="1" kern="10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pPr indent="-809625" algn="just">
              <a:spcAft>
                <a:spcPts val="0"/>
              </a:spcAft>
            </a:pPr>
            <a:r>
              <a:rPr lang="ja-JP" altLang="en-US" b="1" kern="100" dirty="0">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b="1" kern="1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b="1" kern="100" dirty="0" smtClean="0">
                <a:latin typeface="Times New Roman" panose="02020603050405020304" pitchFamily="18" charset="0"/>
                <a:ea typeface="ＭＳ ゴシック" panose="020B0609070205080204" pitchFamily="49" charset="-128"/>
                <a:cs typeface="Times New Roman" panose="02020603050405020304" pitchFamily="18" charset="0"/>
              </a:rPr>
              <a:t>keeping </a:t>
            </a:r>
            <a:r>
              <a:rPr lang="en-US" altLang="ja-JP" b="1" kern="100" dirty="0">
                <a:latin typeface="Times New Roman" panose="02020603050405020304" pitchFamily="18" charset="0"/>
                <a:ea typeface="ＭＳ ゴシック" panose="020B0609070205080204" pitchFamily="49" charset="-128"/>
                <a:cs typeface="Times New Roman" panose="02020603050405020304" pitchFamily="18" charset="0"/>
              </a:rPr>
              <a:t>the vehicle within the chosen lane, by influencing the lateral movement </a:t>
            </a:r>
            <a:endParaRPr lang="en-US" altLang="ja-JP" b="1" kern="10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pPr indent="-809625" algn="just">
              <a:spcAft>
                <a:spcPts val="0"/>
              </a:spcAft>
            </a:pPr>
            <a:r>
              <a:rPr lang="en-US" altLang="ja-JP" b="1" kern="1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b="1" kern="100" dirty="0" smtClean="0">
                <a:latin typeface="Times New Roman" panose="02020603050405020304" pitchFamily="18" charset="0"/>
                <a:ea typeface="ＭＳ ゴシック" panose="020B0609070205080204" pitchFamily="49" charset="-128"/>
                <a:cs typeface="Times New Roman" panose="02020603050405020304" pitchFamily="18" charset="0"/>
              </a:rPr>
              <a:t>                  of </a:t>
            </a:r>
            <a:r>
              <a:rPr lang="en-US" altLang="ja-JP" b="1" kern="100" dirty="0">
                <a:latin typeface="Times New Roman" panose="02020603050405020304" pitchFamily="18" charset="0"/>
                <a:ea typeface="ＭＳ ゴシック" panose="020B0609070205080204" pitchFamily="49" charset="-128"/>
                <a:cs typeface="Times New Roman" panose="02020603050405020304" pitchFamily="18" charset="0"/>
              </a:rPr>
              <a:t>the vehicle.</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marL="495300" indent="-228600" algn="just">
              <a:spcAft>
                <a:spcPts val="0"/>
              </a:spcAft>
              <a:defRPr/>
            </a:pP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marL="1108075" indent="-841375">
              <a:spcAft>
                <a:spcPts val="600"/>
              </a:spcAft>
              <a:defRPr/>
            </a:pPr>
            <a:r>
              <a:rPr lang="en-US" altLang="ja-JP" i="1" kern="100" dirty="0">
                <a:latin typeface="Times New Roman" panose="02020603050405020304" pitchFamily="18" charset="0"/>
                <a:ea typeface="ＭＳ ゴシック" panose="020B0609070205080204" pitchFamily="49" charset="-128"/>
                <a:cs typeface="Times New Roman" panose="02020603050405020304" pitchFamily="18" charset="0"/>
              </a:rPr>
              <a:t>Insert a new paragraphs 5.1.6.2. - 5.1.6.5.,</a:t>
            </a:r>
            <a:r>
              <a:rPr lang="en-US" altLang="ja-JP" kern="100" dirty="0">
                <a:latin typeface="Times New Roman" panose="02020603050405020304" pitchFamily="18" charset="0"/>
                <a:ea typeface="ＭＳ ゴシック" panose="020B0609070205080204" pitchFamily="49" charset="-128"/>
                <a:cs typeface="Times New Roman" panose="02020603050405020304" pitchFamily="18" charset="0"/>
              </a:rPr>
              <a:t> to read:</a:t>
            </a:r>
            <a:endParaRPr lang="en-US" altLang="ja-JP" b="1" dirty="0">
              <a:latin typeface="Times New Roman" panose="02020603050405020304" pitchFamily="18" charset="0"/>
              <a:ea typeface="ＭＳ ゴシック" panose="020B0609070205080204" pitchFamily="49" charset="-128"/>
              <a:cs typeface="Times New Roman" panose="02020603050405020304" pitchFamily="18" charset="0"/>
            </a:endParaRPr>
          </a:p>
          <a:p>
            <a:pPr marL="1108075" indent="-1108075">
              <a:spcAft>
                <a:spcPts val="600"/>
              </a:spcAft>
              <a:defRPr/>
            </a:pPr>
            <a:r>
              <a:rPr lang="x-none" altLang="ja-JP" b="1" dirty="0">
                <a:latin typeface="Times New Roman" panose="02020603050405020304" pitchFamily="18" charset="0"/>
                <a:ea typeface="ＭＳ ゴシック" panose="020B0609070205080204" pitchFamily="49" charset="-128"/>
                <a:cs typeface="Times New Roman" panose="02020603050405020304" pitchFamily="18" charset="0"/>
              </a:rPr>
              <a:t>5.1.6.2.	</a:t>
            </a:r>
            <a:r>
              <a:rPr lang="en-US" altLang="ja-JP" b="1" kern="100" dirty="0">
                <a:latin typeface="Times New Roman" panose="02020603050405020304" pitchFamily="18" charset="0"/>
                <a:ea typeface="ＭＳ 明朝" panose="02020609040205080304" pitchFamily="17" charset="-128"/>
              </a:rPr>
              <a:t>Lane Keeping Assistance System shall be designed so that excessive intervention of steering control (e.g. an excessive steering torque) is suppressed to assure the steering operability by the driver and to avoid unexpected vehicle behavior, during its operation. In addition, it shall be designed such that in its non-fault condition any intervention shall fade out smoothly. The steering control effort necessary to counteract an intervention shall not exceed the specified value in paragraph 6.2.4.2. for a normally operating intact system. </a:t>
            </a:r>
            <a:endParaRPr lang="en-US" altLang="ja-JP" b="1" kern="100" dirty="0" smtClean="0">
              <a:latin typeface="Times New Roman" panose="02020603050405020304" pitchFamily="18" charset="0"/>
              <a:ea typeface="ＭＳ 明朝" panose="02020609040205080304" pitchFamily="17" charset="-128"/>
            </a:endParaRPr>
          </a:p>
          <a:p>
            <a:pPr marL="1108075" indent="-841375">
              <a:spcAft>
                <a:spcPts val="600"/>
              </a:spcAft>
              <a:defRPr/>
            </a:pPr>
            <a:endParaRPr lang="en-US" altLang="ja-JP" b="1"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pPr marL="1047750" indent="-1047750">
              <a:spcAft>
                <a:spcPts val="0"/>
              </a:spcAft>
              <a:defRPr/>
            </a:pPr>
            <a:r>
              <a:rPr lang="en-US" altLang="ja-JP" b="1" kern="0" dirty="0" smtClean="0">
                <a:latin typeface="Times New Roman" panose="02020603050405020304" pitchFamily="18" charset="0"/>
                <a:ea typeface="ＭＳ 明朝" panose="02020609040205080304" pitchFamily="17" charset="-128"/>
                <a:cs typeface="Times New Roman" panose="02020603050405020304" pitchFamily="18" charset="0"/>
              </a:rPr>
              <a:t>5.1.6.3</a:t>
            </a:r>
            <a:r>
              <a:rPr lang="en-US" altLang="ja-JP" b="1" kern="0" dirty="0">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b="1" kern="0" dirty="0" smtClean="0">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b="1" kern="100" dirty="0" smtClean="0">
                <a:latin typeface="Times New Roman" panose="02020603050405020304" pitchFamily="18" charset="0"/>
                <a:ea typeface="ＭＳ ゴシック" panose="020B0609070205080204" pitchFamily="49" charset="-128"/>
              </a:rPr>
              <a:t>When </a:t>
            </a:r>
            <a:r>
              <a:rPr lang="en-US" altLang="ja-JP" b="1" kern="100" dirty="0">
                <a:latin typeface="Times New Roman" panose="02020603050405020304" pitchFamily="18" charset="0"/>
                <a:ea typeface="ＭＳ ゴシック" panose="020B0609070205080204" pitchFamily="49" charset="-128"/>
              </a:rPr>
              <a:t>the Lane Keeping Assistance System </a:t>
            </a:r>
            <a:r>
              <a:rPr lang="en-US" altLang="ja-JP" b="1" kern="100" dirty="0">
                <a:latin typeface="Times New Roman" panose="02020603050405020304" pitchFamily="18" charset="0"/>
                <a:ea typeface="ＭＳ 明朝" panose="02020609040205080304" pitchFamily="17" charset="-128"/>
              </a:rPr>
              <a:t>is temporarily not available, for example due to inclement weather conditions, the system shall clearly inform the driver about the system status, except if the system is in the OFF mode, e.g. switched off. This exception does not affect the required warning in the case of a system malfunction.</a:t>
            </a:r>
            <a:endParaRPr lang="en-US" altLang="ja-JP" b="1" kern="0" dirty="0">
              <a:latin typeface="Times New Roman" panose="02020603050405020304" pitchFamily="18" charset="0"/>
              <a:ea typeface="ＭＳ 明朝" panose="02020609040205080304" pitchFamily="17" charset="-128"/>
              <a:cs typeface="Times New Roman" panose="02020603050405020304" pitchFamily="18" charset="0"/>
            </a:endParaRPr>
          </a:p>
        </p:txBody>
      </p:sp>
      <p:sp>
        <p:nvSpPr>
          <p:cNvPr id="5"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10</a:t>
            </a:fld>
            <a:endParaRPr lang="en-US" altLang="ja-JP"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4925" y="1398588"/>
            <a:ext cx="9001125" cy="2462213"/>
          </a:xfrm>
          <a:prstGeom prst="rect">
            <a:avLst/>
          </a:prstGeom>
        </p:spPr>
        <p:txBody>
          <a:bodyPr>
            <a:spAutoFit/>
          </a:bodyPr>
          <a:lstStyle/>
          <a:p>
            <a:pPr marL="1090613" indent="-1090613" algn="just">
              <a:spcAft>
                <a:spcPts val="600"/>
              </a:spcAft>
              <a:defRPr/>
            </a:pPr>
            <a:r>
              <a:rPr lang="en-US" altLang="ja-JP" b="1" kern="100" dirty="0">
                <a:latin typeface="Times New Roman" panose="02020603050405020304" pitchFamily="18" charset="0"/>
                <a:ea typeface="ＭＳ ゴシック" panose="020B0609070205080204" pitchFamily="49" charset="-128"/>
                <a:cs typeface="Times New Roman" panose="02020603050405020304" pitchFamily="18" charset="0"/>
              </a:rPr>
              <a:t>5.1.6.4. 	</a:t>
            </a:r>
            <a:r>
              <a:rPr lang="en-US" altLang="ja-JP" b="1" kern="100" dirty="0">
                <a:latin typeface="Times New Roman" panose="02020603050405020304" pitchFamily="18" charset="0"/>
                <a:ea typeface="ＭＳ ゴシック" panose="020B0609070205080204" pitchFamily="49" charset="-128"/>
              </a:rPr>
              <a:t>The vehicle may be equipped with a means for the driver to activate or deactivate the </a:t>
            </a:r>
            <a:r>
              <a:rPr lang="en-US" altLang="ja-JP" b="1" kern="100" dirty="0">
                <a:latin typeface="Times New Roman" panose="02020603050405020304" pitchFamily="18" charset="0"/>
                <a:ea typeface="ＭＳ 明朝" panose="02020609040205080304" pitchFamily="17" charset="-128"/>
              </a:rPr>
              <a:t>Lane Keeping Assistance System.</a:t>
            </a:r>
            <a:r>
              <a:rPr lang="en-US" altLang="ja-JP" b="1" kern="100" dirty="0" smtClean="0">
                <a:latin typeface="Times New Roman" panose="02020603050405020304" pitchFamily="18" charset="0"/>
                <a:ea typeface="ＭＳ ゴシック" panose="020B0609070205080204" pitchFamily="49" charset="-128"/>
                <a:cs typeface="Times New Roman" panose="02020603050405020304" pitchFamily="18" charset="0"/>
              </a:rPr>
              <a:t>  </a:t>
            </a:r>
            <a:endParaRPr lang="en-US" altLang="ja-JP" b="1" kern="100" dirty="0">
              <a:latin typeface="Times New Roman" panose="02020603050405020304" pitchFamily="18" charset="0"/>
              <a:ea typeface="ＭＳ ゴシック" panose="020B0609070205080204" pitchFamily="49" charset="-128"/>
              <a:cs typeface="Times New Roman" panose="02020603050405020304" pitchFamily="18" charset="0"/>
            </a:endParaRPr>
          </a:p>
          <a:p>
            <a:pPr marL="1091565" indent="-827405" algn="just">
              <a:spcAft>
                <a:spcPts val="600"/>
              </a:spcAft>
              <a:defRPr/>
            </a:pPr>
            <a:endParaRPr lang="en-US" altLang="ja-JP" b="1" kern="100" dirty="0">
              <a:latin typeface="Times New Roman" panose="02020603050405020304" pitchFamily="18" charset="0"/>
              <a:ea typeface="ＭＳ ゴシック" panose="020B0609070205080204" pitchFamily="49" charset="-128"/>
              <a:cs typeface="Times New Roman" panose="02020603050405020304" pitchFamily="18" charset="0"/>
            </a:endParaRPr>
          </a:p>
          <a:p>
            <a:pPr marL="1092200" indent="-1092200" algn="just">
              <a:spcAft>
                <a:spcPts val="0"/>
              </a:spcAft>
              <a:defRPr/>
            </a:pPr>
            <a:r>
              <a:rPr lang="en-US" altLang="ja-JP" b="1" kern="100" dirty="0">
                <a:latin typeface="Times New Roman" panose="02020603050405020304" pitchFamily="18" charset="0"/>
                <a:ea typeface="ＭＳ ゴシック" panose="020B0609070205080204" pitchFamily="49" charset="-128"/>
                <a:cs typeface="Times New Roman" panose="02020603050405020304" pitchFamily="18" charset="0"/>
              </a:rPr>
              <a:t>5.1.6.5.	</a:t>
            </a:r>
            <a:r>
              <a:rPr lang="en-US" altLang="ja-JP" b="1" kern="100" dirty="0">
                <a:latin typeface="Times New Roman" panose="02020603050405020304" pitchFamily="18" charset="0"/>
                <a:ea typeface="ＭＳ ゴシック" panose="020B0609070205080204" pitchFamily="49" charset="-128"/>
              </a:rPr>
              <a:t>[The system shall have at least 1 type of means to detect driver attention e.g. by sensing the driver’s hands on the steering wheel. When the system detects inattention of the driver, it shall give an effective warning [, which shall be at least two means out of optical, acoustic and appropriate haptic,] to call the driver’s attention.]</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11</a:t>
            </a:fld>
            <a:endParaRPr lang="en-US" altLang="ja-JP"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3060249"/>
            <a:ext cx="9144000" cy="584775"/>
          </a:xfrm>
          <a:prstGeom prst="rect">
            <a:avLst/>
          </a:prstGeom>
          <a:noFill/>
        </p:spPr>
        <p:txBody>
          <a:bodyPr wrap="square" rtlCol="0">
            <a:spAutoFit/>
          </a:bodyPr>
          <a:lstStyle/>
          <a:p>
            <a:pPr algn="ctr"/>
            <a:r>
              <a:rPr kumimoji="1" lang="ja-JP" altLang="en-US" sz="3200" dirty="0" smtClean="0"/>
              <a:t>（</a:t>
            </a:r>
            <a:r>
              <a:rPr kumimoji="1" lang="en-US" altLang="ja-JP" sz="3200" dirty="0" smtClean="0"/>
              <a:t>Appendix</a:t>
            </a:r>
            <a:r>
              <a:rPr kumimoji="1" lang="ja-JP" altLang="en-US" sz="3200" dirty="0" smtClean="0"/>
              <a:t>）</a:t>
            </a:r>
            <a:endParaRPr kumimoji="1" lang="ja-JP" altLang="en-US" sz="3200" dirty="0"/>
          </a:p>
        </p:txBody>
      </p:sp>
      <p:sp>
        <p:nvSpPr>
          <p:cNvPr id="7"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12</a:t>
            </a:fld>
            <a:endParaRPr lang="en-US" altLang="ja-JP" sz="2000" dirty="0"/>
          </a:p>
        </p:txBody>
      </p:sp>
    </p:spTree>
    <p:extLst>
      <p:ext uri="{BB962C8B-B14F-4D97-AF65-F5344CB8AC3E}">
        <p14:creationId xmlns:p14="http://schemas.microsoft.com/office/powerpoint/2010/main" val="2392375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ChangeArrowheads="1"/>
          </p:cNvSpPr>
          <p:nvPr/>
        </p:nvSpPr>
        <p:spPr bwMode="auto">
          <a:xfrm>
            <a:off x="395536" y="0"/>
            <a:ext cx="8424862" cy="646331"/>
          </a:xfrm>
          <a:prstGeom prst="rect">
            <a:avLst/>
          </a:prstGeom>
          <a:noFill/>
          <a:ln w="9525">
            <a:noFill/>
            <a:miter lim="800000"/>
            <a:headEnd/>
            <a:tailEnd/>
          </a:ln>
        </p:spPr>
        <p:txBody>
          <a:bodyPr>
            <a:spAutoFit/>
          </a:bodyPr>
          <a:lstStyle/>
          <a:p>
            <a:pPr algn="ctr" eaLnBrk="1" hangingPunct="1"/>
            <a:r>
              <a:rPr lang="en-US" altLang="ja-JP" sz="3600" b="1" dirty="0">
                <a:latin typeface="Tahoma" pitchFamily="34" charset="0"/>
              </a:rPr>
              <a:t>Outline of LKAS requirements</a:t>
            </a:r>
            <a:endParaRPr lang="ja-JP" altLang="en-US" sz="2800" b="1" dirty="0">
              <a:latin typeface="Tahoma" pitchFamily="34" charset="0"/>
            </a:endParaRPr>
          </a:p>
        </p:txBody>
      </p:sp>
      <p:graphicFrame>
        <p:nvGraphicFramePr>
          <p:cNvPr id="14" name="表 13"/>
          <p:cNvGraphicFramePr>
            <a:graphicFrameLocks noGrp="1"/>
          </p:cNvGraphicFramePr>
          <p:nvPr/>
        </p:nvGraphicFramePr>
        <p:xfrm>
          <a:off x="146050" y="1669627"/>
          <a:ext cx="8793163" cy="4711701"/>
        </p:xfrm>
        <a:graphic>
          <a:graphicData uri="http://schemas.openxmlformats.org/drawingml/2006/table">
            <a:tbl>
              <a:tblPr/>
              <a:tblGrid>
                <a:gridCol w="177784"/>
                <a:gridCol w="1728188"/>
                <a:gridCol w="3336942"/>
                <a:gridCol w="692451"/>
                <a:gridCol w="769391"/>
                <a:gridCol w="615513"/>
                <a:gridCol w="692451"/>
                <a:gridCol w="780443"/>
              </a:tblGrid>
              <a:tr h="173949">
                <a:tc rowSpan="2" gridSpan="2">
                  <a:txBody>
                    <a:bodyPr/>
                    <a:lstStyle/>
                    <a:p>
                      <a:pPr algn="ctr" fontAlgn="ctr"/>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Items</a:t>
                      </a:r>
                    </a:p>
                  </a:txBody>
                  <a:tcPr marL="6294" marR="6294" marT="62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fontAlgn="ctr"/>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Purpose</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References</a:t>
                      </a:r>
                    </a:p>
                  </a:txBody>
                  <a:tcPr marL="6294" marR="6294" marT="62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01221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Japanese technical guideline</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ISO</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LDWS</a:t>
                      </a:r>
                      <a:b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regulation</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ITS guideline</a:t>
                      </a:r>
                      <a:b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High-priority Warning Signals</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ITS guideline</a:t>
                      </a:r>
                      <a:b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Design Principles for Control Systems of ADAS</a:t>
                      </a:r>
                    </a:p>
                  </a:txBody>
                  <a:tcPr marL="6294" marR="6294" marT="62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81">
                <a:tc gridSpan="2">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1. Definition</a:t>
                      </a:r>
                    </a:p>
                  </a:txBody>
                  <a:tcPr marL="6294" marR="6294" marT="62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Clarification of LKAS function</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Introduction</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81">
                <a:tc gridSpan="2">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2. Scope</a:t>
                      </a:r>
                    </a:p>
                  </a:txBody>
                  <a:tcPr marL="6294" marR="6294" marT="62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Clarification of the vehicle categories</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949">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3. Operational requirements</a:t>
                      </a:r>
                    </a:p>
                  </a:txBody>
                  <a:tcPr marL="6294" marR="6294" marT="629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3949">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 Requirements for activation</a:t>
                      </a:r>
                    </a:p>
                  </a:txBody>
                  <a:tcPr marL="6294" marR="6294" marT="62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68791">
                <a:tc rowSpan="5">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Operating speed</a:t>
                      </a:r>
                    </a:p>
                  </a:txBody>
                  <a:tcPr marL="6294" marR="6294" marT="62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In order to operate LKAS primarily on an highway where the environments such as lane marking are maintained.</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3.(1)</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5.1</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5.2.3.</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873">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Acceleration etc. caused by the operation of the system</a:t>
                      </a:r>
                    </a:p>
                  </a:txBody>
                  <a:tcPr marL="6294" marR="6294" marT="62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In order to prevent a rollover or unstable vehicle behavior caused by rapid steering control.</a:t>
                      </a:r>
                      <a:b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In case of the system preventing lane departure by operating braking, it is necessary to prescribe the requirement concerning speed reduction and deceleration to avoid negative effect to the following vehicles.</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3.(3)</a:t>
                      </a:r>
                      <a:b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603">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Road shape</a:t>
                      </a:r>
                    </a:p>
                  </a:txBody>
                  <a:tcPr marL="6294" marR="6294" marT="62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It is assumed that LKAS operates primarily on expressways.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Annex A</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5.2.1.</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603">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Lane marking</a:t>
                      </a:r>
                    </a:p>
                  </a:txBody>
                  <a:tcPr marL="6294" marR="6294" marT="62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In order to guarantee proper operation of LKAS to lane marking in each country.</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Annex B</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Annex 3</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603">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LKAS performance requirement</a:t>
                      </a:r>
                    </a:p>
                  </a:txBody>
                  <a:tcPr marL="6294" marR="6294" marT="62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The minimum requirement for prevention of lane departure accidents</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6.5.2.</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294" marR="6294" marT="62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6"/>
          <p:cNvSpPr>
            <a:spLocks noChangeArrowheads="1"/>
          </p:cNvSpPr>
          <p:nvPr/>
        </p:nvSpPr>
        <p:spPr bwMode="auto">
          <a:xfrm>
            <a:off x="467544" y="836712"/>
            <a:ext cx="799306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2000" dirty="0" smtClean="0">
                <a:latin typeface="Tahoma" panose="020B0604030504040204" pitchFamily="34" charset="0"/>
                <a:ea typeface="Tahoma" panose="020B0604030504040204" pitchFamily="34" charset="0"/>
                <a:cs typeface="Tahoma" panose="020B0604030504040204" pitchFamily="34" charset="0"/>
              </a:rPr>
              <a:t>The following items were selected based on the ISO, the Japanese guide line and UN R130 (LDWS) etc..</a:t>
            </a:r>
            <a:endParaRPr lang="ja-JP" altLang="en-US" sz="2000" dirty="0" smtClean="0">
              <a:latin typeface="Tahoma" panose="020B0604030504040204" pitchFamily="34" charset="0"/>
              <a:ea typeface="+mj-ea"/>
              <a:cs typeface="Tahoma" panose="020B0604030504040204" pitchFamily="34" charset="0"/>
            </a:endParaRPr>
          </a:p>
        </p:txBody>
      </p:sp>
      <p:sp>
        <p:nvSpPr>
          <p:cNvPr id="7"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13</a:t>
            </a:fld>
            <a:endParaRPr lang="en-US" altLang="ja-JP"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nvGraphicFramePr>
        <p:xfrm>
          <a:off x="107950" y="980974"/>
          <a:ext cx="8785224" cy="5040314"/>
        </p:xfrm>
        <a:graphic>
          <a:graphicData uri="http://schemas.openxmlformats.org/drawingml/2006/table">
            <a:tbl>
              <a:tblPr/>
              <a:tblGrid>
                <a:gridCol w="241651"/>
                <a:gridCol w="1774631"/>
                <a:gridCol w="3240452"/>
                <a:gridCol w="720100"/>
                <a:gridCol w="648090"/>
                <a:gridCol w="720100"/>
                <a:gridCol w="737330"/>
                <a:gridCol w="702870"/>
              </a:tblGrid>
              <a:tr h="190756">
                <a:tc rowSpan="2" gridSpan="2">
                  <a:txBody>
                    <a:bodyPr/>
                    <a:lstStyle/>
                    <a:p>
                      <a:pPr algn="ctr" fontAlgn="ctr"/>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Items</a:t>
                      </a:r>
                    </a:p>
                  </a:txBody>
                  <a:tcPr marL="5890" marR="5890" marT="58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fontAlgn="ctr"/>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Purpose</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References</a:t>
                      </a:r>
                    </a:p>
                  </a:txBody>
                  <a:tcPr marL="5890" marR="5890" marT="58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296435">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Japanese technical guideline</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ISO</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LDWS</a:t>
                      </a:r>
                      <a:b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regulation</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ITS guideline</a:t>
                      </a:r>
                      <a:b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High-priority Warning Signals</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ITS guideline</a:t>
                      </a:r>
                      <a:b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Design Principles for Control Systems of ADAS</a:t>
                      </a:r>
                    </a:p>
                  </a:txBody>
                  <a:tcPr marL="5890" marR="5890" marT="58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756">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3. Operational requirements</a:t>
                      </a:r>
                    </a:p>
                  </a:txBody>
                  <a:tcPr marL="5890" marR="5890" marT="589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90756">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B. Requirements for deactivation</a:t>
                      </a:r>
                    </a:p>
                  </a:txBody>
                  <a:tcPr marL="5890" marR="5890" marT="5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59315">
                <a:tc rowSpan="2">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Functional limitation of the system</a:t>
                      </a:r>
                    </a:p>
                  </a:txBody>
                  <a:tcPr marL="5890" marR="5890" marT="58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In order to notify the driver that LKAS becomes not operational, and in order to let the driver operate steering appropriately.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6.(1)</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5890" marR="5890" marT="58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3595">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Requirement for the end of the system operation</a:t>
                      </a:r>
                    </a:p>
                  </a:txBody>
                  <a:tcPr marL="5890" marR="5890" marT="58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If the control of LKAS is finished suddenly, the driver might be cunfused. Therefore it is necessary that the control level of LKAS is lowered gradually at the end of the control.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756">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C. Requirements relevant to driver</a:t>
                      </a:r>
                    </a:p>
                  </a:txBody>
                  <a:tcPr marL="5890" marR="5890" marT="5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59315">
                <a:tc rowSpan="3">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Holding a steering wheel by the driver</a:t>
                      </a:r>
                    </a:p>
                  </a:txBody>
                  <a:tcPr marL="5890" marR="5890" marT="58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In order to make the driver understand that LKAS is not the autonomous steering. And in order to prevent overreliance to LKAS.</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5890" marR="5890" marT="58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9315">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Override</a:t>
                      </a:r>
                    </a:p>
                  </a:txBody>
                  <a:tcPr marL="5890" marR="5890" marT="58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It is necessary for the driver to fulfill his/her responsibility of safety driving.</a:t>
                      </a:r>
                      <a:b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Due to following Vienna Convention.</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5.2.1</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5890" marR="5890" marT="58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9315">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Condition of non-operational being allowed</a:t>
                      </a:r>
                    </a:p>
                  </a:txBody>
                  <a:tcPr marL="5890" marR="5890" marT="58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In order to clarify that LKAS operation may be suppressed if it detects driver's intention of a lane change.</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5.2.1</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5.2.1.2.</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890" marR="5890" marT="58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14</a:t>
            </a:fld>
            <a:endParaRPr lang="en-US" altLang="ja-JP"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323850" y="549275"/>
          <a:ext cx="8548688" cy="5991227"/>
        </p:xfrm>
        <a:graphic>
          <a:graphicData uri="http://schemas.openxmlformats.org/drawingml/2006/table">
            <a:tbl>
              <a:tblPr/>
              <a:tblGrid>
                <a:gridCol w="309563"/>
                <a:gridCol w="1784350"/>
                <a:gridCol w="2543175"/>
                <a:gridCol w="823912"/>
                <a:gridCol w="747713"/>
                <a:gridCol w="747712"/>
                <a:gridCol w="747713"/>
                <a:gridCol w="844550"/>
              </a:tblGrid>
              <a:tr h="180975">
                <a:tc rowSpan="2"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Items</a:t>
                      </a:r>
                    </a:p>
                  </a:txBody>
                  <a:tcPr marL="6119" marR="6119" marT="6119"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Purpose</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References</a:t>
                      </a:r>
                    </a:p>
                  </a:txBody>
                  <a:tcPr marL="6119" marR="6119" marT="6119"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050925">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Japanese technical guideline</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ISO</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LDWS</a:t>
                      </a:r>
                      <a:b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b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regulation</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ITS guideline</a:t>
                      </a:r>
                      <a:b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b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High-priority Warning Signals</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ITS guideline</a:t>
                      </a:r>
                      <a:b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b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Design Principles for Control Systems of ADAS</a:t>
                      </a:r>
                    </a:p>
                  </a:txBody>
                  <a:tcPr marL="6119" marR="6119" marT="6119"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gridSpan="7">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                 3. Operational requirements</a:t>
                      </a:r>
                    </a:p>
                  </a:txBody>
                  <a:tcPr marL="6119" marR="6119" marT="6119"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09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7">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  D. Information for driver</a:t>
                      </a:r>
                    </a:p>
                  </a:txBody>
                  <a:tcPr marL="6119" marR="6119" marT="611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28638">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ON/OFF switch</a:t>
                      </a:r>
                    </a:p>
                  </a:txBody>
                  <a:tcPr marL="6119" marR="6119" marT="6119"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 In order to clarify that the ON/OFF status of LKAS is decided by driver's intention.</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3.(5)</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5.2.1</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5.3.</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4.2</a:t>
                      </a:r>
                    </a:p>
                  </a:txBody>
                  <a:tcPr marL="6119" marR="6119" marT="6119"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876300">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Malfunction warning</a:t>
                      </a:r>
                      <a:b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b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/Status display</a:t>
                      </a:r>
                    </a:p>
                  </a:txBody>
                  <a:tcPr marL="6119" marR="6119" marT="6119"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In order to indicate the system status to the driver correctly. However, it is allowed to indicate it to the driver by optical means only because it is not an emergency situation.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5.2.2</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5.3.2.</a:t>
                      </a:r>
                      <a:b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b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5.4.2.</a:t>
                      </a:r>
                      <a:b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b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5.4.3.</a:t>
                      </a:r>
                      <a:b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b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5.4.4.</a:t>
                      </a:r>
                      <a:b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b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5.4.5.</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4.3</a:t>
                      </a:r>
                    </a:p>
                  </a:txBody>
                  <a:tcPr marL="6119" marR="6119" marT="6119"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703263">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Information to be known to users (P)</a:t>
                      </a:r>
                    </a:p>
                  </a:txBody>
                  <a:tcPr marL="6119" marR="6119" marT="6119"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In order to make the driver understand the function and usage of LKAS correctly. It is one of the measures for prevention of over reliance.</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8</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7">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  E. The other requirements</a:t>
                      </a:r>
                    </a:p>
                  </a:txBody>
                  <a:tcPr marL="6119" marR="6119" marT="611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28638">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Failsafe</a:t>
                      </a:r>
                    </a:p>
                  </a:txBody>
                  <a:tcPr marL="6119" marR="6119" marT="6119"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In order to indicate malfunctions to the driver, and to stop the device safely same as the other electronic devices.</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7</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5.5</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703263">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Conformity with the safety aspects of complex electronic control systems (P)</a:t>
                      </a:r>
                    </a:p>
                  </a:txBody>
                  <a:tcPr marL="6119" marR="6119" marT="6119"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In order to satisfy the requirement of the conformity with the safety aspects of complex electronic control systems related to LKAS.</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5.1.3.</a:t>
                      </a:r>
                      <a:b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b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Annex 4</a:t>
                      </a:r>
                      <a:b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br>
                      <a:r>
                        <a:rPr kumimoji="1" 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a:t>
                      </a: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AEBS)</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876300">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EMC</a:t>
                      </a:r>
                      <a:r>
                        <a:rPr kumimoji="1" 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a:t>
                      </a: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P</a:t>
                      </a:r>
                      <a:r>
                        <a:rPr kumimoji="1" 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a:t>
                      </a:r>
                    </a:p>
                  </a:txBody>
                  <a:tcPr marL="6119" marR="6119" marT="6119"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In order to prevent wrong operation caused by external electromagnetic wave etc.. And in order to prevent to affect adversely to the peripheral electronic devises.</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Ｐゴシック" pitchFamily="50" charset="-128"/>
                          <a:ea typeface="ＭＳ Ｐゴシック" pitchFamily="50" charset="-128"/>
                        </a:rPr>
                        <a:t>5.1.2.</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rgbClr val="000000"/>
                          </a:solidFill>
                          <a:effectLst/>
                          <a:latin typeface="ＭＳ Ｐゴシック" pitchFamily="50" charset="-128"/>
                          <a:ea typeface="ＭＳ Ｐゴシック" pitchFamily="50" charset="-128"/>
                        </a:rPr>
                        <a:t>　</a:t>
                      </a:r>
                    </a:p>
                  </a:txBody>
                  <a:tcPr marL="6119" marR="6119" marT="6119"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15</a:t>
            </a:fld>
            <a:endParaRPr lang="en-US" altLang="ja-JP"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ChangeArrowheads="1"/>
          </p:cNvSpPr>
          <p:nvPr/>
        </p:nvSpPr>
        <p:spPr bwMode="auto">
          <a:xfrm>
            <a:off x="396357" y="227836"/>
            <a:ext cx="8424862" cy="954107"/>
          </a:xfrm>
          <a:prstGeom prst="rect">
            <a:avLst/>
          </a:prstGeom>
          <a:noFill/>
          <a:ln w="9525">
            <a:noFill/>
            <a:miter lim="800000"/>
            <a:headEnd/>
            <a:tailEnd/>
          </a:ln>
        </p:spPr>
        <p:txBody>
          <a:bodyPr>
            <a:spAutoFit/>
          </a:bodyPr>
          <a:lstStyle/>
          <a:p>
            <a:pPr algn="ctr" eaLnBrk="1" hangingPunct="1"/>
            <a:r>
              <a:rPr lang="en-US" altLang="ja-JP" sz="2800" b="1" dirty="0" smtClean="0">
                <a:latin typeface="Tahoma" pitchFamily="34" charset="0"/>
              </a:rPr>
              <a:t>Studied results </a:t>
            </a:r>
          </a:p>
          <a:p>
            <a:pPr algn="ctr" eaLnBrk="1" hangingPunct="1"/>
            <a:r>
              <a:rPr lang="en-US" altLang="ja-JP" sz="2800" b="1" dirty="0" smtClean="0">
                <a:latin typeface="Tahoma" pitchFamily="34" charset="0"/>
              </a:rPr>
              <a:t>on Candidate of LKAS requirements</a:t>
            </a:r>
            <a:endParaRPr lang="ja-JP" altLang="en-US" sz="2800" b="1" dirty="0">
              <a:latin typeface="Tahoma" pitchFamily="34" charset="0"/>
            </a:endParaRPr>
          </a:p>
        </p:txBody>
      </p:sp>
      <p:sp>
        <p:nvSpPr>
          <p:cNvPr id="7"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16</a:t>
            </a:fld>
            <a:endParaRPr lang="en-US" altLang="ja-JP" sz="2000" dirty="0"/>
          </a:p>
        </p:txBody>
      </p:sp>
      <p:graphicFrame>
        <p:nvGraphicFramePr>
          <p:cNvPr id="13" name="表 12"/>
          <p:cNvGraphicFramePr>
            <a:graphicFrameLocks noGrp="1"/>
          </p:cNvGraphicFramePr>
          <p:nvPr>
            <p:extLst>
              <p:ext uri="{D42A27DB-BD31-4B8C-83A1-F6EECF244321}">
                <p14:modId xmlns:p14="http://schemas.microsoft.com/office/powerpoint/2010/main" val="12602967"/>
              </p:ext>
            </p:extLst>
          </p:nvPr>
        </p:nvGraphicFramePr>
        <p:xfrm>
          <a:off x="163071" y="1412776"/>
          <a:ext cx="8873425" cy="5382600"/>
        </p:xfrm>
        <a:graphic>
          <a:graphicData uri="http://schemas.openxmlformats.org/drawingml/2006/table">
            <a:tbl>
              <a:tblPr/>
              <a:tblGrid>
                <a:gridCol w="73054"/>
                <a:gridCol w="690308"/>
                <a:gridCol w="496628"/>
                <a:gridCol w="698773"/>
                <a:gridCol w="2795090"/>
                <a:gridCol w="1552828"/>
                <a:gridCol w="1520694"/>
                <a:gridCol w="1046050"/>
              </a:tblGrid>
              <a:tr h="275448">
                <a:tc>
                  <a:txBody>
                    <a:bodyPr/>
                    <a:lstStyle/>
                    <a:p>
                      <a:pPr algn="l" fontAlgn="b"/>
                      <a:endParaRPr lang="ja-JP" altLang="en-US" sz="1100" b="0" i="0" u="none" strike="noStrike" dirty="0">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endParaRPr>
                    </a:p>
                  </a:txBody>
                  <a:tcPr marL="3624" marR="3624" marT="3624"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endParaRPr>
                    </a:p>
                  </a:txBody>
                  <a:tcPr marL="3624" marR="3624" marT="3624"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endParaRPr>
                    </a:p>
                  </a:txBody>
                  <a:tcPr marL="3624" marR="3624" marT="3624" marB="0" anchor="b">
                    <a:lnL>
                      <a:noFill/>
                    </a:lnL>
                    <a:lnR>
                      <a:noFill/>
                    </a:lnR>
                    <a:lnT>
                      <a:noFill/>
                    </a:lnT>
                    <a:lnB>
                      <a:noFill/>
                    </a:lnB>
                  </a:tcPr>
                </a:tc>
                <a:tc>
                  <a:txBody>
                    <a:bodyPr/>
                    <a:lstStyle/>
                    <a:p>
                      <a:pPr algn="ctr" fontAlgn="b"/>
                      <a:endPar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endParaRPr>
                    </a:p>
                  </a:txBody>
                  <a:tcPr marL="3624" marR="3624" marT="3624" marB="0" anchor="b">
                    <a:lnL>
                      <a:noFill/>
                    </a:lnL>
                    <a:lnR>
                      <a:noFill/>
                    </a:lnR>
                    <a:lnT>
                      <a:noFill/>
                    </a:lnT>
                    <a:lnB>
                      <a:noFill/>
                    </a:lnB>
                  </a:tcPr>
                </a:tc>
                <a:tc>
                  <a:txBody>
                    <a:bodyPr/>
                    <a:lstStyle/>
                    <a:p>
                      <a:pPr algn="l" fontAlgn="ctr"/>
                      <a:endPar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endParaRPr>
                    </a:p>
                  </a:txBody>
                  <a:tcPr marL="3624" marR="3624" marT="3624" marB="0" anchor="ctr">
                    <a:lnL>
                      <a:noFill/>
                    </a:lnL>
                    <a:lnR>
                      <a:noFill/>
                    </a:lnR>
                    <a:lnT>
                      <a:noFill/>
                    </a:lnT>
                    <a:lnB>
                      <a:noFill/>
                    </a:lnB>
                  </a:tcPr>
                </a:tc>
                <a:tc rowSpan="2" gridSpan="2">
                  <a:txBody>
                    <a:bodyPr/>
                    <a:lstStyle/>
                    <a:p>
                      <a:pPr algn="l" fontAlgn="b"/>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①Japanese Guideline</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②ISO</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③LDWS</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④ITS Guideline</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⑤Others （Japanese original idea）</a:t>
                      </a:r>
                    </a:p>
                  </a:txBody>
                  <a:tcPr marL="3624" marR="3624" marT="3624" marB="0" anchor="b">
                    <a:lnL>
                      <a:noFill/>
                    </a:lnL>
                    <a:lnR>
                      <a:noFill/>
                    </a:lnR>
                    <a:lnT>
                      <a:noFill/>
                    </a:lnT>
                    <a:lnB w="12700" cap="flat" cmpd="sng" algn="ctr">
                      <a:solidFill>
                        <a:srgbClr val="000000"/>
                      </a:solidFill>
                      <a:prstDash val="solid"/>
                      <a:round/>
                      <a:headEnd type="none" w="med" len="med"/>
                      <a:tailEnd type="none" w="med" len="med"/>
                    </a:lnB>
                  </a:tcPr>
                </a:tc>
                <a:tc rowSpan="2" hMerge="1">
                  <a:txBody>
                    <a:bodyPr/>
                    <a:lstStyle/>
                    <a:p>
                      <a:pPr algn="l" fontAlgn="b"/>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24" marR="3624" marT="3624"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endParaRPr>
                    </a:p>
                  </a:txBody>
                  <a:tcPr marL="3624" marR="3624" marT="3624" marB="0" anchor="b">
                    <a:lnL>
                      <a:noFill/>
                    </a:lnL>
                    <a:lnR>
                      <a:noFill/>
                    </a:lnR>
                    <a:lnT>
                      <a:noFill/>
                    </a:lnT>
                    <a:lnB>
                      <a:noFill/>
                    </a:lnB>
                  </a:tcPr>
                </a:tc>
              </a:tr>
              <a:tr h="142798">
                <a:tc>
                  <a:txBody>
                    <a:bodyPr/>
                    <a:lstStyle/>
                    <a:p>
                      <a:pPr algn="l" fontAlgn="b"/>
                      <a:endPar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endParaRPr>
                    </a:p>
                  </a:txBody>
                  <a:tcPr marL="3624" marR="3624" marT="36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endParaRPr>
                    </a:p>
                  </a:txBody>
                  <a:tcPr marL="3624" marR="3624" marT="3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endParaRPr>
                    </a:p>
                  </a:txBody>
                  <a:tcPr marL="3624" marR="3624" marT="3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endParaRPr>
                    </a:p>
                  </a:txBody>
                  <a:tcPr marL="3624" marR="3624" marT="36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Each cell painted in this color is the first proposal at the present considered by Japan.</a:t>
                      </a:r>
                    </a:p>
                  </a:txBody>
                  <a:tcPr marL="3624" marR="3624" marT="3624" marB="0" anchor="ctr">
                    <a:lnL>
                      <a:noFill/>
                    </a:lnL>
                    <a:lnR>
                      <a:noFill/>
                    </a:lnR>
                    <a:lnT>
                      <a:noFill/>
                    </a:lnT>
                    <a:lnB w="12700" cap="flat" cmpd="sng" algn="ctr">
                      <a:solidFill>
                        <a:srgbClr val="000000"/>
                      </a:solidFill>
                      <a:prstDash val="solid"/>
                      <a:round/>
                      <a:headEnd type="none" w="med" len="med"/>
                      <a:tailEnd type="none" w="med" len="med"/>
                    </a:lnB>
                    <a:solidFill>
                      <a:srgbClr val="E2EB9D"/>
                    </a:solidFill>
                  </a:tcPr>
                </a:tc>
                <a:tc gridSpan="2" vMerge="1">
                  <a:txBody>
                    <a:bodyPr/>
                    <a:lstStyle/>
                    <a:p>
                      <a:endParaRPr kumimoji="1" lang="ja-JP" altLang="en-US"/>
                    </a:p>
                  </a:txBody>
                  <a:tcPr/>
                </a:tc>
                <a:tc hMerge="1" vMerge="1">
                  <a:txBody>
                    <a:bodyPr/>
                    <a:lstStyle/>
                    <a:p>
                      <a:pPr algn="l" fontAlgn="b"/>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24" marR="3624" marT="362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endParaRPr>
                    </a:p>
                  </a:txBody>
                  <a:tcPr marL="3624" marR="3624" marT="3624" marB="0" anchor="b">
                    <a:lnL>
                      <a:noFill/>
                    </a:lnL>
                    <a:lnR>
                      <a:noFill/>
                    </a:lnR>
                    <a:lnT>
                      <a:noFill/>
                    </a:lnT>
                    <a:lnB w="12700" cap="flat" cmpd="sng" algn="ctr">
                      <a:solidFill>
                        <a:srgbClr val="000000"/>
                      </a:solidFill>
                      <a:prstDash val="solid"/>
                      <a:round/>
                      <a:headEnd type="none" w="med" len="med"/>
                      <a:tailEnd type="none" w="med" len="med"/>
                    </a:lnB>
                  </a:tcPr>
                </a:tc>
              </a:tr>
              <a:tr h="73211">
                <a:tc gridSpan="2">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Items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Option</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Reference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Reasons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comparison</a:t>
                      </a:r>
                    </a:p>
                  </a:txBody>
                  <a:tcPr marL="3624" marR="3624" marT="36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Further Consideration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917">
                <a:tc rowSpan="3" gridSpan="2">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 Definition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h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①</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LKAS is the device which are provided by motor vehicle manufacturers for the purpose of reducing the operating load of the driver when he attempts to keep his motor vehicle within the lane.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definition of Japanese Guideline.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Debate on whether LKAS definition is covered by R79. The Introduction namely cites LKAS, hence it is believed covering LKAS. Conclusion: keep the definitions unchanged.</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Add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the definition of LKAS</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 Need to define LKAS in the section of definition for introducing the LKAS requirement in R79, although there is the similar explanation in Introduction section of R79.</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endPar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917">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②</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main system function of a Lane Keeping Assistance System (LKAS) is to support the driver in keeping the vehicle within the current lane. LKAS acquires information on the position of the vehicle within the lane and,　when required, sends commands to actuators to influence the lateral movement of the vehicle. LKAS provides　status information to the driver.</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definition of LKAS ISO.</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347934">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⑤</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LKAS is the system which detects lane marking and supports the driver to keep the vehicle within the lane.　However, such systems which purpose only warning or which keep the vehicle within the lane by only braking control to the driver are out of the scope.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CA2"/>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clarify that such systems which purpose only warning or which keep the vehicle within the lane by only braking control to the driver are out of the scope.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bl>
          </a:graphicData>
        </a:graphic>
      </p:graphicFrame>
      <p:sp>
        <p:nvSpPr>
          <p:cNvPr id="15" name="Rectangle 6"/>
          <p:cNvSpPr>
            <a:spLocks noChangeArrowheads="1"/>
          </p:cNvSpPr>
          <p:nvPr/>
        </p:nvSpPr>
        <p:spPr bwMode="auto">
          <a:xfrm>
            <a:off x="107504" y="1556792"/>
            <a:ext cx="20162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600" dirty="0" smtClean="0">
                <a:latin typeface="Tahoma" panose="020B0604030504040204" pitchFamily="34" charset="0"/>
                <a:ea typeface="Tahoma" panose="020B0604030504040204" pitchFamily="34" charset="0"/>
                <a:cs typeface="Tahoma" panose="020B0604030504040204" pitchFamily="34" charset="0"/>
              </a:rPr>
              <a:t>Candidate of LKAS requirements</a:t>
            </a:r>
            <a:endParaRPr lang="ja-JP" altLang="en-US" sz="1600" dirty="0" smtClean="0">
              <a:latin typeface="Tahoma" panose="020B0604030504040204" pitchFamily="34" charset="0"/>
              <a:ea typeface="+mj-ea"/>
              <a:cs typeface="Tahoma" panose="020B060403050404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7010400" y="6525344"/>
            <a:ext cx="2133600" cy="332656"/>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26C1DDF-276E-4B33-A82E-322B78EDD59D}" type="slidenum">
              <a:rPr kumimoji="0" lang="en-US" altLang="ja-JP" sz="20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a:t>
            </a:fld>
            <a:endParaRPr kumimoji="0" lang="en-US" altLang="ja-JP" sz="2000" b="0" i="0" u="none" strike="noStrike" kern="0" cap="none" spc="0" normalizeH="0" baseline="0" noProof="0" dirty="0">
              <a:ln>
                <a:noFill/>
              </a:ln>
              <a:solidFill>
                <a:sysClr val="windowText" lastClr="000000"/>
              </a:solidFill>
              <a:effectLst/>
              <a:uLnTx/>
              <a:uFillTx/>
            </a:endParaRPr>
          </a:p>
        </p:txBody>
      </p:sp>
      <p:graphicFrame>
        <p:nvGraphicFramePr>
          <p:cNvPr id="7" name="表 6"/>
          <p:cNvGraphicFramePr>
            <a:graphicFrameLocks noGrp="1"/>
          </p:cNvGraphicFramePr>
          <p:nvPr>
            <p:extLst>
              <p:ext uri="{D42A27DB-BD31-4B8C-83A1-F6EECF244321}">
                <p14:modId xmlns:p14="http://schemas.microsoft.com/office/powerpoint/2010/main" val="3137278975"/>
              </p:ext>
            </p:extLst>
          </p:nvPr>
        </p:nvGraphicFramePr>
        <p:xfrm>
          <a:off x="107504" y="188640"/>
          <a:ext cx="8964488" cy="6424007"/>
        </p:xfrm>
        <a:graphic>
          <a:graphicData uri="http://schemas.openxmlformats.org/drawingml/2006/table">
            <a:tbl>
              <a:tblPr/>
              <a:tblGrid>
                <a:gridCol w="90790"/>
                <a:gridCol w="857896"/>
                <a:gridCol w="491474"/>
                <a:gridCol w="720080"/>
                <a:gridCol w="2232248"/>
                <a:gridCol w="1971996"/>
                <a:gridCol w="1300002"/>
                <a:gridCol w="1300002"/>
              </a:tblGrid>
              <a:tr h="572102">
                <a:tc gridSpan="2">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Items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Option</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Reference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Reasons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comparison</a:t>
                      </a:r>
                    </a:p>
                  </a:txBody>
                  <a:tcPr marL="3624" marR="3624" marT="36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Further Consideration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1439">
                <a:tc rowSpan="3" gridSpan="2">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 Scope</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M, N, O</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scope of R79.</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group was content with the scope provided by R79.</a:t>
                      </a:r>
                    </a:p>
                  </a:txBody>
                  <a:tcPr marL="3624" marR="3624" marT="36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No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need to change</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205">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③</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Category 2 and 3 （M2, M3, N2, N3）</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scope of LDWS.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572102">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⑤</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M, N</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CA2"/>
                    </a:solidFill>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Mainly, LKAS is assumed to be installed in vehicles category M and N.</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93429">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3. Operational requirements</a:t>
                      </a:r>
                    </a:p>
                  </a:txBody>
                  <a:tcPr marL="3624" marR="3624" marT="36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08763">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 Requirements for activation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72102">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Operating speed</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①</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LKAS may start to operate above 50km/h. (LKAS shall not start to operate below 50km/h.)</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Because LKAS is the system assumed to be operated on an expressway.</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does not provide speed limit for LKAS</a:t>
                      </a:r>
                    </a:p>
                  </a:txBody>
                  <a:tcPr marL="3624" marR="3624" marT="36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No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①To consider that LKAS will be introduced on voluntary basis and is under the developing stage. </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②No safety risk without this requirement</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8121">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③</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LKAS shall start to operate at least at vehicle speeds above 60km/h when all other operating conditions for are satisfied. (LKAS may start to operate less than 60km/h.)</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EA6"/>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LDWS.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ad hoc group discussed whether  there is  need for requirement on speed limit. Conclusion: in-depth discussions to be held at a later stage</a:t>
                      </a:r>
                    </a:p>
                  </a:txBody>
                  <a:tcPr marL="3624" marR="3624" marT="36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329448">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②</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LKAS shall be operational between 72km/h and the maximum speed which is 108km/h or the maximum possible vehicle speed, whichever is less. (In this speed range, when all the operating conditions are satisfied, the system shall start to operate.)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LKAS ISO.</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100" b="0" i="0" u="none" strike="noStrike" dirty="0">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7010400" y="6525344"/>
            <a:ext cx="2133600" cy="332656"/>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26C1DDF-276E-4B33-A82E-322B78EDD59D}" type="slidenum">
              <a:rPr kumimoji="0" lang="en-US" altLang="ja-JP" sz="20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18</a:t>
            </a:fld>
            <a:endParaRPr kumimoji="0" lang="en-US" altLang="ja-JP" sz="2000" b="0" i="0" u="none" strike="noStrike" kern="0" cap="none" spc="0" normalizeH="0" baseline="0" noProof="0" dirty="0">
              <a:ln>
                <a:noFill/>
              </a:ln>
              <a:solidFill>
                <a:sysClr val="windowText" lastClr="000000"/>
              </a:solidFill>
              <a:effectLst/>
              <a:uLnTx/>
              <a:uFillTx/>
            </a:endParaRPr>
          </a:p>
        </p:txBody>
      </p:sp>
      <p:graphicFrame>
        <p:nvGraphicFramePr>
          <p:cNvPr id="4" name="表 3"/>
          <p:cNvGraphicFramePr>
            <a:graphicFrameLocks noGrp="1"/>
          </p:cNvGraphicFramePr>
          <p:nvPr>
            <p:extLst>
              <p:ext uri="{D42A27DB-BD31-4B8C-83A1-F6EECF244321}">
                <p14:modId xmlns:p14="http://schemas.microsoft.com/office/powerpoint/2010/main" val="2041652818"/>
              </p:ext>
            </p:extLst>
          </p:nvPr>
        </p:nvGraphicFramePr>
        <p:xfrm>
          <a:off x="107503" y="188640"/>
          <a:ext cx="8928994" cy="6409264"/>
        </p:xfrm>
        <a:graphic>
          <a:graphicData uri="http://schemas.openxmlformats.org/drawingml/2006/table">
            <a:tbl>
              <a:tblPr/>
              <a:tblGrid>
                <a:gridCol w="90431"/>
                <a:gridCol w="854499"/>
                <a:gridCol w="461367"/>
                <a:gridCol w="781276"/>
                <a:gridCol w="2265701"/>
                <a:gridCol w="1886010"/>
                <a:gridCol w="1294855"/>
                <a:gridCol w="1294855"/>
              </a:tblGrid>
              <a:tr h="73211">
                <a:tc gridSpan="2">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Items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Option</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Reference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Reasons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comparison</a:t>
                      </a:r>
                    </a:p>
                  </a:txBody>
                  <a:tcPr marL="3624" marR="3624" marT="36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Further Consideration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3">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3. Operational requirements</a:t>
                      </a:r>
                    </a:p>
                  </a:txBody>
                  <a:tcPr marL="3624" marR="3624" marT="36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4840">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 Requirements for activation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51558">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4">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Acceleration etc. caused by the operation of the system</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①</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lateral acceleration caused by the system operation while cornering shall not exceed 2 m/s</a:t>
                      </a:r>
                      <a:r>
                        <a:rPr lang="en-US" sz="1100" b="0" i="0" u="none" strike="noStrike" baseline="30000">
                          <a:solidFill>
                            <a:srgbClr val="000000"/>
                          </a:solidFill>
                          <a:effectLst/>
                          <a:latin typeface="Tahoma" panose="020B0604030504040204" pitchFamily="34" charset="0"/>
                          <a:ea typeface="Tahoma" panose="020B0604030504040204" pitchFamily="34" charset="0"/>
                          <a:cs typeface="Tahoma" panose="020B0604030504040204" pitchFamily="34" charset="0"/>
                        </a:rPr>
                        <a:t>2</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In case of the system keeping the center of the lane, the lateral acceleration caused by the system operation while straight running shall be 0.5m/s</a:t>
                      </a:r>
                      <a:r>
                        <a:rPr lang="en-US" sz="1100" b="0" i="0" u="none" strike="noStrike" baseline="30000">
                          <a:solidFill>
                            <a:srgbClr val="000000"/>
                          </a:solidFill>
                          <a:effectLst/>
                          <a:latin typeface="Tahoma" panose="020B0604030504040204" pitchFamily="34" charset="0"/>
                          <a:ea typeface="Tahoma" panose="020B0604030504040204" pitchFamily="34" charset="0"/>
                          <a:cs typeface="Tahoma" panose="020B0604030504040204" pitchFamily="34" charset="0"/>
                        </a:rPr>
                        <a:t>2</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or less. And also in case of the system operating near the lane marking, the lateral acceleration caused by the system operation while straight running shall be 1m/s</a:t>
                      </a:r>
                      <a:r>
                        <a:rPr lang="en-US" sz="1100" b="0" i="0" u="none" strike="noStrike" baseline="30000">
                          <a:solidFill>
                            <a:srgbClr val="000000"/>
                          </a:solidFill>
                          <a:effectLst/>
                          <a:latin typeface="Tahoma" panose="020B0604030504040204" pitchFamily="34" charset="0"/>
                          <a:ea typeface="Tahoma" panose="020B0604030504040204" pitchFamily="34" charset="0"/>
                          <a:cs typeface="Tahoma" panose="020B0604030504040204" pitchFamily="34" charset="0"/>
                        </a:rPr>
                        <a:t>2 </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or less.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value of lateral acceleration (2m/s</a:t>
                      </a:r>
                      <a:r>
                        <a:rPr lang="en-US" sz="1100" b="0" i="0" u="none" strike="noStrike" baseline="30000">
                          <a:solidFill>
                            <a:srgbClr val="000000"/>
                          </a:solidFill>
                          <a:effectLst/>
                          <a:latin typeface="Tahoma" panose="020B0604030504040204" pitchFamily="34" charset="0"/>
                          <a:ea typeface="Tahoma" panose="020B0604030504040204" pitchFamily="34" charset="0"/>
                          <a:cs typeface="Tahoma" panose="020B0604030504040204" pitchFamily="34" charset="0"/>
                        </a:rPr>
                        <a:t>2</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is the one which is occured while running on the curved road of the Japanese expressway with the speed limit (80km/h).</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R79, para. 5.1.1. and 5.1.6. + CEL Annex partly cover this item, only the maximum lateral acceleration is not defined (subject to assessment from the Technical Services)</a:t>
                      </a:r>
                    </a:p>
                  </a:txBody>
                  <a:tcPr marL="3624" marR="3624" marT="36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Prescribe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as a general 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①Need to ensure the safety of the system</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②To consider that LKAS is under the developing stage</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③This requirement may be in common with ADASS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309">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⑤</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lateral acceleration caused by the system operation shall not exceed [xx] m/s</a:t>
                      </a:r>
                      <a:r>
                        <a:rPr lang="en-US" sz="1100" b="0" i="0" u="none" strike="noStrike" baseline="30000">
                          <a:solidFill>
                            <a:srgbClr val="000000"/>
                          </a:solidFill>
                          <a:effectLst/>
                          <a:latin typeface="Tahoma" panose="020B0604030504040204" pitchFamily="34" charset="0"/>
                          <a:ea typeface="Tahoma" panose="020B0604030504040204" pitchFamily="34" charset="0"/>
                          <a:cs typeface="Tahoma" panose="020B0604030504040204" pitchFamily="34" charset="0"/>
                        </a:rPr>
                        <a:t>2</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B9D"/>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Because if there is no limitation of the value of lateral acceleration occurred by the system operation, the driver might misunderstand that the system could go through any curved road. And also in order to prevent a rollover occurred by rapid steering operation by the system.</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Conclusion: need for further discussions on this item</a:t>
                      </a:r>
                    </a:p>
                  </a:txBody>
                  <a:tcPr marL="3624" marR="3624" marT="36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478409">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②</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Lateral acceleration shall not exceed 3m/s</a:t>
                      </a:r>
                      <a:r>
                        <a:rPr lang="en-US" sz="1100" b="0" i="0" u="none" strike="noStrike" baseline="30000">
                          <a:solidFill>
                            <a:srgbClr val="000000"/>
                          </a:solidFill>
                          <a:effectLst/>
                          <a:latin typeface="Tahoma" panose="020B0604030504040204" pitchFamily="34" charset="0"/>
                          <a:ea typeface="Tahoma" panose="020B0604030504040204" pitchFamily="34" charset="0"/>
                          <a:cs typeface="Tahoma" panose="020B0604030504040204" pitchFamily="34" charset="0"/>
                        </a:rPr>
                        <a:t>2</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and lateral jerk shall not exceed 5m/s</a:t>
                      </a:r>
                      <a:r>
                        <a:rPr lang="en-US" sz="1100" b="0" i="0" u="none" strike="noStrike" baseline="30000">
                          <a:solidFill>
                            <a:srgbClr val="000000"/>
                          </a:solidFill>
                          <a:effectLst/>
                          <a:latin typeface="Tahoma" panose="020B0604030504040204" pitchFamily="34" charset="0"/>
                          <a:ea typeface="Tahoma" panose="020B0604030504040204" pitchFamily="34" charset="0"/>
                          <a:cs typeface="Tahoma" panose="020B0604030504040204" pitchFamily="34" charset="0"/>
                        </a:rPr>
                        <a:t>3</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LKAS ISO.</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529149">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4</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lane keeping action shall not cause a longitudinal deceleration larger than 3m/s</a:t>
                      </a:r>
                      <a:r>
                        <a:rPr lang="en-US" sz="1100" b="0" i="0" u="none" strike="noStrike" baseline="30000">
                          <a:solidFill>
                            <a:srgbClr val="000000"/>
                          </a:solidFill>
                          <a:effectLst/>
                          <a:latin typeface="Tahoma" panose="020B0604030504040204" pitchFamily="34" charset="0"/>
                          <a:ea typeface="Tahoma" panose="020B0604030504040204" pitchFamily="34" charset="0"/>
                          <a:cs typeface="Tahoma" panose="020B0604030504040204" pitchFamily="34" charset="0"/>
                        </a:rPr>
                        <a:t>2</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If the lane keeping action causes a longitudinal deceleration larger than 1.0m/s</a:t>
                      </a:r>
                      <a:r>
                        <a:rPr lang="en-US" sz="1100" b="0" i="0" u="none" strike="noStrike" baseline="30000">
                          <a:solidFill>
                            <a:srgbClr val="000000"/>
                          </a:solidFill>
                          <a:effectLst/>
                          <a:latin typeface="Tahoma" panose="020B0604030504040204" pitchFamily="34" charset="0"/>
                          <a:ea typeface="Tahoma" panose="020B0604030504040204" pitchFamily="34" charset="0"/>
                          <a:cs typeface="Tahoma" panose="020B0604030504040204" pitchFamily="34" charset="0"/>
                        </a:rPr>
                        <a:t>2</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this shall not cause a speed reduction more than 18km/h. </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LKAS ISO.</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100" b="0" i="0" u="none" strike="noStrike" dirty="0">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7010400" y="6525344"/>
            <a:ext cx="2133600" cy="332656"/>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26C1DDF-276E-4B33-A82E-322B78EDD59D}" type="slidenum">
              <a:rPr kumimoji="0" lang="en-US" altLang="ja-JP" sz="20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en-US" altLang="ja-JP" sz="2000" b="0" i="0" u="none" strike="noStrike" kern="0" cap="none" spc="0" normalizeH="0" baseline="0" noProof="0" dirty="0">
              <a:ln>
                <a:noFill/>
              </a:ln>
              <a:solidFill>
                <a:sysClr val="windowText" lastClr="000000"/>
              </a:solidFill>
              <a:effectLst/>
              <a:uLnTx/>
              <a:uFillTx/>
            </a:endParaRPr>
          </a:p>
        </p:txBody>
      </p:sp>
      <p:graphicFrame>
        <p:nvGraphicFramePr>
          <p:cNvPr id="3" name="表 2"/>
          <p:cNvGraphicFramePr>
            <a:graphicFrameLocks noGrp="1"/>
          </p:cNvGraphicFramePr>
          <p:nvPr>
            <p:extLst>
              <p:ext uri="{D42A27DB-BD31-4B8C-83A1-F6EECF244321}">
                <p14:modId xmlns:p14="http://schemas.microsoft.com/office/powerpoint/2010/main" val="4078178284"/>
              </p:ext>
            </p:extLst>
          </p:nvPr>
        </p:nvGraphicFramePr>
        <p:xfrm>
          <a:off x="35054" y="451360"/>
          <a:ext cx="9001441" cy="6073984"/>
        </p:xfrm>
        <a:graphic>
          <a:graphicData uri="http://schemas.openxmlformats.org/drawingml/2006/table">
            <a:tbl>
              <a:tblPr/>
              <a:tblGrid>
                <a:gridCol w="91164"/>
                <a:gridCol w="861433"/>
                <a:gridCol w="544354"/>
                <a:gridCol w="663731"/>
                <a:gridCol w="1925837"/>
                <a:gridCol w="2304200"/>
                <a:gridCol w="1305361"/>
                <a:gridCol w="1305361"/>
              </a:tblGrid>
              <a:tr h="73211">
                <a:tc gridSpan="2">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Items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Option</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Reference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Reasons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comparison</a:t>
                      </a:r>
                    </a:p>
                  </a:txBody>
                  <a:tcPr marL="3624" marR="3624" marT="36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Further Consideration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3">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3. Operational requirements</a:t>
                      </a:r>
                    </a:p>
                  </a:txBody>
                  <a:tcPr marL="3624" marR="3624" marT="36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4840">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 Requirements for activation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47934">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Road shape</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③</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At least, the system shall be operational on a curved road which has the radius more than 250m. (LKAS may operate on a curved road which has the radius less than [250]m.)</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LDWS.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item not covered by R79</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No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①To consider that LKAS will be introduced on voluntary basis and is under the developing stage. </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②No safety risk without this requirement</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1971">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⑤</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At least, the system shall be operational on a straight road which has the radius more than [1000]m. (LKAS may operate on a curved road which has the radius less than [1000]m.)</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B9D"/>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be accepted such kind of LKAS which is operational on a straight road.</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ad hoc group discussed whether  there is  need for requirement on road shape. Conclusion: in-depth discussions  on values to be held at a later stage</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260950">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②</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As the one of examples, The system shall be tested on a curved road which has the radius 800m.</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LKAS ISO.</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260950">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Lane marking</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③</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system shall be operational on the lane marking which is required in the LDWS regulation.</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LDWS.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not covered by R79</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No</a:t>
                      </a:r>
                      <a:r>
                        <a:rPr lang="en-US" sz="1100" b="0" i="0" u="none" strike="noStrike" baseline="0"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①To </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consider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that LKAS will be </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introduced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on </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voluntary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basis and is under the developing stage</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②Important to inform the driver the operation status of the system.</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endPar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309">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⑤</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system shall be operational on the lane marking which is required in each countries.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B9D"/>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detection systems of LKAS for lane marking must be more accurate than one of LDWS.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need for further </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discussions</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2"/>
          <p:cNvSpPr>
            <a:spLocks noChangeArrowheads="1"/>
          </p:cNvSpPr>
          <p:nvPr/>
        </p:nvSpPr>
        <p:spPr bwMode="auto">
          <a:xfrm>
            <a:off x="323528" y="1181065"/>
            <a:ext cx="8640960" cy="5632311"/>
          </a:xfrm>
          <a:prstGeom prst="rect">
            <a:avLst/>
          </a:prstGeom>
          <a:noFill/>
          <a:ln w="9525">
            <a:noFill/>
            <a:miter lim="800000"/>
            <a:headEnd/>
            <a:tailEnd/>
          </a:ln>
        </p:spPr>
        <p:txBody>
          <a:bodyPr wrap="square">
            <a:spAutoFit/>
          </a:bodyPr>
          <a:lstStyle/>
          <a:p>
            <a:pPr>
              <a:lnSpc>
                <a:spcPct val="150000"/>
              </a:lnSpc>
            </a:pPr>
            <a:r>
              <a:rPr lang="ja-JP" altLang="en-US" sz="2400" dirty="0" smtClean="0">
                <a:latin typeface="Tahoma" panose="020B0604030504040204" pitchFamily="34" charset="0"/>
                <a:cs typeface="Tahoma" panose="020B0604030504040204" pitchFamily="34" charset="0"/>
              </a:rPr>
              <a:t>・</a:t>
            </a:r>
            <a:r>
              <a:rPr lang="en-US" altLang="ja-JP" sz="2400" dirty="0">
                <a:latin typeface="Tahoma" panose="020B0604030504040204" pitchFamily="34" charset="0"/>
                <a:ea typeface="Tahoma" panose="020B0604030504040204" pitchFamily="34" charset="0"/>
                <a:cs typeface="Tahoma" panose="020B0604030504040204" pitchFamily="34" charset="0"/>
              </a:rPr>
              <a:t>As LKAS is </a:t>
            </a:r>
            <a:r>
              <a:rPr lang="en-US" altLang="ja-JP" sz="2400" dirty="0" smtClean="0">
                <a:latin typeface="Tahoma" panose="020B0604030504040204" pitchFamily="34" charset="0"/>
                <a:ea typeface="Tahoma" panose="020B0604030504040204" pitchFamily="34" charset="0"/>
                <a:cs typeface="Tahoma" panose="020B0604030504040204" pitchFamily="34" charset="0"/>
              </a:rPr>
              <a:t>still a </a:t>
            </a:r>
            <a:r>
              <a:rPr lang="en-US" altLang="ja-JP" sz="2400" dirty="0">
                <a:latin typeface="Tahoma" panose="020B0604030504040204" pitchFamily="34" charset="0"/>
                <a:ea typeface="Tahoma" panose="020B0604030504040204" pitchFamily="34" charset="0"/>
                <a:cs typeface="Tahoma" panose="020B0604030504040204" pitchFamily="34" charset="0"/>
              </a:rPr>
              <a:t>premature system and now on </a:t>
            </a:r>
            <a:r>
              <a:rPr lang="en-US" altLang="ja-JP" sz="2400" dirty="0" smtClean="0">
                <a:latin typeface="Tahoma" panose="020B0604030504040204" pitchFamily="34" charset="0"/>
                <a:ea typeface="Tahoma" panose="020B0604030504040204" pitchFamily="34" charset="0"/>
                <a:cs typeface="Tahoma" panose="020B0604030504040204" pitchFamily="34" charset="0"/>
              </a:rPr>
              <a:t>the</a:t>
            </a:r>
            <a:r>
              <a:rPr lang="ja-JP" altLang="en-US" sz="2400" dirty="0">
                <a:latin typeface="Tahoma" panose="020B0604030504040204" pitchFamily="34" charset="0"/>
                <a:ea typeface="Tahoma" panose="020B0604030504040204" pitchFamily="34" charset="0"/>
                <a:cs typeface="Tahoma" panose="020B0604030504040204" pitchFamily="34" charset="0"/>
              </a:rPr>
              <a:t> </a:t>
            </a:r>
            <a:r>
              <a:rPr lang="ja-JP" altLang="en-US" sz="2400" dirty="0" smtClean="0">
                <a:latin typeface="Tahoma" panose="020B0604030504040204" pitchFamily="34" charset="0"/>
                <a:ea typeface="Tahoma" panose="020B0604030504040204" pitchFamily="34" charset="0"/>
                <a:cs typeface="Tahoma" panose="020B0604030504040204" pitchFamily="34" charset="0"/>
              </a:rPr>
              <a:t> </a:t>
            </a:r>
            <a:r>
              <a:rPr lang="en-US" altLang="ja-JP" sz="2400" dirty="0" smtClean="0">
                <a:latin typeface="Tahoma" panose="020B0604030504040204" pitchFamily="34" charset="0"/>
                <a:ea typeface="Tahoma" panose="020B0604030504040204" pitchFamily="34" charset="0"/>
                <a:cs typeface="Tahoma" panose="020B0604030504040204" pitchFamily="34" charset="0"/>
              </a:rPr>
              <a:t>developing stage</a:t>
            </a:r>
            <a:r>
              <a:rPr lang="en-US" altLang="ja-JP" sz="2400" dirty="0">
                <a:latin typeface="Tahoma" panose="020B0604030504040204" pitchFamily="34" charset="0"/>
                <a:ea typeface="Tahoma" panose="020B0604030504040204" pitchFamily="34" charset="0"/>
                <a:cs typeface="Tahoma" panose="020B0604030504040204" pitchFamily="34" charset="0"/>
              </a:rPr>
              <a:t>, it is too early to regulate the </a:t>
            </a:r>
            <a:r>
              <a:rPr lang="en-US" altLang="ja-JP" sz="2400" dirty="0" smtClean="0">
                <a:latin typeface="Tahoma" panose="020B0604030504040204" pitchFamily="34" charset="0"/>
                <a:ea typeface="Tahoma" panose="020B0604030504040204" pitchFamily="34" charset="0"/>
                <a:cs typeface="Tahoma" panose="020B0604030504040204" pitchFamily="34" charset="0"/>
              </a:rPr>
              <a:t>specific value </a:t>
            </a:r>
            <a:r>
              <a:rPr lang="en-US" altLang="ja-JP" sz="2400" dirty="0">
                <a:latin typeface="Tahoma" panose="020B0604030504040204" pitchFamily="34" charset="0"/>
                <a:ea typeface="Tahoma" panose="020B0604030504040204" pitchFamily="34" charset="0"/>
                <a:cs typeface="Tahoma" panose="020B0604030504040204" pitchFamily="34" charset="0"/>
              </a:rPr>
              <a:t>and </a:t>
            </a:r>
            <a:r>
              <a:rPr lang="en-US" altLang="ja-JP" sz="2400" dirty="0" smtClean="0">
                <a:latin typeface="Tahoma" panose="020B0604030504040204" pitchFamily="34" charset="0"/>
                <a:ea typeface="Tahoma" panose="020B0604030504040204" pitchFamily="34" charset="0"/>
                <a:cs typeface="Tahoma" panose="020B0604030504040204" pitchFamily="34" charset="0"/>
              </a:rPr>
              <a:t>the </a:t>
            </a:r>
            <a:r>
              <a:rPr lang="en-US" altLang="ja-JP" sz="2400" dirty="0">
                <a:latin typeface="Tahoma" panose="020B0604030504040204" pitchFamily="34" charset="0"/>
                <a:ea typeface="Tahoma" panose="020B0604030504040204" pitchFamily="34" charset="0"/>
                <a:cs typeface="Tahoma" panose="020B0604030504040204" pitchFamily="34" charset="0"/>
              </a:rPr>
              <a:t>performance </a:t>
            </a:r>
            <a:r>
              <a:rPr lang="en-US" altLang="ja-JP" sz="2400" dirty="0" smtClean="0">
                <a:latin typeface="Tahoma" panose="020B0604030504040204" pitchFamily="34" charset="0"/>
                <a:ea typeface="Tahoma" panose="020B0604030504040204" pitchFamily="34" charset="0"/>
                <a:cs typeface="Tahoma" panose="020B0604030504040204" pitchFamily="34" charset="0"/>
              </a:rPr>
              <a:t>requirement in general.</a:t>
            </a:r>
            <a:endParaRPr lang="ja-JP" altLang="ja-JP" sz="2400" dirty="0">
              <a:latin typeface="Tahoma" panose="020B0604030504040204" pitchFamily="34" charset="0"/>
              <a:cs typeface="Tahoma" panose="020B0604030504040204" pitchFamily="34" charset="0"/>
            </a:endParaRPr>
          </a:p>
          <a:p>
            <a:pPr>
              <a:lnSpc>
                <a:spcPct val="150000"/>
              </a:lnSpc>
            </a:pPr>
            <a:r>
              <a:rPr lang="ja-JP" altLang="en-US" sz="2400" dirty="0">
                <a:latin typeface="Tahoma" panose="020B0604030504040204" pitchFamily="34" charset="0"/>
                <a:cs typeface="Tahoma" panose="020B0604030504040204" pitchFamily="34" charset="0"/>
              </a:rPr>
              <a:t>・</a:t>
            </a:r>
            <a:r>
              <a:rPr lang="en-US" altLang="ja-JP" sz="2400" dirty="0">
                <a:latin typeface="Tahoma" panose="020B0604030504040204" pitchFamily="34" charset="0"/>
                <a:ea typeface="Tahoma" panose="020B0604030504040204" pitchFamily="34" charset="0"/>
                <a:cs typeface="Tahoma" panose="020B0604030504040204" pitchFamily="34" charset="0"/>
              </a:rPr>
              <a:t>However, some requirement </a:t>
            </a:r>
            <a:r>
              <a:rPr lang="en-US" altLang="ja-JP" sz="2400" dirty="0" smtClean="0">
                <a:latin typeface="Tahoma" panose="020B0604030504040204" pitchFamily="34" charset="0"/>
                <a:ea typeface="Tahoma" panose="020B0604030504040204" pitchFamily="34" charset="0"/>
                <a:cs typeface="Tahoma" panose="020B0604030504040204" pitchFamily="34" charset="0"/>
              </a:rPr>
              <a:t>to </a:t>
            </a:r>
            <a:r>
              <a:rPr lang="en-US" altLang="ja-JP" sz="2400" dirty="0">
                <a:latin typeface="Tahoma" panose="020B0604030504040204" pitchFamily="34" charset="0"/>
                <a:ea typeface="Tahoma" panose="020B0604030504040204" pitchFamily="34" charset="0"/>
                <a:cs typeface="Tahoma" panose="020B0604030504040204" pitchFamily="34" charset="0"/>
              </a:rPr>
              <a:t>be </a:t>
            </a:r>
            <a:r>
              <a:rPr lang="en-US" altLang="ja-JP" sz="2400" dirty="0" smtClean="0">
                <a:latin typeface="Tahoma" panose="020B0604030504040204" pitchFamily="34" charset="0"/>
                <a:ea typeface="Tahoma" panose="020B0604030504040204" pitchFamily="34" charset="0"/>
                <a:cs typeface="Tahoma" panose="020B0604030504040204" pitchFamily="34" charset="0"/>
              </a:rPr>
              <a:t>introduced</a:t>
            </a:r>
            <a:r>
              <a:rPr lang="ja-JP" altLang="en-US" sz="2400" dirty="0">
                <a:latin typeface="Tahoma" panose="020B0604030504040204" pitchFamily="34" charset="0"/>
                <a:ea typeface="Tahoma" panose="020B0604030504040204" pitchFamily="34" charset="0"/>
                <a:cs typeface="Tahoma" panose="020B0604030504040204" pitchFamily="34" charset="0"/>
              </a:rPr>
              <a:t> </a:t>
            </a:r>
            <a:r>
              <a:rPr lang="en-US" altLang="ja-JP" sz="2400" dirty="0" smtClean="0">
                <a:latin typeface="Tahoma" panose="020B0604030504040204" pitchFamily="34" charset="0"/>
                <a:ea typeface="Tahoma" panose="020B0604030504040204" pitchFamily="34" charset="0"/>
                <a:cs typeface="Tahoma" panose="020B0604030504040204" pitchFamily="34" charset="0"/>
              </a:rPr>
              <a:t>were found</a:t>
            </a:r>
            <a:r>
              <a:rPr lang="en-US" altLang="ja-JP" sz="2400" dirty="0">
                <a:latin typeface="Tahoma" panose="020B0604030504040204" pitchFamily="34" charset="0"/>
                <a:ea typeface="Tahoma" panose="020B0604030504040204" pitchFamily="34" charset="0"/>
                <a:cs typeface="Tahoma" panose="020B0604030504040204" pitchFamily="34" charset="0"/>
              </a:rPr>
              <a:t>;</a:t>
            </a:r>
            <a:endParaRPr lang="ja-JP" altLang="ja-JP" sz="2400" dirty="0">
              <a:latin typeface="Tahoma" panose="020B0604030504040204" pitchFamily="34" charset="0"/>
              <a:cs typeface="Tahoma" panose="020B0604030504040204" pitchFamily="34" charset="0"/>
            </a:endParaRPr>
          </a:p>
          <a:p>
            <a:pPr>
              <a:lnSpc>
                <a:spcPct val="150000"/>
              </a:lnSpc>
            </a:pPr>
            <a:r>
              <a:rPr lang="ja-JP" altLang="en-US" sz="2400" dirty="0" smtClean="0">
                <a:latin typeface="Tahoma" panose="020B0604030504040204" pitchFamily="34" charset="0"/>
                <a:cs typeface="Tahoma" panose="020B0604030504040204" pitchFamily="34" charset="0"/>
              </a:rPr>
              <a:t>・</a:t>
            </a:r>
            <a:r>
              <a:rPr lang="en-US" altLang="ja-JP" sz="2400" dirty="0" smtClean="0">
                <a:latin typeface="Tahoma" panose="020B0604030504040204" pitchFamily="34" charset="0"/>
                <a:cs typeface="Tahoma" panose="020B0604030504040204" pitchFamily="34" charset="0"/>
              </a:rPr>
              <a:t>These requirements are necessary </a:t>
            </a:r>
            <a:r>
              <a:rPr lang="en-US" altLang="ja-JP" sz="2400" dirty="0" smtClean="0">
                <a:latin typeface="Tahoma" panose="020B0604030504040204" pitchFamily="34" charset="0"/>
                <a:ea typeface="Tahoma" panose="020B0604030504040204" pitchFamily="34" charset="0"/>
                <a:cs typeface="Tahoma" panose="020B0604030504040204" pitchFamily="34" charset="0"/>
              </a:rPr>
              <a:t>to maintain the road safety avoiding the </a:t>
            </a:r>
            <a:r>
              <a:rPr lang="en-US" altLang="ja-JP" sz="2400" dirty="0">
                <a:latin typeface="Tahoma" panose="020B0604030504040204" pitchFamily="34" charset="0"/>
                <a:ea typeface="Tahoma" panose="020B0604030504040204" pitchFamily="34" charset="0"/>
                <a:cs typeface="Tahoma" panose="020B0604030504040204" pitchFamily="34" charset="0"/>
              </a:rPr>
              <a:t>confusion of </a:t>
            </a:r>
            <a:r>
              <a:rPr lang="en-US" altLang="ja-JP" sz="2400" dirty="0" smtClean="0">
                <a:latin typeface="Tahoma" panose="020B0604030504040204" pitchFamily="34" charset="0"/>
                <a:ea typeface="Tahoma" panose="020B0604030504040204" pitchFamily="34" charset="0"/>
                <a:cs typeface="Tahoma" panose="020B0604030504040204" pitchFamily="34" charset="0"/>
              </a:rPr>
              <a:t>traffic and </a:t>
            </a:r>
            <a:r>
              <a:rPr lang="en-US" altLang="ja-JP" sz="2400" dirty="0">
                <a:latin typeface="Tahoma" panose="020B0604030504040204" pitchFamily="34" charset="0"/>
                <a:ea typeface="Tahoma" panose="020B0604030504040204" pitchFamily="34" charset="0"/>
                <a:cs typeface="Tahoma" panose="020B0604030504040204" pitchFamily="34" charset="0"/>
              </a:rPr>
              <a:t>the </a:t>
            </a:r>
            <a:r>
              <a:rPr lang="en-US" altLang="ja-JP" sz="2400" dirty="0" smtClean="0">
                <a:latin typeface="Tahoma" panose="020B0604030504040204" pitchFamily="34" charset="0"/>
                <a:ea typeface="Tahoma" panose="020B0604030504040204" pitchFamily="34" charset="0"/>
                <a:cs typeface="Tahoma" panose="020B0604030504040204" pitchFamily="34" charset="0"/>
              </a:rPr>
              <a:t>adverse </a:t>
            </a:r>
            <a:r>
              <a:rPr lang="en-US" altLang="ja-JP" sz="2400" dirty="0">
                <a:latin typeface="Tahoma" panose="020B0604030504040204" pitchFamily="34" charset="0"/>
                <a:ea typeface="Tahoma" panose="020B0604030504040204" pitchFamily="34" charset="0"/>
                <a:cs typeface="Tahoma" panose="020B0604030504040204" pitchFamily="34" charset="0"/>
              </a:rPr>
              <a:t>impact to drivers and other road </a:t>
            </a:r>
            <a:r>
              <a:rPr lang="en-US" altLang="ja-JP" sz="2400" dirty="0" smtClean="0">
                <a:latin typeface="Tahoma" panose="020B0604030504040204" pitchFamily="34" charset="0"/>
                <a:ea typeface="Tahoma" panose="020B0604030504040204" pitchFamily="34" charset="0"/>
                <a:cs typeface="Tahoma" panose="020B0604030504040204" pitchFamily="34" charset="0"/>
              </a:rPr>
              <a:t>users </a:t>
            </a:r>
            <a:r>
              <a:rPr lang="en-US" altLang="ja-JP" sz="2400" dirty="0">
                <a:latin typeface="Tahoma" panose="020B0604030504040204" pitchFamily="34" charset="0"/>
                <a:ea typeface="Tahoma" panose="020B0604030504040204" pitchFamily="34" charset="0"/>
                <a:cs typeface="Tahoma" panose="020B0604030504040204" pitchFamily="34" charset="0"/>
              </a:rPr>
              <a:t>even if LKAS </a:t>
            </a:r>
            <a:r>
              <a:rPr lang="en-US" altLang="ja-JP" sz="2400" dirty="0" smtClean="0">
                <a:latin typeface="Tahoma" panose="020B0604030504040204" pitchFamily="34" charset="0"/>
                <a:ea typeface="Tahoma" panose="020B0604030504040204" pitchFamily="34" charset="0"/>
                <a:cs typeface="Tahoma" panose="020B0604030504040204" pitchFamily="34" charset="0"/>
              </a:rPr>
              <a:t> is </a:t>
            </a:r>
            <a:r>
              <a:rPr lang="en-US" altLang="ja-JP" sz="2400" dirty="0">
                <a:latin typeface="Tahoma" panose="020B0604030504040204" pitchFamily="34" charset="0"/>
                <a:ea typeface="Tahoma" panose="020B0604030504040204" pitchFamily="34" charset="0"/>
                <a:cs typeface="Tahoma" panose="020B0604030504040204" pitchFamily="34" charset="0"/>
              </a:rPr>
              <a:t>voluntarily </a:t>
            </a:r>
            <a:r>
              <a:rPr lang="en-US" altLang="ja-JP" sz="2400" dirty="0" smtClean="0">
                <a:latin typeface="Tahoma" panose="020B0604030504040204" pitchFamily="34" charset="0"/>
                <a:ea typeface="Tahoma" panose="020B0604030504040204" pitchFamily="34" charset="0"/>
                <a:cs typeface="Tahoma" panose="020B0604030504040204" pitchFamily="34" charset="0"/>
              </a:rPr>
              <a:t>equipped.</a:t>
            </a:r>
            <a:endParaRPr lang="ja-JP" altLang="ja-JP" sz="2400" dirty="0">
              <a:latin typeface="Tahoma" panose="020B0604030504040204" pitchFamily="34" charset="0"/>
              <a:cs typeface="Tahoma" panose="020B0604030504040204" pitchFamily="34" charset="0"/>
            </a:endParaRPr>
          </a:p>
          <a:p>
            <a:pPr>
              <a:lnSpc>
                <a:spcPct val="150000"/>
              </a:lnSpc>
            </a:pPr>
            <a:r>
              <a:rPr lang="ja-JP" altLang="en-US" sz="2400" dirty="0" smtClean="0">
                <a:latin typeface="Tahoma" panose="020B0604030504040204" pitchFamily="34" charset="0"/>
                <a:cs typeface="Tahoma" panose="020B0604030504040204" pitchFamily="34" charset="0"/>
              </a:rPr>
              <a:t>・</a:t>
            </a:r>
            <a:r>
              <a:rPr lang="en-US" altLang="ja-JP" sz="2400" dirty="0">
                <a:latin typeface="Tahoma" panose="020B0604030504040204" pitchFamily="34" charset="0"/>
                <a:ea typeface="Tahoma" panose="020B0604030504040204" pitchFamily="34" charset="0"/>
                <a:cs typeface="Tahoma" panose="020B0604030504040204" pitchFamily="34" charset="0"/>
              </a:rPr>
              <a:t>T</a:t>
            </a:r>
            <a:r>
              <a:rPr lang="en-US" altLang="ja-JP" sz="2400" dirty="0" smtClean="0">
                <a:latin typeface="Tahoma" panose="020B0604030504040204" pitchFamily="34" charset="0"/>
                <a:ea typeface="Tahoma" panose="020B0604030504040204" pitchFamily="34" charset="0"/>
                <a:cs typeface="Tahoma" panose="020B0604030504040204" pitchFamily="34" charset="0"/>
              </a:rPr>
              <a:t>hey </a:t>
            </a:r>
            <a:r>
              <a:rPr lang="en-US" altLang="ja-JP" sz="2400" dirty="0">
                <a:latin typeface="Tahoma" panose="020B0604030504040204" pitchFamily="34" charset="0"/>
                <a:ea typeface="Tahoma" panose="020B0604030504040204" pitchFamily="34" charset="0"/>
                <a:cs typeface="Tahoma" panose="020B0604030504040204" pitchFamily="34" charset="0"/>
              </a:rPr>
              <a:t>are not </a:t>
            </a:r>
            <a:r>
              <a:rPr lang="en-US" altLang="ja-JP" sz="2400" dirty="0" smtClean="0">
                <a:latin typeface="Tahoma" panose="020B0604030504040204" pitchFamily="34" charset="0"/>
                <a:ea typeface="Tahoma" panose="020B0604030504040204" pitchFamily="34" charset="0"/>
                <a:cs typeface="Tahoma" panose="020B0604030504040204" pitchFamily="34" charset="0"/>
              </a:rPr>
              <a:t>covered or not clearly </a:t>
            </a:r>
            <a:r>
              <a:rPr lang="en-US" altLang="ja-JP" sz="2400" dirty="0">
                <a:latin typeface="Tahoma" panose="020B0604030504040204" pitchFamily="34" charset="0"/>
                <a:ea typeface="Tahoma" panose="020B0604030504040204" pitchFamily="34" charset="0"/>
                <a:cs typeface="Tahoma" panose="020B0604030504040204" pitchFamily="34" charset="0"/>
              </a:rPr>
              <a:t>prescribed by current </a:t>
            </a:r>
            <a:r>
              <a:rPr lang="en-US" altLang="ja-JP" sz="2400" dirty="0" smtClean="0">
                <a:latin typeface="Tahoma" panose="020B0604030504040204" pitchFamily="34" charset="0"/>
                <a:ea typeface="Tahoma" panose="020B0604030504040204" pitchFamily="34" charset="0"/>
                <a:cs typeface="Tahoma" panose="020B0604030504040204" pitchFamily="34" charset="0"/>
              </a:rPr>
              <a:t>R79 including </a:t>
            </a:r>
            <a:r>
              <a:rPr lang="en-US" altLang="ja-JP" sz="2400" dirty="0">
                <a:latin typeface="Tahoma" panose="020B0604030504040204" pitchFamily="34" charset="0"/>
                <a:ea typeface="Tahoma" panose="020B0604030504040204" pitchFamily="34" charset="0"/>
                <a:cs typeface="Tahoma" panose="020B0604030504040204" pitchFamily="34" charset="0"/>
              </a:rPr>
              <a:t>Annex CEL.</a:t>
            </a:r>
            <a:endParaRPr lang="ja-JP" altLang="ja-JP" sz="2400" dirty="0">
              <a:latin typeface="Tahoma" panose="020B0604030504040204" pitchFamily="34" charset="0"/>
              <a:cs typeface="Tahoma" panose="020B0604030504040204" pitchFamily="34" charset="0"/>
            </a:endParaRPr>
          </a:p>
        </p:txBody>
      </p:sp>
      <p:sp>
        <p:nvSpPr>
          <p:cNvPr id="6"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2</a:t>
            </a:fld>
            <a:endParaRPr lang="en-US" altLang="ja-JP" sz="2000" dirty="0"/>
          </a:p>
        </p:txBody>
      </p:sp>
      <p:sp>
        <p:nvSpPr>
          <p:cNvPr id="5" name="Rectangle 6"/>
          <p:cNvSpPr>
            <a:spLocks noChangeArrowheads="1"/>
          </p:cNvSpPr>
          <p:nvPr/>
        </p:nvSpPr>
        <p:spPr bwMode="auto">
          <a:xfrm>
            <a:off x="-36513" y="-26988"/>
            <a:ext cx="9180513" cy="107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b="1" dirty="0">
                <a:latin typeface="Tahoma" panose="020B0604030504040204" pitchFamily="34" charset="0"/>
              </a:rPr>
              <a:t>The purpose of </a:t>
            </a:r>
            <a:r>
              <a:rPr lang="en-US" altLang="ja-JP" b="1" dirty="0" smtClean="0">
                <a:latin typeface="Tahoma" panose="020B0604030504040204" pitchFamily="34" charset="0"/>
              </a:rPr>
              <a:t>prescribing </a:t>
            </a:r>
            <a:r>
              <a:rPr lang="en-US" altLang="ja-JP" b="1" dirty="0">
                <a:latin typeface="Tahoma" panose="020B0604030504040204" pitchFamily="34" charset="0"/>
              </a:rPr>
              <a:t>the </a:t>
            </a:r>
            <a:r>
              <a:rPr lang="en-US" altLang="ja-JP" b="1" dirty="0" smtClean="0">
                <a:latin typeface="Tahoma" panose="020B0604030504040204" pitchFamily="34" charset="0"/>
              </a:rPr>
              <a:t>requirements of </a:t>
            </a:r>
            <a:r>
              <a:rPr lang="en-US" altLang="ja-JP" b="1" dirty="0">
                <a:latin typeface="Tahoma" panose="020B0604030504040204" pitchFamily="34" charset="0"/>
              </a:rPr>
              <a:t>LKAS in the UN regulation</a:t>
            </a:r>
            <a:endParaRPr lang="ja-JP" altLang="en-US" b="1" dirty="0">
              <a:latin typeface="Tahom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7010400" y="6525344"/>
            <a:ext cx="2133600" cy="332656"/>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26C1DDF-276E-4B33-A82E-322B78EDD59D}" type="slidenum">
              <a:rPr kumimoji="0" lang="en-US" altLang="ja-JP" sz="20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a:t>
            </a:fld>
            <a:endParaRPr kumimoji="0" lang="en-US" altLang="ja-JP" sz="2000" b="0" i="0" u="none" strike="noStrike" kern="0" cap="none" spc="0" normalizeH="0" baseline="0" noProof="0" dirty="0">
              <a:ln>
                <a:noFill/>
              </a:ln>
              <a:solidFill>
                <a:sysClr val="windowText" lastClr="000000"/>
              </a:solidFill>
              <a:effectLst/>
              <a:uLnTx/>
              <a:uFillTx/>
            </a:endParaRPr>
          </a:p>
        </p:txBody>
      </p:sp>
      <p:graphicFrame>
        <p:nvGraphicFramePr>
          <p:cNvPr id="4" name="表 3"/>
          <p:cNvGraphicFramePr>
            <a:graphicFrameLocks noGrp="1"/>
          </p:cNvGraphicFramePr>
          <p:nvPr>
            <p:extLst>
              <p:ext uri="{D42A27DB-BD31-4B8C-83A1-F6EECF244321}">
                <p14:modId xmlns:p14="http://schemas.microsoft.com/office/powerpoint/2010/main" val="612740444"/>
              </p:ext>
            </p:extLst>
          </p:nvPr>
        </p:nvGraphicFramePr>
        <p:xfrm>
          <a:off x="107504" y="476672"/>
          <a:ext cx="8928993" cy="5184578"/>
        </p:xfrm>
        <a:graphic>
          <a:graphicData uri="http://schemas.openxmlformats.org/drawingml/2006/table">
            <a:tbl>
              <a:tblPr/>
              <a:tblGrid>
                <a:gridCol w="90430"/>
                <a:gridCol w="854499"/>
                <a:gridCol w="495231"/>
                <a:gridCol w="720080"/>
                <a:gridCol w="1893389"/>
                <a:gridCol w="2285654"/>
                <a:gridCol w="1294855"/>
                <a:gridCol w="1294855"/>
              </a:tblGrid>
              <a:tr h="358550">
                <a:tc gridSpan="2">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Items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Option</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Reference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Reasons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comparison</a:t>
                      </a:r>
                    </a:p>
                  </a:txBody>
                  <a:tcPr marL="3624" marR="3624" marT="36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Further Consideration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192">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3. Operational requirements</a:t>
                      </a:r>
                    </a:p>
                  </a:txBody>
                  <a:tcPr marL="3624" marR="3624" marT="36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95555">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 Requirements for activation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067981">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4">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LKAS performance requirement</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⑤</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When the LKAS is tested, the value of departure of the outside of the tire closest to the lane markings shall not exceed more than [XX]cm.</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B9D"/>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prevent lane departure accidents certainly. And also in order to prevent lane departure triggered by the system operation.</a:t>
                      </a:r>
                      <a:b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This requirement is prescribed in the test procedure of LKAS..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Not covered by R79</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No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①To </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consider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that LKAS will be introduced on </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voluntary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basis and is under the developing stage</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②.Basic function is explained in the definition of LKAS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7981">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When the LKAS is tested, the outside of the tire closest to the lane markings shall not depart from the lane marking.s.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prevent lane departure accidents certainly. And also in order to prevent lane departure triggered by the system operation</a:t>
                      </a:r>
                      <a:b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This requirement is prescribed in the test procedure of LKAS.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067981">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②</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When the LKAS is tested, the outer edges of the tyres of the vehicle shall not exceed the lane boundary more than 0.4m for light vehicles, and 1.1m for heavy vehicles.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LKAS ISO</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245338">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4</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GRRF74-40</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When the LKAS is tested, it shall start to activate at least when the outside of the tire closest to the lane markings crosses a line 0.3m beyond.　 (The value of departure is not specified.)</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LDWS.</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This requirement is prescribed in the test procedure of LKAS..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7010400" y="6525344"/>
            <a:ext cx="2133600" cy="332656"/>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26C1DDF-276E-4B33-A82E-322B78EDD59D}" type="slidenum">
              <a:rPr kumimoji="0" lang="en-US" altLang="ja-JP" sz="20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21</a:t>
            </a:fld>
            <a:endParaRPr kumimoji="0" lang="en-US" altLang="ja-JP" sz="2000" b="0" i="0" u="none" strike="noStrike" kern="0" cap="none" spc="0" normalizeH="0" baseline="0" noProof="0" dirty="0">
              <a:ln>
                <a:noFill/>
              </a:ln>
              <a:solidFill>
                <a:sysClr val="windowText" lastClr="000000"/>
              </a:solidFill>
              <a:effectLst/>
              <a:uLnTx/>
              <a:uFillTx/>
            </a:endParaRPr>
          </a:p>
        </p:txBody>
      </p:sp>
      <p:graphicFrame>
        <p:nvGraphicFramePr>
          <p:cNvPr id="2" name="表 1"/>
          <p:cNvGraphicFramePr>
            <a:graphicFrameLocks noGrp="1"/>
          </p:cNvGraphicFramePr>
          <p:nvPr>
            <p:extLst>
              <p:ext uri="{D42A27DB-BD31-4B8C-83A1-F6EECF244321}">
                <p14:modId xmlns:p14="http://schemas.microsoft.com/office/powerpoint/2010/main" val="2506923755"/>
              </p:ext>
            </p:extLst>
          </p:nvPr>
        </p:nvGraphicFramePr>
        <p:xfrm>
          <a:off x="179512" y="476672"/>
          <a:ext cx="8856983" cy="6048672"/>
        </p:xfrm>
        <a:graphic>
          <a:graphicData uri="http://schemas.openxmlformats.org/drawingml/2006/table">
            <a:tbl>
              <a:tblPr/>
              <a:tblGrid>
                <a:gridCol w="89701"/>
                <a:gridCol w="847608"/>
                <a:gridCol w="430843"/>
                <a:gridCol w="720080"/>
                <a:gridCol w="1932705"/>
                <a:gridCol w="2267222"/>
                <a:gridCol w="1284412"/>
                <a:gridCol w="1284412"/>
              </a:tblGrid>
              <a:tr h="373857">
                <a:tc gridSpan="2">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Items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Option</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Reference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Reasons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comparison</a:t>
                      </a:r>
                    </a:p>
                  </a:txBody>
                  <a:tcPr marL="3624" marR="3624" marT="36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Further Consideration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927">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3. Operational requirements</a:t>
                      </a:r>
                    </a:p>
                  </a:txBody>
                  <a:tcPr marL="3624" marR="3624" marT="36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7863">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B. Requirements for deactivation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928647">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4">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Functional limitation of the system</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①</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An announcement shall be made through acoustic and optical means in the followiing cases. </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Because an announcement might not be recognized by the driver immediately by only an optical means, plural means including an acoustic means are provided to the driver.</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is somehow dealing with warning, yet there is no test assessing the perf </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Prescribe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the warning 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①Need to ensure safety to the driver</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3717">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（a）The operation of the device is cancelled without the driver’s intention  while  the device is operating.</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R130 covers this partially: mandates requirements if a warning is provided.</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113577">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（b）There is the possibility that the device can no longer render the assist to the running of the vehicle within the lane while the device is operating.</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t"/>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298507">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④</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An announcement shall be made through at least two means out of optical, acoustic and haptic in the above (a) and (b).</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B9D"/>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It is refered to LDWS regulation paragraph 5.4.1.. And also following "Guidelines on establishing requirements for high-priority warning signals" paragraph 3.8., and "Design Principles for Control Systems of ADAS" paragraph 4.3.</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113577">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 for the end of the system operation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①</a:t>
                      </a: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②</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When the system operation is ended, it shall not be ended suddenly but shall be faded out smoothly.</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B9D"/>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Japanese Guideline and LKAS ISO.</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"Easy and safe handling in R79. Yet still subject to assessment by the technical service.</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Prescribe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as a general requirement </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①To consider that LKAS is under the developing stage</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7010400" y="6525344"/>
            <a:ext cx="2133600" cy="332656"/>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26C1DDF-276E-4B33-A82E-322B78EDD59D}" type="slidenum">
              <a:rPr kumimoji="0" lang="en-US" altLang="ja-JP" sz="20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a:t>
            </a:fld>
            <a:endParaRPr kumimoji="0" lang="en-US" altLang="ja-JP" sz="2000" b="0" i="0" u="none" strike="noStrike" kern="0" cap="none" spc="0" normalizeH="0" baseline="0" noProof="0" dirty="0">
              <a:ln>
                <a:noFill/>
              </a:ln>
              <a:solidFill>
                <a:sysClr val="windowText" lastClr="000000"/>
              </a:solidFill>
              <a:effectLst/>
              <a:uLnTx/>
              <a:uFillTx/>
            </a:endParaRPr>
          </a:p>
        </p:txBody>
      </p:sp>
      <p:graphicFrame>
        <p:nvGraphicFramePr>
          <p:cNvPr id="4" name="表 3"/>
          <p:cNvGraphicFramePr>
            <a:graphicFrameLocks noGrp="1"/>
          </p:cNvGraphicFramePr>
          <p:nvPr>
            <p:extLst>
              <p:ext uri="{D42A27DB-BD31-4B8C-83A1-F6EECF244321}">
                <p14:modId xmlns:p14="http://schemas.microsoft.com/office/powerpoint/2010/main" val="2697386431"/>
              </p:ext>
            </p:extLst>
          </p:nvPr>
        </p:nvGraphicFramePr>
        <p:xfrm>
          <a:off x="107504" y="168089"/>
          <a:ext cx="8928993" cy="6573279"/>
        </p:xfrm>
        <a:graphic>
          <a:graphicData uri="http://schemas.openxmlformats.org/drawingml/2006/table">
            <a:tbl>
              <a:tblPr/>
              <a:tblGrid>
                <a:gridCol w="90430"/>
                <a:gridCol w="854499"/>
                <a:gridCol w="495231"/>
                <a:gridCol w="720080"/>
                <a:gridCol w="2304256"/>
                <a:gridCol w="2160240"/>
                <a:gridCol w="1009402"/>
                <a:gridCol w="1294855"/>
              </a:tblGrid>
              <a:tr h="73211">
                <a:tc gridSpan="2">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Items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Option</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Reference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Reasons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comparison</a:t>
                      </a:r>
                    </a:p>
                  </a:txBody>
                  <a:tcPr marL="3624" marR="3624" marT="36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Further Consideration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3">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3. Operational requirements</a:t>
                      </a:r>
                    </a:p>
                  </a:txBody>
                  <a:tcPr marL="3624" marR="3624" marT="36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3967">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C. Requirements relevant to driver</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57326">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6">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Holding a steering wheel by the driver</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①</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The operation </a:t>
                      </a:r>
                      <a:r>
                        <a:rPr lang="en-US" sz="11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shall be cancelled</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when there is no steering operation </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of</a:t>
                      </a:r>
                      <a:r>
                        <a:rPr lang="en-US" sz="1100" b="0" i="0" u="none" strike="noStrike" baseline="0"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the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driver for more than 5s.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make the driver understand that LKAS is not the autonomous steering system.</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does not cover this item but the basic principle of discontinuous operation is covered by the definition of "corrective steering"</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Prescribe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the warning 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①Warning requirement for "hands-off" is important.. </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②This proposal permits to continue the intervention of LKAS if the warning signal is provided.</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③It could be interpreted that hands off is not inhibited in WP.1/2014/1 which was adopted at 68th session of WP1</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④This requirement maybe in common with Automatically Commanded Steering for high way use.</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endPar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7481">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④</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An announcement shall be made through at least two means out of optical, acoustic and haptic if there is no steering operation of the driver for a certain time, after that the system operation </a:t>
                      </a:r>
                      <a:r>
                        <a:rPr lang="en-US" sz="11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shall be continued</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Because to keep the safety by continuing the system operation if the driver's situation recognition is become uncertain.</a:t>
                      </a:r>
                      <a:b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(Concern : Does that requirement increase driver distraction? )</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81971">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An announcement shall be made through at least two means out of optical, acoustic and haptic if there is no steering operation of the driver for a certain time, after that the system operation </a:t>
                      </a:r>
                      <a:r>
                        <a:rPr lang="en-US" sz="11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may be cancelled</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(equal to "may be continued")</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B9D"/>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make the driver understand that LKAS is not the autonomous steering system.</a:t>
                      </a:r>
                      <a:b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Because the driver might be confused if the system operation is cancelled without any announcement, .</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12385">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4</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An announcement shall be made through an optical means if there is no steering operation of the driver for a certain time, after that the system operation </a:t>
                      </a:r>
                      <a:r>
                        <a:rPr lang="en-US" sz="11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shall be continued</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make the driver understand that LKAS is not the autonomous steering system.</a:t>
                      </a:r>
                      <a:b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(Concern : Does that requirement increase driver distraction? )</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0950">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5</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An announcement shall be made through an optical means if there is no steering operation of the driver for a certain time, after that the system operation </a:t>
                      </a:r>
                      <a:r>
                        <a:rPr lang="en-US" sz="11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shall be cancelled/may be cancelled</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(equal to "may be continued")</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make the driver understand that LKAS is not the automated driving system.</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347934">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6</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⑤</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If there is no steering operation of the driver for a certain time, the system operation </a:t>
                      </a:r>
                      <a:r>
                        <a:rPr lang="en-US" sz="11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shall be continued/may be continued</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(Concern : Does that requirement increase driver distraction? )</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416997632"/>
              </p:ext>
            </p:extLst>
          </p:nvPr>
        </p:nvGraphicFramePr>
        <p:xfrm>
          <a:off x="72008" y="412713"/>
          <a:ext cx="8964488" cy="5896606"/>
        </p:xfrm>
        <a:graphic>
          <a:graphicData uri="http://schemas.openxmlformats.org/drawingml/2006/table">
            <a:tbl>
              <a:tblPr/>
              <a:tblGrid>
                <a:gridCol w="90790"/>
                <a:gridCol w="857896"/>
                <a:gridCol w="436072"/>
                <a:gridCol w="728821"/>
                <a:gridCol w="2101039"/>
                <a:gridCol w="2149866"/>
                <a:gridCol w="1300002"/>
                <a:gridCol w="1300002"/>
              </a:tblGrid>
              <a:tr h="359409">
                <a:tc gridSpan="2">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Items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Option</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Reference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Reasons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comparison</a:t>
                      </a:r>
                    </a:p>
                  </a:txBody>
                  <a:tcPr marL="3624" marR="3624" marT="36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Further Consideration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626">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3. Operational requirements</a:t>
                      </a:r>
                    </a:p>
                  </a:txBody>
                  <a:tcPr marL="3624" marR="3624" marT="36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4493">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C. Requirements relevant to driver</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892758">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Override</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①</a:t>
                      </a: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②, ④</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Override steering operation by the driver </a:t>
                      </a:r>
                      <a:r>
                        <a:rPr lang="en-US" sz="11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shall</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be given priority to the system.</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EA6"/>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It is basic requirement for driving assistance. Due to following Vienna convention. Due to following "Design Principles for Control Systems of ADAS".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para. 5.1.6. covers this</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Clarify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the requirement of override during the system intervention as a general 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①Important and necessary to introduce the more concrete requirement to ensure the safety of the driver.</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②To consider that LKAS is on the developing stage and prescribe as a general requirement</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7192">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④</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Override steering operation by the driver </a:t>
                      </a:r>
                      <a:r>
                        <a:rPr lang="en-US" sz="11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may</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be given priority to the system.</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(Concerns : Inconsistency with Vienna convention, inconsistency with AEBS)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951769">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system operation </a:t>
                      </a:r>
                      <a:r>
                        <a:rPr lang="en-US" sz="11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shall</a:t>
                      </a: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be given priority to steering oparation by the driver.</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(Concerns : Inconsistency with Vienna convention, inconsistency with AEBS)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714975">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Condition of non-operational being allowed</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③</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system operation may be suppressed when there is a driver's action which indicates an intention of a lane change.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LDWS.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para 5.1.6. of R79 covers this item</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No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①Sufficiently covered by the paragraph 5.1.6</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975">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②</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Specific driver's actions, e.g. the turn signal, can be considered as a suppresion request.</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LKAS ISO.</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359409">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⑤</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No requirement</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CA2"/>
                    </a:solidFill>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It is considered to be </a:t>
                      </a:r>
                      <a:r>
                        <a:rPr lang="en-US" sz="11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icluded</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in the requirement of override.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3" name="スライド番号プレースホルダ 5"/>
          <p:cNvSpPr>
            <a:spLocks noGrp="1"/>
          </p:cNvSpPr>
          <p:nvPr>
            <p:ph type="sldNum" sz="quarter" idx="12"/>
          </p:nvPr>
        </p:nvSpPr>
        <p:spPr>
          <a:xfrm>
            <a:off x="7010400" y="6525344"/>
            <a:ext cx="2133600" cy="332656"/>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kern="0" dirty="0" smtClean="0">
                <a:solidFill>
                  <a:sysClr val="windowText" lastClr="000000"/>
                </a:solidFill>
              </a:rPr>
              <a:t>23</a:t>
            </a:r>
            <a:endParaRPr kumimoji="0" lang="en-US" altLang="ja-JP" sz="20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183749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906829421"/>
              </p:ext>
            </p:extLst>
          </p:nvPr>
        </p:nvGraphicFramePr>
        <p:xfrm>
          <a:off x="107504" y="116632"/>
          <a:ext cx="8928992" cy="6580527"/>
        </p:xfrm>
        <a:graphic>
          <a:graphicData uri="http://schemas.openxmlformats.org/drawingml/2006/table">
            <a:tbl>
              <a:tblPr/>
              <a:tblGrid>
                <a:gridCol w="90430"/>
                <a:gridCol w="854499"/>
                <a:gridCol w="434346"/>
                <a:gridCol w="725934"/>
                <a:gridCol w="2791335"/>
                <a:gridCol w="1800200"/>
                <a:gridCol w="1080120"/>
                <a:gridCol w="1152128"/>
              </a:tblGrid>
              <a:tr h="73211">
                <a:tc gridSpan="2">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Items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Option</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Reference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Reasons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R79 comparison</a:t>
                      </a:r>
                    </a:p>
                  </a:txBody>
                  <a:tcPr marL="3624" marR="3624" marT="36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Further Consideration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43">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3. Operational requirements</a:t>
                      </a:r>
                    </a:p>
                  </a:txBody>
                  <a:tcPr marL="3624" marR="3624" marT="36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3967">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D. Information for driver</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12385">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ON/OFF switch</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①</a:t>
                      </a: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④</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device may be equipped with a switch whereby at driver's intention the driver can select the status of operational/non-operational of the device.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EA6"/>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be decided the system status of operational/non-operational by driver's will.</a:t>
                      </a:r>
                      <a:b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Due to following "Design Principles for Control Systems of ADAS" .</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Covered by current D proposal at WP1 - REF - (Vienna Convention)</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Important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require Off　Switch</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①WP.1/2014/1 requires to provide Off switch for keeping  principle of road traffic regulations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2385">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③</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The device may be equipped with a means to deactivate the LKAS function, and the LKAS function shall be automatically reinstated at the status of operational of each new ignition “on” (run) cycle.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LDWS.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42798">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⑤</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device shall not be equipped with a means to deactivate the LKAS function, that means the LKAS function shall always be at the status of operational.</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make  the safety system operate certainly.</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0950">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4">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Malfunction warning</a:t>
                      </a:r>
                      <a:b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/Status display</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①</a:t>
                      </a: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③, ④</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status of the switch operational/non-operational, the status of the system operating/not operating, and the situation of system malfunctions shall be indicated to the driver through an optical means. </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A2"/>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indicate the status of the system to the driver correctly.</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t"/>
                      <a:r>
                        <a:rPr lang="pt-BR"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R79: CEL annex, para 3.4.3., 2nd part </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No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①Prescribed in the paragraph 3.4.3 in Annex　6（CEL）</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950">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⑤</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the case of above ①, the teltail with the specific symbol for LKAS shall be used.</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indicate the status of the system to the driver more understadably.</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79072">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the case of above ①, the teltail with the specific color for LKAS shall be used.</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indicate the status of the system to the driver more understadably.</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60950">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4</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②</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teltale with the symbol referred to ISO2575 shall be used.</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To align with the requirement of LKAS ISO.</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212385">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Information to be known to users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①</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Necessary information shall be known appropriately to the users through the instruction manuals, caution labels and so forth.</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make the driver understand usage correctly. It is one of the measure for prevention of over reliance.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not covered by R79</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t"/>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No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①Will be informed within Car Manufacturers </a:t>
                      </a:r>
                      <a:r>
                        <a:rPr lang="en-US" sz="1100" b="0" i="0" u="none" strike="noStrike" dirty="0" err="1"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discreption</a:t>
                      </a:r>
                      <a:endPar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3624" marR="3624" marT="362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スライド番号プレースホルダ 5"/>
          <p:cNvSpPr>
            <a:spLocks noGrp="1"/>
          </p:cNvSpPr>
          <p:nvPr>
            <p:ph type="sldNum" sz="quarter" idx="12"/>
          </p:nvPr>
        </p:nvSpPr>
        <p:spPr>
          <a:xfrm>
            <a:off x="7010400" y="6525344"/>
            <a:ext cx="2133600" cy="332656"/>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kern="0" dirty="0" smtClean="0">
                <a:solidFill>
                  <a:sysClr val="windowText" lastClr="000000"/>
                </a:solidFill>
              </a:rPr>
              <a:t>24</a:t>
            </a:r>
            <a:endParaRPr kumimoji="0" lang="en-US" altLang="ja-JP" sz="20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7149971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248163618"/>
              </p:ext>
            </p:extLst>
          </p:nvPr>
        </p:nvGraphicFramePr>
        <p:xfrm>
          <a:off x="67163" y="668829"/>
          <a:ext cx="8969333" cy="5352458"/>
        </p:xfrm>
        <a:graphic>
          <a:graphicData uri="http://schemas.openxmlformats.org/drawingml/2006/table">
            <a:tbl>
              <a:tblPr/>
              <a:tblGrid>
                <a:gridCol w="86662"/>
                <a:gridCol w="818894"/>
                <a:gridCol w="444248"/>
                <a:gridCol w="641349"/>
                <a:gridCol w="2463990"/>
                <a:gridCol w="2032388"/>
                <a:gridCol w="1240901"/>
                <a:gridCol w="1240901"/>
              </a:tblGrid>
              <a:tr h="364436">
                <a:tc gridSpan="2">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Items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Option</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Reference</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Reasons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comparison</a:t>
                      </a:r>
                    </a:p>
                  </a:txBody>
                  <a:tcPr marL="3624" marR="3624" marT="36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Further Consideration</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6">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3. Operational requirements</a:t>
                      </a:r>
                    </a:p>
                  </a:txBody>
                  <a:tcPr marL="3624" marR="3624" marT="36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7073">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E. The other requirements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626321">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Failsafe</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①</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device shall be capable of monitoring the operating conditions of the device concerned so that any malfunction may be detected.  And in cases where the device should encounter any malfunction, the device shall have a function which makes it possible for the operation of the device concerned to be stopped safely.</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CA2"/>
                    </a:solidFill>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indicate malfunctions to the driver, and to stop the device safely same as the other electronic devices.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CEL, para 3.4.3.</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No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①Prescribed in the paragraph 3.4. in Annex　6（CEL）</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9166">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principal functions of the device shall be preferably of a dual system.</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This item is not required in AEBS and LDWS.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1446052">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Conformity with the safety aspects of complex electronic control systems</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R79 etc.</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Concerning the conformity with the safety aspects of complex electronic control systems, the LKAS shall satisfy the requirement in Annex CEL (e.g. Annex 6 in R79).</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satisfy the requirement of the conformity with the safety aspects of complex electronic control systems.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t"/>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Covered by R79</a:t>
                      </a:r>
                    </a:p>
                  </a:txBody>
                  <a:tcPr marL="3624" marR="3624" marT="36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No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①Prescribed in </a:t>
                      </a: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Annex 6 (CEL)</a:t>
                      </a:r>
                      <a:endPar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5244">
                <a:tc>
                  <a:txBody>
                    <a:bodyPr/>
                    <a:lstStyle/>
                    <a:p>
                      <a:pPr algn="l"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EMC</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　</a:t>
                      </a:r>
                    </a:p>
                  </a:txBody>
                  <a:tcPr marL="3624" marR="3624" marT="36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Tahoma" panose="020B0604030504040204" pitchFamily="34" charset="0"/>
                          <a:ea typeface="ＭＳ Ｐゴシック" panose="020B0600070205080204" pitchFamily="50" charset="-128"/>
                          <a:cs typeface="Tahoma" panose="020B0604030504040204" pitchFamily="34" charset="0"/>
                        </a:rPr>
                        <a:t>③</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The LKAS shall not be adversely affected by magnetic or electrical fields. This shall be demonstrated by compliance with Regulation No. 10, 03/04 Series of Amendments</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In order to satisfy the safety requirement of EMC.</a:t>
                      </a:r>
                    </a:p>
                  </a:txBody>
                  <a:tcPr marL="3624" marR="3624" marT="3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(Result)</a:t>
                      </a:r>
                    </a:p>
                    <a:p>
                      <a:pPr algn="l" fontAlgn="ctr"/>
                      <a:r>
                        <a:rPr lang="en-US" sz="1100" b="0" i="0" u="none" strike="noStrike"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No </a:t>
                      </a: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requirement</a:t>
                      </a:r>
                      <a:b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11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①Prescribed in the paragraph 5.1.5</a:t>
                      </a:r>
                    </a:p>
                  </a:txBody>
                  <a:tcPr marL="3624" marR="3624" marT="36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スライド番号プレースホルダ 5"/>
          <p:cNvSpPr>
            <a:spLocks noGrp="1"/>
          </p:cNvSpPr>
          <p:nvPr>
            <p:ph type="sldNum" sz="quarter" idx="12"/>
          </p:nvPr>
        </p:nvSpPr>
        <p:spPr>
          <a:xfrm>
            <a:off x="7010400" y="6525344"/>
            <a:ext cx="2133600" cy="332656"/>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ysClr val="windowText" lastClr="000000"/>
                </a:solidFill>
                <a:effectLst/>
                <a:uLnTx/>
                <a:uFillTx/>
              </a:rPr>
              <a:t>25</a:t>
            </a:r>
            <a:endParaRPr kumimoji="0" lang="en-US" altLang="ja-JP" sz="20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447507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7"/>
          <p:cNvSpPr txBox="1">
            <a:spLocks noChangeArrowheads="1"/>
          </p:cNvSpPr>
          <p:nvPr/>
        </p:nvSpPr>
        <p:spPr bwMode="auto">
          <a:xfrm>
            <a:off x="251520" y="1476067"/>
            <a:ext cx="8640960" cy="3939540"/>
          </a:xfrm>
          <a:prstGeom prst="rect">
            <a:avLst/>
          </a:prstGeom>
          <a:noFill/>
          <a:ln w="9525">
            <a:noFill/>
            <a:miter lim="800000"/>
            <a:headEnd/>
            <a:tailEnd/>
          </a:ln>
        </p:spPr>
        <p:txBody>
          <a:bodyPr wrap="square">
            <a:spAutoFit/>
          </a:bodyPr>
          <a:lstStyle/>
          <a:p>
            <a:pPr marL="261938" indent="-261938" eaLnBrk="1" hangingPunct="1">
              <a:lnSpc>
                <a:spcPct val="150000"/>
              </a:lnSpc>
              <a:spcBef>
                <a:spcPct val="50000"/>
              </a:spcBef>
            </a:pPr>
            <a:r>
              <a:rPr lang="en-US" altLang="ja-JP" sz="2000" dirty="0" smtClean="0">
                <a:latin typeface="Tahoma" pitchFamily="34" charset="0"/>
              </a:rPr>
              <a:t>1)The definition of LKAS, scope and the technical requirements (16 items) based on ISO, Japanese guideline and UN R130 (LDWS) etc</a:t>
            </a:r>
            <a:r>
              <a:rPr lang="en-US" altLang="ja-JP" sz="2000" dirty="0">
                <a:latin typeface="Tahoma" pitchFamily="34" charset="0"/>
              </a:rPr>
              <a:t>. were proposed </a:t>
            </a:r>
            <a:r>
              <a:rPr lang="en-US" altLang="ja-JP" sz="2000" dirty="0" smtClean="0">
                <a:latin typeface="Tahoma" pitchFamily="34" charset="0"/>
              </a:rPr>
              <a:t>as candidate items on the </a:t>
            </a:r>
            <a:r>
              <a:rPr lang="en-US" altLang="ja-JP" sz="2000" dirty="0">
                <a:latin typeface="Tahoma" pitchFamily="34" charset="0"/>
              </a:rPr>
              <a:t>LKAS Ad-hoc meeting in the last November </a:t>
            </a:r>
            <a:r>
              <a:rPr lang="en-US" altLang="ja-JP" sz="2000" dirty="0" smtClean="0">
                <a:latin typeface="Tahoma" pitchFamily="34" charset="0"/>
              </a:rPr>
              <a:t>. </a:t>
            </a:r>
          </a:p>
          <a:p>
            <a:pPr marL="261938" indent="-261938" eaLnBrk="1" hangingPunct="1">
              <a:lnSpc>
                <a:spcPct val="150000"/>
              </a:lnSpc>
              <a:spcBef>
                <a:spcPct val="50000"/>
              </a:spcBef>
            </a:pPr>
            <a:r>
              <a:rPr lang="en-US" altLang="ja-JP" sz="2000" dirty="0" smtClean="0">
                <a:latin typeface="Tahoma" pitchFamily="34" charset="0"/>
              </a:rPr>
              <a:t>2)Each item was reviewed whether it was covered by the current UN R79 or not and several items </a:t>
            </a:r>
            <a:r>
              <a:rPr lang="en-US" altLang="ja-JP" sz="2000" dirty="0">
                <a:latin typeface="Tahoma" pitchFamily="34" charset="0"/>
              </a:rPr>
              <a:t>to </a:t>
            </a:r>
            <a:r>
              <a:rPr lang="en-US" altLang="ja-JP" sz="2000" dirty="0" smtClean="0">
                <a:latin typeface="Tahoma" pitchFamily="34" charset="0"/>
              </a:rPr>
              <a:t>be prescribed </a:t>
            </a:r>
            <a:r>
              <a:rPr lang="en-US" altLang="ja-JP" sz="2000" dirty="0">
                <a:latin typeface="Tahoma" pitchFamily="34" charset="0"/>
              </a:rPr>
              <a:t>were </a:t>
            </a:r>
            <a:r>
              <a:rPr lang="en-US" altLang="ja-JP" sz="2000" dirty="0" smtClean="0">
                <a:latin typeface="Tahoma" pitchFamily="34" charset="0"/>
              </a:rPr>
              <a:t>found. And we concluded that the amendment of the current R79 was suitable because LKAS is one kind of Corrective Steering Function defined in R79.</a:t>
            </a:r>
          </a:p>
        </p:txBody>
      </p:sp>
      <p:sp>
        <p:nvSpPr>
          <p:cNvPr id="5"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3</a:t>
            </a:fld>
            <a:endParaRPr lang="en-US" altLang="ja-JP" sz="2000" dirty="0"/>
          </a:p>
        </p:txBody>
      </p:sp>
      <p:sp>
        <p:nvSpPr>
          <p:cNvPr id="6" name="Rectangle 6"/>
          <p:cNvSpPr>
            <a:spLocks noChangeArrowheads="1"/>
          </p:cNvSpPr>
          <p:nvPr/>
        </p:nvSpPr>
        <p:spPr bwMode="auto">
          <a:xfrm>
            <a:off x="360040" y="0"/>
            <a:ext cx="838842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b="1" dirty="0">
                <a:latin typeface="Tahoma" panose="020B0604030504040204" pitchFamily="34" charset="0"/>
              </a:rPr>
              <a:t>T</a:t>
            </a:r>
            <a:r>
              <a:rPr lang="en-US" altLang="ja-JP" b="1" dirty="0" smtClean="0">
                <a:latin typeface="Tahoma" panose="020B0604030504040204" pitchFamily="34" charset="0"/>
              </a:rPr>
              <a:t>he </a:t>
            </a:r>
            <a:r>
              <a:rPr lang="en-US" altLang="ja-JP" b="1" dirty="0">
                <a:latin typeface="Tahoma" panose="020B0604030504040204" pitchFamily="34" charset="0"/>
              </a:rPr>
              <a:t>candidate items for </a:t>
            </a:r>
            <a:r>
              <a:rPr lang="en-US" altLang="ja-JP" b="1" dirty="0" smtClean="0">
                <a:latin typeface="Tahoma" panose="020B0604030504040204" pitchFamily="34" charset="0"/>
              </a:rPr>
              <a:t>the provisions of LKAS </a:t>
            </a:r>
            <a:endParaRPr lang="ja-JP" altLang="en-US" b="1" dirty="0">
              <a:latin typeface="Tahoma" panose="020B060403050404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7"/>
          <p:cNvSpPr txBox="1">
            <a:spLocks noChangeArrowheads="1"/>
          </p:cNvSpPr>
          <p:nvPr/>
        </p:nvSpPr>
        <p:spPr bwMode="auto">
          <a:xfrm>
            <a:off x="323528" y="548680"/>
            <a:ext cx="8496944" cy="5016758"/>
          </a:xfrm>
          <a:prstGeom prst="rect">
            <a:avLst/>
          </a:prstGeom>
          <a:noFill/>
          <a:ln w="9525">
            <a:noFill/>
            <a:miter lim="800000"/>
            <a:headEnd/>
            <a:tailEnd/>
          </a:ln>
        </p:spPr>
        <p:txBody>
          <a:bodyPr wrap="square">
            <a:spAutoFit/>
          </a:bodyPr>
          <a:lstStyle/>
          <a:p>
            <a:pPr marL="261938" indent="-261938" eaLnBrk="1" hangingPunct="1">
              <a:lnSpc>
                <a:spcPct val="150000"/>
              </a:lnSpc>
              <a:spcBef>
                <a:spcPct val="50000"/>
              </a:spcBef>
            </a:pPr>
            <a:r>
              <a:rPr lang="en-US" altLang="ja-JP" sz="2000" dirty="0" smtClean="0">
                <a:latin typeface="Tahoma" pitchFamily="34" charset="0"/>
                <a:cs typeface="Tahoma" panose="020B0604030504040204" pitchFamily="34" charset="0"/>
              </a:rPr>
              <a:t>3)</a:t>
            </a:r>
            <a:r>
              <a:rPr lang="en-US" altLang="ja-JP" sz="2000" dirty="0" smtClean="0">
                <a:latin typeface="Tahoma" pitchFamily="34" charset="0"/>
                <a:ea typeface="Tahoma" panose="020B0604030504040204" pitchFamily="34" charset="0"/>
                <a:cs typeface="Tahoma" panose="020B0604030504040204" pitchFamily="34" charset="0"/>
              </a:rPr>
              <a:t>The result of Ad-hoc meeting was reported in 76</a:t>
            </a:r>
            <a:r>
              <a:rPr lang="en-US" altLang="ja-JP" sz="2000" baseline="30000" dirty="0" smtClean="0">
                <a:latin typeface="Tahoma" pitchFamily="34" charset="0"/>
                <a:ea typeface="Tahoma" panose="020B0604030504040204" pitchFamily="34" charset="0"/>
                <a:cs typeface="Tahoma" panose="020B0604030504040204" pitchFamily="34" charset="0"/>
              </a:rPr>
              <a:t>th</a:t>
            </a:r>
            <a:r>
              <a:rPr lang="en-US" altLang="ja-JP" sz="2000" dirty="0" smtClean="0">
                <a:latin typeface="Tahoma" pitchFamily="34" charset="0"/>
                <a:ea typeface="Tahoma" panose="020B0604030504040204" pitchFamily="34" charset="0"/>
                <a:cs typeface="Tahoma" panose="020B0604030504040204" pitchFamily="34" charset="0"/>
              </a:rPr>
              <a:t> GRRF. Sweden and Japan expressed that they would submit the informal document of the requirements of LKAS as the amendment of UN R79 in 78</a:t>
            </a:r>
            <a:r>
              <a:rPr lang="en-US" altLang="ja-JP" sz="2000" baseline="30000" dirty="0" smtClean="0">
                <a:latin typeface="Tahoma" pitchFamily="34" charset="0"/>
                <a:ea typeface="Tahoma" panose="020B0604030504040204" pitchFamily="34" charset="0"/>
                <a:cs typeface="Tahoma" panose="020B0604030504040204" pitchFamily="34" charset="0"/>
              </a:rPr>
              <a:t>th</a:t>
            </a:r>
            <a:r>
              <a:rPr lang="en-US" altLang="ja-JP" sz="2000" dirty="0" smtClean="0">
                <a:latin typeface="Tahoma" pitchFamily="34" charset="0"/>
                <a:ea typeface="Tahoma" panose="020B0604030504040204" pitchFamily="34" charset="0"/>
                <a:cs typeface="Tahoma" panose="020B0604030504040204" pitchFamily="34" charset="0"/>
              </a:rPr>
              <a:t> GRRF through the discussion of Small Drafting Group(SDG). </a:t>
            </a:r>
          </a:p>
          <a:p>
            <a:pPr marL="261938" indent="-261938" eaLnBrk="1" hangingPunct="1">
              <a:lnSpc>
                <a:spcPct val="150000"/>
              </a:lnSpc>
              <a:spcBef>
                <a:spcPct val="50000"/>
              </a:spcBef>
            </a:pPr>
            <a:r>
              <a:rPr lang="en-US" altLang="ja-JP" sz="2000" dirty="0" smtClean="0">
                <a:latin typeface="Tahoma" pitchFamily="34" charset="0"/>
                <a:cs typeface="Tahoma" panose="020B0604030504040204" pitchFamily="34" charset="0"/>
              </a:rPr>
              <a:t>4)</a:t>
            </a:r>
            <a:r>
              <a:rPr lang="en-US" altLang="ja-JP" sz="2000" dirty="0">
                <a:latin typeface="Tahoma" pitchFamily="34" charset="0"/>
                <a:ea typeface="Tahoma" panose="020B0604030504040204" pitchFamily="34" charset="0"/>
                <a:cs typeface="Tahoma" panose="020B0604030504040204" pitchFamily="34" charset="0"/>
              </a:rPr>
              <a:t> </a:t>
            </a:r>
            <a:r>
              <a:rPr lang="en-US" altLang="ja-JP" sz="2000" dirty="0" smtClean="0">
                <a:latin typeface="Tahoma" pitchFamily="34" charset="0"/>
                <a:ea typeface="Tahoma" panose="020B0604030504040204" pitchFamily="34" charset="0"/>
                <a:cs typeface="Tahoma" panose="020B0604030504040204" pitchFamily="34" charset="0"/>
              </a:rPr>
              <a:t>SDG meeting was </a:t>
            </a:r>
            <a:r>
              <a:rPr lang="en-US" altLang="ja-JP" sz="2000" dirty="0">
                <a:latin typeface="Tahoma" pitchFamily="34" charset="0"/>
                <a:ea typeface="Tahoma" panose="020B0604030504040204" pitchFamily="34" charset="0"/>
                <a:cs typeface="Tahoma" panose="020B0604030504040204" pitchFamily="34" charset="0"/>
              </a:rPr>
              <a:t>held on 26</a:t>
            </a:r>
            <a:r>
              <a:rPr lang="en-US" altLang="ja-JP" sz="2000" baseline="30000" dirty="0">
                <a:latin typeface="Tahoma" pitchFamily="34" charset="0"/>
                <a:ea typeface="Tahoma" panose="020B0604030504040204" pitchFamily="34" charset="0"/>
                <a:cs typeface="Tahoma" panose="020B0604030504040204" pitchFamily="34" charset="0"/>
              </a:rPr>
              <a:t>th</a:t>
            </a:r>
            <a:r>
              <a:rPr lang="en-US" altLang="ja-JP" sz="2000" dirty="0">
                <a:latin typeface="Tahoma" pitchFamily="34" charset="0"/>
                <a:ea typeface="Tahoma" panose="020B0604030504040204" pitchFamily="34" charset="0"/>
                <a:cs typeface="Tahoma" panose="020B0604030504040204" pitchFamily="34" charset="0"/>
              </a:rPr>
              <a:t> and 27</a:t>
            </a:r>
            <a:r>
              <a:rPr lang="en-US" altLang="ja-JP" sz="2000" baseline="30000" dirty="0">
                <a:latin typeface="Tahoma" pitchFamily="34" charset="0"/>
                <a:ea typeface="Tahoma" panose="020B0604030504040204" pitchFamily="34" charset="0"/>
                <a:cs typeface="Tahoma" panose="020B0604030504040204" pitchFamily="34" charset="0"/>
              </a:rPr>
              <a:t>th</a:t>
            </a:r>
            <a:r>
              <a:rPr lang="en-US" altLang="ja-JP" sz="2000" dirty="0">
                <a:latin typeface="Tahoma" pitchFamily="34" charset="0"/>
                <a:ea typeface="Tahoma" panose="020B0604030504040204" pitchFamily="34" charset="0"/>
                <a:cs typeface="Tahoma" panose="020B0604030504040204" pitchFamily="34" charset="0"/>
              </a:rPr>
              <a:t> of May in Paris participated by EC, Germany, Netherlands, Sweden, Japan, OICA and CLEPA</a:t>
            </a:r>
            <a:r>
              <a:rPr lang="en-US" altLang="ja-JP" sz="2000" dirty="0" smtClean="0">
                <a:latin typeface="Tahoma" pitchFamily="34" charset="0"/>
                <a:ea typeface="Tahoma" panose="020B0604030504040204" pitchFamily="34" charset="0"/>
                <a:cs typeface="Tahoma" panose="020B0604030504040204" pitchFamily="34" charset="0"/>
              </a:rPr>
              <a:t>.</a:t>
            </a:r>
          </a:p>
          <a:p>
            <a:pPr marL="261938" indent="-261938" eaLnBrk="1" hangingPunct="1">
              <a:lnSpc>
                <a:spcPct val="150000"/>
              </a:lnSpc>
              <a:spcBef>
                <a:spcPct val="50000"/>
              </a:spcBef>
            </a:pPr>
            <a:r>
              <a:rPr lang="en-US" altLang="ja-JP" sz="2000" dirty="0" smtClean="0">
                <a:latin typeface="Tahoma" pitchFamily="34" charset="0"/>
                <a:ea typeface="Tahoma" panose="020B0604030504040204" pitchFamily="34" charset="0"/>
                <a:cs typeface="Tahoma" panose="020B0604030504040204" pitchFamily="34" charset="0"/>
              </a:rPr>
              <a:t>   Several  </a:t>
            </a:r>
            <a:r>
              <a:rPr lang="en-US" altLang="ja-JP" sz="2000" dirty="0">
                <a:latin typeface="Tahoma" pitchFamily="34" charset="0"/>
                <a:ea typeface="Tahoma" panose="020B0604030504040204" pitchFamily="34" charset="0"/>
                <a:cs typeface="Tahoma" panose="020B0604030504040204" pitchFamily="34" charset="0"/>
              </a:rPr>
              <a:t>items were selected </a:t>
            </a:r>
            <a:r>
              <a:rPr lang="en-US" altLang="ja-JP" sz="2000" dirty="0" smtClean="0">
                <a:latin typeface="Tahoma" pitchFamily="34" charset="0"/>
                <a:ea typeface="Tahoma" panose="020B0604030504040204" pitchFamily="34" charset="0"/>
                <a:cs typeface="Tahoma" panose="020B0604030504040204" pitchFamily="34" charset="0"/>
              </a:rPr>
              <a:t>and discussed from </a:t>
            </a:r>
            <a:r>
              <a:rPr lang="en-US" altLang="ja-JP" sz="2000" dirty="0">
                <a:latin typeface="Tahoma" pitchFamily="34" charset="0"/>
                <a:ea typeface="Tahoma" panose="020B0604030504040204" pitchFamily="34" charset="0"/>
                <a:cs typeface="Tahoma" panose="020B0604030504040204" pitchFamily="34" charset="0"/>
              </a:rPr>
              <a:t>the candidate </a:t>
            </a:r>
            <a:r>
              <a:rPr lang="en-US" altLang="ja-JP" sz="2000" dirty="0" smtClean="0">
                <a:latin typeface="Tahoma" pitchFamily="34" charset="0"/>
                <a:ea typeface="Tahoma" panose="020B0604030504040204" pitchFamily="34" charset="0"/>
                <a:cs typeface="Tahoma" panose="020B0604030504040204" pitchFamily="34" charset="0"/>
              </a:rPr>
              <a:t>items in order to maintain the road safety </a:t>
            </a:r>
            <a:r>
              <a:rPr lang="en-US" altLang="ja-JP" sz="2000" dirty="0">
                <a:latin typeface="Tahoma" pitchFamily="34" charset="0"/>
                <a:ea typeface="Tahoma" panose="020B0604030504040204" pitchFamily="34" charset="0"/>
                <a:cs typeface="Tahoma" panose="020B0604030504040204" pitchFamily="34" charset="0"/>
              </a:rPr>
              <a:t>with </a:t>
            </a:r>
            <a:r>
              <a:rPr lang="en-US" altLang="ja-JP" sz="2000" dirty="0" smtClean="0">
                <a:latin typeface="Tahoma" pitchFamily="34" charset="0"/>
                <a:ea typeface="Tahoma" panose="020B0604030504040204" pitchFamily="34" charset="0"/>
                <a:cs typeface="Tahoma" panose="020B0604030504040204" pitchFamily="34" charset="0"/>
              </a:rPr>
              <a:t>taking the care of avoiding the unnecessary design restriction. At the end, the amendment proposal of R79 was agreed by SDG.</a:t>
            </a:r>
            <a:endParaRPr lang="ja-JP" altLang="en-US" sz="2000" dirty="0">
              <a:latin typeface="Tahoma" pitchFamily="34" charset="0"/>
              <a:cs typeface="Tahoma" panose="020B0604030504040204" pitchFamily="34" charset="0"/>
            </a:endParaRPr>
          </a:p>
        </p:txBody>
      </p:sp>
      <p:sp>
        <p:nvSpPr>
          <p:cNvPr id="5"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4</a:t>
            </a:fld>
            <a:endParaRPr lang="en-US" altLang="ja-JP" sz="2000" dirty="0"/>
          </a:p>
        </p:txBody>
      </p:sp>
    </p:spTree>
    <p:extLst>
      <p:ext uri="{BB962C8B-B14F-4D97-AF65-F5344CB8AC3E}">
        <p14:creationId xmlns:p14="http://schemas.microsoft.com/office/powerpoint/2010/main" val="3826399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544" y="116632"/>
            <a:ext cx="8280920" cy="6894195"/>
          </a:xfrm>
          <a:prstGeom prst="rect">
            <a:avLst/>
          </a:prstGeom>
        </p:spPr>
        <p:txBody>
          <a:bodyPr wrap="square">
            <a:spAutoFit/>
          </a:bodyPr>
          <a:lstStyle/>
          <a:p>
            <a:pPr eaLnBrk="1" hangingPunct="1">
              <a:defRPr/>
            </a:pPr>
            <a:r>
              <a:rPr lang="en-US" altLang="ja-JP" sz="2400" dirty="0" smtClean="0">
                <a:latin typeface="Tahoma" panose="020B0604030504040204" pitchFamily="34" charset="0"/>
                <a:ea typeface="Tahoma" panose="020B0604030504040204" pitchFamily="34" charset="0"/>
                <a:cs typeface="Tahoma" panose="020B0604030504040204" pitchFamily="34" charset="0"/>
              </a:rPr>
              <a:t>(Reference)</a:t>
            </a:r>
          </a:p>
          <a:p>
            <a:pPr eaLnBrk="1" hangingPunct="1">
              <a:defRPr/>
            </a:pPr>
            <a:r>
              <a:rPr lang="en-US" altLang="ja-JP" sz="2400" b="1" dirty="0" smtClean="0">
                <a:latin typeface="Tahoma" panose="020B0604030504040204" pitchFamily="34" charset="0"/>
                <a:ea typeface="Tahoma" panose="020B0604030504040204" pitchFamily="34" charset="0"/>
                <a:cs typeface="Tahoma" panose="020B0604030504040204" pitchFamily="34" charset="0"/>
              </a:rPr>
              <a:t>The candidate Items studied as  the technical requirements</a:t>
            </a:r>
          </a:p>
          <a:p>
            <a:pPr eaLnBrk="1" hangingPunct="1">
              <a:defRPr/>
            </a:pPr>
            <a:endParaRPr lang="en-US" altLang="ja-JP" sz="2400" b="1" dirty="0" smtClean="0">
              <a:latin typeface="Tahoma" panose="020B0604030504040204" pitchFamily="34" charset="0"/>
              <a:ea typeface="Tahoma" panose="020B0604030504040204" pitchFamily="34" charset="0"/>
              <a:cs typeface="Tahoma" panose="020B0604030504040204" pitchFamily="34" charset="0"/>
            </a:endParaRPr>
          </a:p>
          <a:p>
            <a:pPr marL="342900" indent="-79375" eaLnBrk="1" hangingPunct="1">
              <a:lnSpc>
                <a:spcPct val="150000"/>
              </a:lnSpc>
              <a:buFont typeface="Arial" panose="020B0604020202020204" pitchFamily="34" charset="0"/>
              <a:buChar char="•"/>
              <a:defRPr/>
            </a:pPr>
            <a:r>
              <a:rPr lang="en-US" altLang="ja-JP" sz="2000" dirty="0" smtClean="0">
                <a:latin typeface="Tahoma" panose="020B0604030504040204" pitchFamily="34" charset="0"/>
                <a:ea typeface="Tahoma" panose="020B0604030504040204" pitchFamily="34" charset="0"/>
                <a:cs typeface="Tahoma" panose="020B0604030504040204" pitchFamily="34" charset="0"/>
              </a:rPr>
              <a:t>Operating speed</a:t>
            </a:r>
          </a:p>
          <a:p>
            <a:pPr marL="342900" indent="-79375" eaLnBrk="1" hangingPunct="1">
              <a:lnSpc>
                <a:spcPct val="150000"/>
              </a:lnSpc>
              <a:buFont typeface="Arial" panose="020B0604020202020204" pitchFamily="34" charset="0"/>
              <a:buChar char="•"/>
              <a:defRPr/>
            </a:pPr>
            <a:r>
              <a:rPr lang="en-US" altLang="ja-JP" sz="2000" dirty="0" smtClean="0">
                <a:latin typeface="Tahoma" panose="020B0604030504040204" pitchFamily="34" charset="0"/>
                <a:ea typeface="Tahoma" panose="020B0604030504040204" pitchFamily="34" charset="0"/>
                <a:cs typeface="Tahoma" panose="020B0604030504040204" pitchFamily="34" charset="0"/>
              </a:rPr>
              <a:t>Acceleration </a:t>
            </a:r>
            <a:r>
              <a:rPr lang="en-US" altLang="ja-JP" sz="2000" dirty="0">
                <a:latin typeface="Tahoma" panose="020B0604030504040204" pitchFamily="34" charset="0"/>
                <a:ea typeface="Tahoma" panose="020B0604030504040204" pitchFamily="34" charset="0"/>
                <a:cs typeface="Tahoma" panose="020B0604030504040204" pitchFamily="34" charset="0"/>
              </a:rPr>
              <a:t>etc. caused by the operation of the </a:t>
            </a:r>
            <a:r>
              <a:rPr lang="en-US" altLang="ja-JP" sz="2000" dirty="0" smtClean="0">
                <a:latin typeface="Tahoma" panose="020B0604030504040204" pitchFamily="34" charset="0"/>
                <a:ea typeface="Tahoma" panose="020B0604030504040204" pitchFamily="34" charset="0"/>
                <a:cs typeface="Tahoma" panose="020B0604030504040204" pitchFamily="34" charset="0"/>
              </a:rPr>
              <a:t>system</a:t>
            </a:r>
          </a:p>
          <a:p>
            <a:pPr marL="342900" indent="-79375" eaLnBrk="1" hangingPunct="1">
              <a:lnSpc>
                <a:spcPct val="150000"/>
              </a:lnSpc>
              <a:buFont typeface="Arial" panose="020B0604020202020204" pitchFamily="34" charset="0"/>
              <a:buChar char="•"/>
              <a:defRPr/>
            </a:pPr>
            <a:r>
              <a:rPr lang="en-US" altLang="ja-JP" sz="2000" dirty="0" smtClean="0">
                <a:latin typeface="Tahoma" panose="020B0604030504040204" pitchFamily="34" charset="0"/>
                <a:ea typeface="Tahoma" panose="020B0604030504040204" pitchFamily="34" charset="0"/>
                <a:cs typeface="Tahoma" panose="020B0604030504040204" pitchFamily="34" charset="0"/>
              </a:rPr>
              <a:t>Road shape</a:t>
            </a:r>
          </a:p>
          <a:p>
            <a:pPr marL="342900" indent="-79375" eaLnBrk="1" hangingPunct="1">
              <a:lnSpc>
                <a:spcPct val="150000"/>
              </a:lnSpc>
              <a:buFont typeface="Arial" panose="020B0604020202020204" pitchFamily="34" charset="0"/>
              <a:buChar char="•"/>
              <a:defRPr/>
            </a:pPr>
            <a:r>
              <a:rPr lang="en-US" altLang="ja-JP" sz="2000" dirty="0" smtClean="0">
                <a:latin typeface="Tahoma" panose="020B0604030504040204" pitchFamily="34" charset="0"/>
                <a:ea typeface="Tahoma" panose="020B0604030504040204" pitchFamily="34" charset="0"/>
                <a:cs typeface="Tahoma" panose="020B0604030504040204" pitchFamily="34" charset="0"/>
              </a:rPr>
              <a:t>Lane marking</a:t>
            </a:r>
          </a:p>
          <a:p>
            <a:pPr marL="342900" indent="-79375" eaLnBrk="1" hangingPunct="1">
              <a:lnSpc>
                <a:spcPct val="150000"/>
              </a:lnSpc>
              <a:buFont typeface="Arial" panose="020B0604020202020204" pitchFamily="34" charset="0"/>
              <a:buChar char="•"/>
              <a:defRPr/>
            </a:pPr>
            <a:r>
              <a:rPr lang="en-US" altLang="ja-JP" sz="2000" dirty="0" smtClean="0">
                <a:latin typeface="Tahoma" panose="020B0604030504040204" pitchFamily="34" charset="0"/>
                <a:ea typeface="Tahoma" panose="020B0604030504040204" pitchFamily="34" charset="0"/>
                <a:cs typeface="Tahoma" panose="020B0604030504040204" pitchFamily="34" charset="0"/>
              </a:rPr>
              <a:t>LKAS performance (quantity of lane departure)</a:t>
            </a:r>
          </a:p>
          <a:p>
            <a:pPr marL="342900" indent="-79375" eaLnBrk="1" hangingPunct="1">
              <a:lnSpc>
                <a:spcPct val="150000"/>
              </a:lnSpc>
              <a:buFont typeface="Arial" panose="020B0604020202020204" pitchFamily="34" charset="0"/>
              <a:buChar char="•"/>
              <a:defRPr/>
            </a:pPr>
            <a:r>
              <a:rPr lang="en-US" altLang="ja-JP" sz="2000" dirty="0" smtClean="0">
                <a:latin typeface="Tahoma" panose="020B0604030504040204" pitchFamily="34" charset="0"/>
                <a:ea typeface="Tahoma" panose="020B0604030504040204" pitchFamily="34" charset="0"/>
                <a:cs typeface="Tahoma" panose="020B0604030504040204" pitchFamily="34" charset="0"/>
              </a:rPr>
              <a:t>Functional limitation of the system (notifying the driver if the system cannot operate)</a:t>
            </a:r>
          </a:p>
          <a:p>
            <a:pPr marL="342900" indent="-79375" eaLnBrk="1" hangingPunct="1">
              <a:lnSpc>
                <a:spcPct val="150000"/>
              </a:lnSpc>
              <a:buFont typeface="Arial" panose="020B0604020202020204" pitchFamily="34" charset="0"/>
              <a:buChar char="•"/>
              <a:defRPr/>
            </a:pPr>
            <a:r>
              <a:rPr lang="en-US" altLang="ja-JP" sz="2000" dirty="0" smtClean="0">
                <a:latin typeface="Tahoma" panose="020B0604030504040204" pitchFamily="34" charset="0"/>
                <a:ea typeface="Tahoma" panose="020B0604030504040204" pitchFamily="34" charset="0"/>
                <a:cs typeface="Tahoma" panose="020B0604030504040204" pitchFamily="34" charset="0"/>
              </a:rPr>
              <a:t>The end of the </a:t>
            </a:r>
            <a:r>
              <a:rPr lang="en-US" altLang="ja-JP" sz="2000" dirty="0">
                <a:latin typeface="Tahoma" panose="020B0604030504040204" pitchFamily="34" charset="0"/>
                <a:ea typeface="Tahoma" panose="020B0604030504040204" pitchFamily="34" charset="0"/>
                <a:cs typeface="Tahoma" panose="020B0604030504040204" pitchFamily="34" charset="0"/>
              </a:rPr>
              <a:t>system operation (to avoid confusion of the driver caused by finishing the system control </a:t>
            </a:r>
            <a:r>
              <a:rPr lang="en-US" altLang="ja-JP" sz="2000" dirty="0" smtClean="0">
                <a:latin typeface="Tahoma" panose="020B0604030504040204" pitchFamily="34" charset="0"/>
                <a:ea typeface="Tahoma" panose="020B0604030504040204" pitchFamily="34" charset="0"/>
                <a:cs typeface="Tahoma" panose="020B0604030504040204" pitchFamily="34" charset="0"/>
              </a:rPr>
              <a:t>suddenly ) </a:t>
            </a:r>
          </a:p>
          <a:p>
            <a:pPr marL="342900" indent="-79375" eaLnBrk="1" hangingPunct="1">
              <a:lnSpc>
                <a:spcPct val="150000"/>
              </a:lnSpc>
              <a:buFont typeface="Arial" panose="020B0604020202020204" pitchFamily="34" charset="0"/>
              <a:buChar char="•"/>
              <a:defRPr/>
            </a:pPr>
            <a:r>
              <a:rPr lang="en-US" altLang="ja-JP" sz="2000" dirty="0">
                <a:latin typeface="Tahoma" panose="020B0604030504040204" pitchFamily="34" charset="0"/>
                <a:ea typeface="Tahoma" panose="020B0604030504040204" pitchFamily="34" charset="0"/>
                <a:cs typeface="Tahoma" panose="020B0604030504040204" pitchFamily="34" charset="0"/>
              </a:rPr>
              <a:t>Holding the steering wheel (Warning the driver when the system detects driver’s hands off) </a:t>
            </a:r>
            <a:endParaRPr lang="en-US" altLang="ja-JP" sz="2000" dirty="0" smtClean="0">
              <a:latin typeface="Tahoma" panose="020B0604030504040204" pitchFamily="34" charset="0"/>
              <a:ea typeface="Tahoma" panose="020B0604030504040204" pitchFamily="34" charset="0"/>
              <a:cs typeface="Tahoma" panose="020B0604030504040204" pitchFamily="34" charset="0"/>
            </a:endParaRPr>
          </a:p>
        </p:txBody>
      </p:sp>
      <p:sp>
        <p:nvSpPr>
          <p:cNvPr id="7"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5</a:t>
            </a:fld>
            <a:endParaRPr lang="en-US" altLang="ja-JP"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544" y="575384"/>
            <a:ext cx="8280920" cy="5632311"/>
          </a:xfrm>
          <a:prstGeom prst="rect">
            <a:avLst/>
          </a:prstGeom>
        </p:spPr>
        <p:txBody>
          <a:bodyPr wrap="square">
            <a:spAutoFit/>
          </a:bodyPr>
          <a:lstStyle/>
          <a:p>
            <a:pPr marL="342900" indent="-79375" eaLnBrk="1" hangingPunct="1">
              <a:lnSpc>
                <a:spcPct val="150000"/>
              </a:lnSpc>
              <a:buFont typeface="Arial" panose="020B0604020202020204" pitchFamily="34" charset="0"/>
              <a:buChar char="•"/>
              <a:defRPr/>
            </a:pPr>
            <a:r>
              <a:rPr lang="en-US" altLang="ja-JP"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Override </a:t>
            </a:r>
            <a:r>
              <a:rPr lang="en-US" altLang="ja-JP" sz="2000" dirty="0">
                <a:solidFill>
                  <a:srgbClr val="000000"/>
                </a:solidFill>
                <a:latin typeface="Tahoma" panose="020B0604030504040204" pitchFamily="34" charset="0"/>
                <a:ea typeface="Tahoma" panose="020B0604030504040204" pitchFamily="34" charset="0"/>
                <a:cs typeface="Tahoma" panose="020B0604030504040204" pitchFamily="34" charset="0"/>
              </a:rPr>
              <a:t>(Steering operation by the driver is prior to the system operation) </a:t>
            </a:r>
            <a:endParaRPr lang="en-US" altLang="ja-JP"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342900" indent="-79375" eaLnBrk="1" hangingPunct="1">
              <a:lnSpc>
                <a:spcPct val="150000"/>
              </a:lnSpc>
              <a:buFont typeface="Arial" panose="020B0604020202020204" pitchFamily="34" charset="0"/>
              <a:buChar char="•"/>
              <a:defRPr/>
            </a:pPr>
            <a:r>
              <a:rPr lang="en-US" altLang="ja-JP"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Condition </a:t>
            </a:r>
            <a:r>
              <a:rPr lang="en-US" altLang="ja-JP" sz="2000" dirty="0">
                <a:solidFill>
                  <a:srgbClr val="000000"/>
                </a:solidFill>
                <a:latin typeface="Tahoma" panose="020B0604030504040204" pitchFamily="34" charset="0"/>
                <a:ea typeface="Tahoma" panose="020B0604030504040204" pitchFamily="34" charset="0"/>
                <a:cs typeface="Tahoma" panose="020B0604030504040204" pitchFamily="34" charset="0"/>
              </a:rPr>
              <a:t>of non-operational being allowed (in case of  detecting driver's intention of a lane change</a:t>
            </a:r>
            <a:r>
              <a:rPr lang="en-US" altLang="ja-JP"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p>
          <a:p>
            <a:pPr marL="342900" indent="-79375" eaLnBrk="1" hangingPunct="1">
              <a:lnSpc>
                <a:spcPct val="150000"/>
              </a:lnSpc>
              <a:buFont typeface="Arial" panose="020B0604020202020204" pitchFamily="34" charset="0"/>
              <a:buChar char="•"/>
              <a:defRPr/>
            </a:pPr>
            <a:r>
              <a:rPr lang="en-US" altLang="ja-JP"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ON/OFF means </a:t>
            </a:r>
            <a:r>
              <a:rPr lang="en-US" altLang="ja-JP" sz="2000" dirty="0">
                <a:solidFill>
                  <a:srgbClr val="000000"/>
                </a:solidFill>
                <a:latin typeface="Tahoma" panose="020B0604030504040204" pitchFamily="34" charset="0"/>
                <a:ea typeface="Tahoma" panose="020B0604030504040204" pitchFamily="34" charset="0"/>
                <a:cs typeface="Tahoma" panose="020B0604030504040204" pitchFamily="34" charset="0"/>
              </a:rPr>
              <a:t>(selectable by the </a:t>
            </a:r>
            <a:r>
              <a:rPr lang="en-US" altLang="ja-JP"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driver)</a:t>
            </a:r>
            <a:endParaRPr lang="en-US" altLang="ja-JP" sz="2000" dirty="0">
              <a:solidFill>
                <a:srgbClr val="000000"/>
              </a:solidFill>
              <a:latin typeface="Tahoma" panose="020B0604030504040204" pitchFamily="34" charset="0"/>
              <a:cs typeface="Tahoma" panose="020B0604030504040204" pitchFamily="34" charset="0"/>
            </a:endParaRPr>
          </a:p>
          <a:p>
            <a:pPr marL="342900" indent="-79375" eaLnBrk="1" hangingPunct="1">
              <a:lnSpc>
                <a:spcPct val="150000"/>
              </a:lnSpc>
              <a:buFont typeface="Arial" panose="020B0604020202020204" pitchFamily="34" charset="0"/>
              <a:buChar char="•"/>
              <a:defRPr/>
            </a:pPr>
            <a:r>
              <a:rPr lang="en-US" altLang="ja-JP" sz="2000" dirty="0" smtClean="0">
                <a:solidFill>
                  <a:srgbClr val="000000"/>
                </a:solidFill>
                <a:latin typeface="Tahoma" panose="020B0604030504040204" pitchFamily="34" charset="0"/>
                <a:cs typeface="Tahoma" panose="020B0604030504040204" pitchFamily="34" charset="0"/>
              </a:rPr>
              <a:t>Malfunction </a:t>
            </a:r>
            <a:r>
              <a:rPr lang="en-US" altLang="ja-JP" sz="2000" dirty="0">
                <a:solidFill>
                  <a:srgbClr val="000000"/>
                </a:solidFill>
                <a:latin typeface="Tahoma" panose="020B0604030504040204" pitchFamily="34" charset="0"/>
                <a:cs typeface="Tahoma" panose="020B0604030504040204" pitchFamily="34" charset="0"/>
              </a:rPr>
              <a:t>warning to the driver </a:t>
            </a:r>
            <a:endParaRPr lang="en-US" altLang="ja-JP" sz="2000" dirty="0" smtClean="0">
              <a:solidFill>
                <a:srgbClr val="000000"/>
              </a:solidFill>
              <a:latin typeface="Tahoma" panose="020B0604030504040204" pitchFamily="34" charset="0"/>
              <a:cs typeface="Tahoma" panose="020B0604030504040204" pitchFamily="34" charset="0"/>
            </a:endParaRPr>
          </a:p>
          <a:p>
            <a:pPr marL="342900" indent="-79375" eaLnBrk="1" hangingPunct="1">
              <a:lnSpc>
                <a:spcPct val="150000"/>
              </a:lnSpc>
              <a:buFont typeface="Arial" panose="020B0604020202020204" pitchFamily="34" charset="0"/>
              <a:buChar char="•"/>
              <a:defRPr/>
            </a:pPr>
            <a:r>
              <a:rPr lang="en-US" altLang="ja-JP" sz="2000" dirty="0" smtClean="0">
                <a:solidFill>
                  <a:srgbClr val="000000"/>
                </a:solidFill>
                <a:latin typeface="Tahoma" panose="020B0604030504040204" pitchFamily="34" charset="0"/>
                <a:cs typeface="Tahoma" panose="020B0604030504040204" pitchFamily="34" charset="0"/>
              </a:rPr>
              <a:t>Information </a:t>
            </a:r>
            <a:r>
              <a:rPr lang="en-US" altLang="ja-JP" sz="2000" dirty="0">
                <a:solidFill>
                  <a:srgbClr val="000000"/>
                </a:solidFill>
                <a:latin typeface="Tahoma" panose="020B0604030504040204" pitchFamily="34" charset="0"/>
                <a:cs typeface="Tahoma" panose="020B0604030504040204" pitchFamily="34" charset="0"/>
              </a:rPr>
              <a:t>to the driver (notification of functions and how to use the </a:t>
            </a:r>
            <a:r>
              <a:rPr lang="en-US" altLang="ja-JP" sz="2000" dirty="0" smtClean="0">
                <a:solidFill>
                  <a:srgbClr val="000000"/>
                </a:solidFill>
                <a:latin typeface="Tahoma" panose="020B0604030504040204" pitchFamily="34" charset="0"/>
                <a:cs typeface="Tahoma" panose="020B0604030504040204" pitchFamily="34" charset="0"/>
              </a:rPr>
              <a:t>system)</a:t>
            </a:r>
          </a:p>
          <a:p>
            <a:pPr marL="342900" indent="-79375" eaLnBrk="1" hangingPunct="1">
              <a:lnSpc>
                <a:spcPct val="150000"/>
              </a:lnSpc>
              <a:buFont typeface="Arial" panose="020B0604020202020204" pitchFamily="34" charset="0"/>
              <a:buChar char="•"/>
              <a:defRPr/>
            </a:pPr>
            <a:r>
              <a:rPr lang="en-US" altLang="ja-JP" sz="2000" dirty="0" smtClean="0">
                <a:solidFill>
                  <a:srgbClr val="000000"/>
                </a:solidFill>
                <a:latin typeface="Tahoma" panose="020B0604030504040204" pitchFamily="34" charset="0"/>
                <a:cs typeface="Tahoma" panose="020B0604030504040204" pitchFamily="34" charset="0"/>
              </a:rPr>
              <a:t>Failsafe </a:t>
            </a:r>
            <a:r>
              <a:rPr lang="en-US" altLang="ja-JP" sz="2000" dirty="0">
                <a:solidFill>
                  <a:srgbClr val="000000"/>
                </a:solidFill>
                <a:latin typeface="Tahoma" panose="020B0604030504040204" pitchFamily="34" charset="0"/>
                <a:cs typeface="Tahoma" panose="020B0604030504040204" pitchFamily="34" charset="0"/>
              </a:rPr>
              <a:t>(in case of a system </a:t>
            </a:r>
            <a:r>
              <a:rPr lang="en-US" altLang="ja-JP" sz="2000" dirty="0">
                <a:latin typeface="Tahoma" panose="020B0604030504040204" pitchFamily="34" charset="0"/>
                <a:cs typeface="Tahoma" panose="020B0604030504040204" pitchFamily="34" charset="0"/>
              </a:rPr>
              <a:t>malfunction, stopping the function safely and notifying the </a:t>
            </a:r>
            <a:r>
              <a:rPr lang="en-US" altLang="ja-JP" sz="2000" dirty="0" smtClean="0">
                <a:latin typeface="Tahoma" panose="020B0604030504040204" pitchFamily="34" charset="0"/>
                <a:cs typeface="Tahoma" panose="020B0604030504040204" pitchFamily="34" charset="0"/>
              </a:rPr>
              <a:t>driver)</a:t>
            </a:r>
          </a:p>
          <a:p>
            <a:pPr marL="342900" indent="-79375" eaLnBrk="1" hangingPunct="1">
              <a:lnSpc>
                <a:spcPct val="150000"/>
              </a:lnSpc>
              <a:buFont typeface="Arial" panose="020B0604020202020204" pitchFamily="34" charset="0"/>
              <a:buChar char="•"/>
              <a:defRPr/>
            </a:pPr>
            <a:r>
              <a:rPr lang="en-US" altLang="ja-JP" sz="2000" dirty="0" smtClean="0">
                <a:latin typeface="Tahoma" panose="020B0604030504040204" pitchFamily="34" charset="0"/>
                <a:cs typeface="Tahoma" panose="020B0604030504040204" pitchFamily="34" charset="0"/>
              </a:rPr>
              <a:t>Safety </a:t>
            </a:r>
            <a:r>
              <a:rPr lang="en-US" altLang="ja-JP" sz="2000" dirty="0">
                <a:latin typeface="Tahoma" panose="020B0604030504040204" pitchFamily="34" charset="0"/>
                <a:cs typeface="Tahoma" panose="020B0604030504040204" pitchFamily="34" charset="0"/>
              </a:rPr>
              <a:t>aspects of complex electronic control </a:t>
            </a:r>
            <a:r>
              <a:rPr lang="en-US" altLang="ja-JP" sz="2000" dirty="0" smtClean="0">
                <a:latin typeface="Tahoma" panose="020B0604030504040204" pitchFamily="34" charset="0"/>
                <a:cs typeface="Tahoma" panose="020B0604030504040204" pitchFamily="34" charset="0"/>
              </a:rPr>
              <a:t>systems</a:t>
            </a:r>
          </a:p>
          <a:p>
            <a:pPr marL="342900" indent="-79375" eaLnBrk="1" hangingPunct="1">
              <a:lnSpc>
                <a:spcPct val="150000"/>
              </a:lnSpc>
              <a:buFont typeface="Arial" panose="020B0604020202020204" pitchFamily="34" charset="0"/>
              <a:buChar char="•"/>
              <a:defRPr/>
            </a:pPr>
            <a:r>
              <a:rPr lang="en-US" altLang="ja-JP" sz="2000" dirty="0" smtClean="0">
                <a:latin typeface="Tahoma" panose="020B0604030504040204" pitchFamily="34" charset="0"/>
                <a:cs typeface="Tahoma" panose="020B0604030504040204" pitchFamily="34" charset="0"/>
              </a:rPr>
              <a:t>EMC (UN </a:t>
            </a:r>
            <a:r>
              <a:rPr lang="en-US" altLang="ja-JP" sz="2000" dirty="0">
                <a:latin typeface="Tahoma" panose="020B0604030504040204" pitchFamily="34" charset="0"/>
                <a:cs typeface="Tahoma" panose="020B0604030504040204" pitchFamily="34" charset="0"/>
              </a:rPr>
              <a:t>R10</a:t>
            </a:r>
            <a:r>
              <a:rPr lang="en-US" altLang="ja-JP" sz="2000" dirty="0" smtClean="0">
                <a:latin typeface="Tahoma" panose="020B0604030504040204" pitchFamily="34" charset="0"/>
                <a:cs typeface="Tahoma" panose="020B0604030504040204" pitchFamily="34" charset="0"/>
              </a:rPr>
              <a:t>)</a:t>
            </a:r>
            <a:endParaRPr lang="ja-JP" altLang="en-US" sz="2000" dirty="0">
              <a:latin typeface="Tahoma" panose="020B0604030504040204" pitchFamily="34" charset="0"/>
              <a:cs typeface="Tahoma" panose="020B0604030504040204" pitchFamily="34" charset="0"/>
            </a:endParaRPr>
          </a:p>
        </p:txBody>
      </p:sp>
      <p:sp>
        <p:nvSpPr>
          <p:cNvPr id="7"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6</a:t>
            </a:fld>
            <a:endParaRPr lang="en-US" altLang="ja-JP" sz="2000" dirty="0"/>
          </a:p>
        </p:txBody>
      </p:sp>
    </p:spTree>
    <p:extLst>
      <p:ext uri="{BB962C8B-B14F-4D97-AF65-F5344CB8AC3E}">
        <p14:creationId xmlns:p14="http://schemas.microsoft.com/office/powerpoint/2010/main" val="3441880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574858011"/>
              </p:ext>
            </p:extLst>
          </p:nvPr>
        </p:nvGraphicFramePr>
        <p:xfrm>
          <a:off x="72008" y="915346"/>
          <a:ext cx="9036496" cy="5521047"/>
        </p:xfrm>
        <a:graphic>
          <a:graphicData uri="http://schemas.openxmlformats.org/drawingml/2006/table">
            <a:tbl>
              <a:tblPr/>
              <a:tblGrid>
                <a:gridCol w="1584176"/>
                <a:gridCol w="1657621"/>
                <a:gridCol w="1423228"/>
                <a:gridCol w="1635167"/>
                <a:gridCol w="1440160"/>
                <a:gridCol w="1296144"/>
              </a:tblGrid>
              <a:tr h="313432">
                <a:tc rowSpan="2">
                  <a:txBody>
                    <a:bodyPr/>
                    <a:lstStyle/>
                    <a:p>
                      <a:pPr algn="ctr" fontAlgn="ctr"/>
                      <a:r>
                        <a:rPr lang="en-US" sz="1800" b="0" i="0" u="none" strike="noStrike" dirty="0">
                          <a:solidFill>
                            <a:schemeClr val="tx1"/>
                          </a:solidFill>
                          <a:effectLst/>
                          <a:latin typeface="Tahoma" panose="020B0604030504040204" pitchFamily="34" charset="0"/>
                          <a:ea typeface="ＭＳ Ｐゴシック" panose="020B0600070205080204" pitchFamily="50" charset="-128"/>
                        </a:rPr>
                        <a:t>Items</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1800" b="0" i="0" u="none" strike="noStrike" dirty="0">
                          <a:solidFill>
                            <a:schemeClr val="tx1"/>
                          </a:solidFill>
                          <a:effectLst/>
                          <a:latin typeface="Tahoma" panose="020B0604030504040204" pitchFamily="34" charset="0"/>
                          <a:ea typeface="ＭＳ Ｐゴシック" panose="020B0600070205080204" pitchFamily="50" charset="-128"/>
                        </a:rPr>
                        <a:t>Reasons not </a:t>
                      </a:r>
                      <a:r>
                        <a:rPr lang="en-US" sz="1800" b="0" i="0" u="none" strike="noStrike" dirty="0" smtClean="0">
                          <a:solidFill>
                            <a:schemeClr val="tx1"/>
                          </a:solidFill>
                          <a:effectLst/>
                          <a:latin typeface="Tahoma" panose="020B0604030504040204" pitchFamily="34" charset="0"/>
                          <a:ea typeface="ＭＳ Ｐゴシック" panose="020B0600070205080204" pitchFamily="50" charset="-128"/>
                        </a:rPr>
                        <a:t>to adopt as proposal</a:t>
                      </a:r>
                      <a:endParaRPr 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68174">
                <a:tc vMerge="1">
                  <a:txBody>
                    <a:bodyPr/>
                    <a:lstStyle/>
                    <a:p>
                      <a:endParaRPr kumimoji="1" lang="ja-JP" altLang="en-US"/>
                    </a:p>
                  </a:txBody>
                  <a:tcPr/>
                </a:tc>
                <a:tc>
                  <a:txBody>
                    <a:bodyPr/>
                    <a:lstStyle/>
                    <a:p>
                      <a:pPr algn="l" fontAlgn="ctr"/>
                      <a:r>
                        <a:rPr lang="en-US" sz="1800" b="0" i="0" u="none" strike="noStrike" dirty="0" smtClean="0">
                          <a:solidFill>
                            <a:schemeClr val="tx1"/>
                          </a:solidFill>
                          <a:effectLst/>
                          <a:latin typeface="Tahoma" panose="020B0604030504040204" pitchFamily="34" charset="0"/>
                          <a:ea typeface="ＭＳ Ｐゴシック" panose="020B0600070205080204" pitchFamily="50" charset="-128"/>
                        </a:rPr>
                        <a:t>LKAS is still premature and to be introduced</a:t>
                      </a:r>
                      <a:r>
                        <a:rPr lang="en-US" sz="1800" b="0" i="0" u="none" strike="noStrike" baseline="0" dirty="0" smtClean="0">
                          <a:solidFill>
                            <a:schemeClr val="tx1"/>
                          </a:solidFill>
                          <a:effectLst/>
                          <a:latin typeface="Tahoma" panose="020B0604030504040204" pitchFamily="34" charset="0"/>
                          <a:ea typeface="ＭＳ Ｐゴシック" panose="020B0600070205080204" pitchFamily="50" charset="-128"/>
                        </a:rPr>
                        <a:t> as </a:t>
                      </a:r>
                      <a:r>
                        <a:rPr lang="en-US" sz="1800" b="0" i="0" u="none" strike="noStrike" dirty="0" smtClean="0">
                          <a:solidFill>
                            <a:schemeClr val="tx1"/>
                          </a:solidFill>
                          <a:effectLst/>
                          <a:latin typeface="Tahoma" panose="020B0604030504040204" pitchFamily="34" charset="0"/>
                          <a:ea typeface="ＭＳ Ｐゴシック" panose="020B0600070205080204" pitchFamily="50" charset="-128"/>
                        </a:rPr>
                        <a:t>if- fitted-requirement. </a:t>
                      </a:r>
                      <a:endParaRPr 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chemeClr val="tx1"/>
                          </a:solidFill>
                          <a:effectLst/>
                          <a:latin typeface="Tahoma" panose="020B0604030504040204" pitchFamily="34" charset="0"/>
                          <a:ea typeface="ＭＳ Ｐゴシック" panose="020B0600070205080204" pitchFamily="50" charset="-128"/>
                        </a:rPr>
                        <a:t>No safety risk without this </a:t>
                      </a:r>
                      <a:r>
                        <a:rPr lang="en-US" sz="1800" b="0" i="0" u="none" strike="noStrike" dirty="0" smtClean="0">
                          <a:solidFill>
                            <a:schemeClr val="tx1"/>
                          </a:solidFill>
                          <a:effectLst/>
                          <a:latin typeface="Tahoma" panose="020B0604030504040204" pitchFamily="34" charset="0"/>
                          <a:ea typeface="ＭＳ Ｐゴシック" panose="020B0600070205080204" pitchFamily="50" charset="-128"/>
                        </a:rPr>
                        <a:t>requirement</a:t>
                      </a:r>
                      <a:endParaRPr 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smtClean="0">
                          <a:solidFill>
                            <a:schemeClr val="tx1"/>
                          </a:solidFill>
                          <a:effectLst/>
                          <a:latin typeface="Tahoma" panose="020B0604030504040204" pitchFamily="34" charset="0"/>
                          <a:ea typeface="ＭＳ Ｐゴシック" panose="020B0600070205080204" pitchFamily="50" charset="-128"/>
                        </a:rPr>
                        <a:t>Importance to inform the operation status of the system</a:t>
                      </a:r>
                      <a:endParaRPr 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chemeClr val="tx1"/>
                          </a:solidFill>
                          <a:effectLst/>
                          <a:latin typeface="Tahoma" panose="020B0604030504040204" pitchFamily="34" charset="0"/>
                          <a:ea typeface="ＭＳ Ｐゴシック" panose="020B0600070205080204" pitchFamily="50" charset="-128"/>
                        </a:rPr>
                        <a:t>Basic function is </a:t>
                      </a:r>
                      <a:r>
                        <a:rPr lang="en-US" sz="1800" b="0" i="0" u="none" strike="noStrike" dirty="0" smtClean="0">
                          <a:solidFill>
                            <a:schemeClr val="tx1"/>
                          </a:solidFill>
                          <a:effectLst/>
                          <a:latin typeface="Tahoma" panose="020B0604030504040204" pitchFamily="34" charset="0"/>
                          <a:ea typeface="ＭＳ Ｐゴシック" panose="020B0600070205080204" pitchFamily="50" charset="-128"/>
                        </a:rPr>
                        <a:t>prescribed </a:t>
                      </a:r>
                      <a:r>
                        <a:rPr lang="en-US" sz="1800" b="0" i="0" u="none" strike="noStrike" dirty="0">
                          <a:solidFill>
                            <a:schemeClr val="tx1"/>
                          </a:solidFill>
                          <a:effectLst/>
                          <a:latin typeface="Tahoma" panose="020B0604030504040204" pitchFamily="34" charset="0"/>
                          <a:ea typeface="ＭＳ Ｐゴシック" panose="020B0600070205080204" pitchFamily="50" charset="-128"/>
                        </a:rPr>
                        <a:t>in the definition of LKAS.</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smtClean="0">
                          <a:solidFill>
                            <a:schemeClr val="tx1"/>
                          </a:solidFill>
                          <a:effectLst/>
                          <a:latin typeface="Tahoma" panose="020B0604030504040204" pitchFamily="34" charset="0"/>
                          <a:ea typeface="ＭＳ Ｐゴシック" panose="020B0600070205080204" pitchFamily="50" charset="-128"/>
                        </a:rPr>
                        <a:t>Covered </a:t>
                      </a:r>
                      <a:r>
                        <a:rPr lang="en-US" sz="1800" b="0" i="0" u="none" strike="noStrike" dirty="0">
                          <a:solidFill>
                            <a:schemeClr val="tx1"/>
                          </a:solidFill>
                          <a:effectLst/>
                          <a:latin typeface="Tahoma" panose="020B0604030504040204" pitchFamily="34" charset="0"/>
                          <a:ea typeface="ＭＳ Ｐゴシック" panose="020B0600070205080204" pitchFamily="50" charset="-128"/>
                        </a:rPr>
                        <a:t>by the current </a:t>
                      </a:r>
                      <a:r>
                        <a:rPr lang="en-US" sz="1800" b="0" i="0" u="none" strike="noStrike" dirty="0" smtClean="0">
                          <a:solidFill>
                            <a:schemeClr val="tx1"/>
                          </a:solidFill>
                          <a:effectLst/>
                          <a:latin typeface="Tahoma" panose="020B0604030504040204" pitchFamily="34" charset="0"/>
                          <a:ea typeface="ＭＳ Ｐゴシック" panose="020B0600070205080204" pitchFamily="50" charset="-128"/>
                        </a:rPr>
                        <a:t>R79</a:t>
                      </a:r>
                      <a:endParaRPr 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5919">
                <a:tc>
                  <a:txBody>
                    <a:bodyPr/>
                    <a:lstStyle/>
                    <a:p>
                      <a:pPr algn="ctr" fontAlgn="ctr"/>
                      <a:r>
                        <a:rPr lang="en-US" sz="1800" b="0" i="0" u="none" strike="noStrike" dirty="0">
                          <a:solidFill>
                            <a:schemeClr val="tx1"/>
                          </a:solidFill>
                          <a:effectLst/>
                          <a:latin typeface="Tahoma" panose="020B0604030504040204" pitchFamily="34" charset="0"/>
                          <a:ea typeface="ＭＳ Ｐゴシック" panose="020B0600070205080204" pitchFamily="50" charset="-128"/>
                        </a:rPr>
                        <a:t>Operating speed</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chemeClr val="tx1"/>
                          </a:solidFill>
                          <a:effectLst/>
                          <a:latin typeface="ＭＳ Ｐゴシック" panose="020B0600070205080204" pitchFamily="50" charset="-128"/>
                          <a:ea typeface="ＭＳ Ｐゴシック" panose="020B0600070205080204" pitchFamily="50" charset="-128"/>
                        </a:rPr>
                        <a:t>✔</a:t>
                      </a:r>
                      <a:endParaRPr lang="ja-JP" altLang="en-US" sz="1800" b="0" i="0" u="none" strike="noStrike">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333">
                <a:tc>
                  <a:txBody>
                    <a:bodyPr/>
                    <a:lstStyle/>
                    <a:p>
                      <a:pPr algn="ctr" fontAlgn="ctr"/>
                      <a:r>
                        <a:rPr lang="en-US" sz="1800" b="0" i="0" u="none" strike="noStrike">
                          <a:solidFill>
                            <a:schemeClr val="tx1"/>
                          </a:solidFill>
                          <a:effectLst/>
                          <a:latin typeface="Tahoma" panose="020B0604030504040204" pitchFamily="34" charset="0"/>
                          <a:ea typeface="ＭＳ Ｐゴシック" panose="020B0600070205080204" pitchFamily="50" charset="-128"/>
                        </a:rPr>
                        <a:t>Road shape</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3490">
                <a:tc>
                  <a:txBody>
                    <a:bodyPr/>
                    <a:lstStyle/>
                    <a:p>
                      <a:pPr algn="ctr" fontAlgn="ctr"/>
                      <a:r>
                        <a:rPr lang="en-US" sz="1800" b="0" i="0" u="none" strike="noStrike">
                          <a:solidFill>
                            <a:schemeClr val="tx1"/>
                          </a:solidFill>
                          <a:effectLst/>
                          <a:latin typeface="Tahoma" panose="020B0604030504040204" pitchFamily="34" charset="0"/>
                          <a:ea typeface="ＭＳ Ｐゴシック" panose="020B0600070205080204" pitchFamily="50" charset="-128"/>
                        </a:rPr>
                        <a:t>Lane marking</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chemeClr val="tx1"/>
                          </a:solidFill>
                          <a:effectLst/>
                          <a:latin typeface="ＭＳ Ｐゴシック" panose="020B0600070205080204" pitchFamily="50" charset="-128"/>
                          <a:ea typeface="ＭＳ Ｐゴシック" panose="020B0600070205080204" pitchFamily="50" charset="-128"/>
                        </a:rPr>
                        <a:t>✔</a:t>
                      </a:r>
                      <a:endParaRPr lang="ja-JP" altLang="en-US" sz="1800" b="0" i="0" u="none" strike="noStrike">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chemeClr val="tx1"/>
                          </a:solidFill>
                          <a:effectLst/>
                          <a:latin typeface="ＭＳ Ｐゴシック" panose="020B0600070205080204" pitchFamily="50" charset="-128"/>
                          <a:ea typeface="ＭＳ Ｐゴシック" panose="020B0600070205080204" pitchFamily="50" charset="-128"/>
                        </a:rPr>
                        <a:t>✔</a:t>
                      </a:r>
                      <a:endParaRPr lang="ja-JP" altLang="en-US" sz="1800" b="0" i="0" u="none" strike="noStrike">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2735">
                <a:tc>
                  <a:txBody>
                    <a:bodyPr/>
                    <a:lstStyle/>
                    <a:p>
                      <a:pPr algn="ctr" fontAlgn="ctr"/>
                      <a:r>
                        <a:rPr lang="en-US" sz="1800" b="0" i="0" u="none" strike="noStrike" dirty="0">
                          <a:solidFill>
                            <a:schemeClr val="tx1"/>
                          </a:solidFill>
                          <a:effectLst/>
                          <a:latin typeface="Tahoma" panose="020B0604030504040204" pitchFamily="34" charset="0"/>
                          <a:ea typeface="ＭＳ Ｐゴシック" panose="020B0600070205080204" pitchFamily="50" charset="-128"/>
                        </a:rPr>
                        <a:t>LKAS </a:t>
                      </a:r>
                      <a:r>
                        <a:rPr lang="en-US" sz="1800" b="0" i="0" u="none" strike="noStrike" dirty="0" smtClean="0">
                          <a:solidFill>
                            <a:schemeClr val="tx1"/>
                          </a:solidFill>
                          <a:effectLst/>
                          <a:latin typeface="Tahoma" panose="020B0604030504040204" pitchFamily="34" charset="0"/>
                          <a:ea typeface="ＭＳ Ｐゴシック" panose="020B0600070205080204" pitchFamily="50" charset="-128"/>
                        </a:rPr>
                        <a:t> performance </a:t>
                      </a:r>
                      <a:endParaRPr 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chemeClr val="tx1"/>
                          </a:solidFill>
                          <a:effectLst/>
                          <a:latin typeface="ＭＳ Ｐゴシック" panose="020B0600070205080204" pitchFamily="50" charset="-128"/>
                          <a:ea typeface="ＭＳ Ｐゴシック" panose="020B0600070205080204" pitchFamily="50" charset="-128"/>
                        </a:rPr>
                        <a:t>✔</a:t>
                      </a:r>
                      <a:endParaRPr lang="ja-JP" altLang="en-US" sz="1800" b="0" i="0" u="none" strike="noStrike">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0964">
                <a:tc>
                  <a:txBody>
                    <a:bodyPr/>
                    <a:lstStyle/>
                    <a:p>
                      <a:pPr algn="ctr" fontAlgn="ctr"/>
                      <a:r>
                        <a:rPr lang="en-US" sz="1800" b="0" i="0" u="none" strike="noStrike" dirty="0">
                          <a:solidFill>
                            <a:schemeClr val="tx1"/>
                          </a:solidFill>
                          <a:effectLst/>
                          <a:latin typeface="Tahoma" panose="020B0604030504040204" pitchFamily="34" charset="0"/>
                          <a:ea typeface="ＭＳ Ｐゴシック" panose="020B0600070205080204" pitchFamily="50" charset="-128"/>
                        </a:rPr>
                        <a:t>Malfunction </a:t>
                      </a:r>
                      <a:r>
                        <a:rPr lang="en-US" sz="1800" b="0" i="0" u="none" strike="noStrike" dirty="0" smtClean="0">
                          <a:solidFill>
                            <a:schemeClr val="tx1"/>
                          </a:solidFill>
                          <a:effectLst/>
                          <a:latin typeface="Tahoma" panose="020B0604030504040204" pitchFamily="34" charset="0"/>
                          <a:ea typeface="ＭＳ Ｐゴシック" panose="020B0600070205080204" pitchFamily="50" charset="-128"/>
                        </a:rPr>
                        <a:t>warning </a:t>
                      </a:r>
                      <a:endParaRPr 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a:solidFill>
                            <a:schemeClr val="tx1"/>
                          </a:solidFill>
                          <a:effectLst/>
                          <a:latin typeface="Tahoma" panose="020B0604030504040204" pitchFamily="34" charset="0"/>
                          <a:ea typeface="ＭＳ Ｐゴシック" panose="020B0600070205080204" pitchFamily="50" charset="-128"/>
                        </a:rPr>
                        <a:t>　</a:t>
                      </a: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800" b="0" i="0" u="none" strike="noStrike" dirty="0">
                        <a:solidFill>
                          <a:schemeClr val="tx1"/>
                        </a:solidFill>
                        <a:effectLst/>
                        <a:latin typeface="Tahoma" panose="020B0604030504040204" pitchFamily="34" charset="0"/>
                        <a:ea typeface="ＭＳ Ｐゴシック" panose="020B0600070205080204" pitchFamily="50" charset="-128"/>
                      </a:endParaRPr>
                    </a:p>
                  </a:txBody>
                  <a:tcPr marL="5611" marR="5611" marT="5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正方形/長方形 8"/>
          <p:cNvSpPr/>
          <p:nvPr/>
        </p:nvSpPr>
        <p:spPr>
          <a:xfrm>
            <a:off x="179512" y="31924"/>
            <a:ext cx="8604448" cy="830997"/>
          </a:xfrm>
          <a:prstGeom prst="rect">
            <a:avLst/>
          </a:prstGeom>
        </p:spPr>
        <p:txBody>
          <a:bodyPr wrap="square">
            <a:spAutoFit/>
          </a:bodyPr>
          <a:lstStyle/>
          <a:p>
            <a:pPr eaLnBrk="1" hangingPunct="1">
              <a:defRPr/>
            </a:pPr>
            <a:r>
              <a:rPr lang="en-US" altLang="ja-JP" sz="2400" dirty="0">
                <a:latin typeface="Tahoma" pitchFamily="34" charset="0"/>
              </a:rPr>
              <a:t>(Reference)</a:t>
            </a:r>
          </a:p>
          <a:p>
            <a:pPr eaLnBrk="1" hangingPunct="1">
              <a:defRPr/>
            </a:pPr>
            <a:r>
              <a:rPr lang="en-US" altLang="ja-JP" sz="2400" b="1" dirty="0" smtClean="0">
                <a:latin typeface="Tahoma" pitchFamily="34" charset="0"/>
              </a:rPr>
              <a:t>Examples of the </a:t>
            </a:r>
            <a:r>
              <a:rPr lang="en-US" altLang="ja-JP" sz="2400" b="1" dirty="0">
                <a:latin typeface="Tahoma" pitchFamily="34" charset="0"/>
              </a:rPr>
              <a:t>items </a:t>
            </a:r>
            <a:r>
              <a:rPr lang="en-US" altLang="ja-JP" sz="2400" b="1" u="sng" dirty="0">
                <a:latin typeface="Tahoma" pitchFamily="34" charset="0"/>
              </a:rPr>
              <a:t>not adopted</a:t>
            </a:r>
            <a:r>
              <a:rPr lang="en-US" altLang="ja-JP" sz="2400" b="1" dirty="0">
                <a:latin typeface="Tahoma" pitchFamily="34" charset="0"/>
              </a:rPr>
              <a:t> </a:t>
            </a:r>
            <a:r>
              <a:rPr lang="en-US" altLang="ja-JP" sz="2400" b="1" dirty="0" smtClean="0">
                <a:latin typeface="Tahoma" pitchFamily="34" charset="0"/>
              </a:rPr>
              <a:t> as proposal</a:t>
            </a:r>
            <a:endParaRPr lang="en-US" altLang="ja-JP" sz="2400" b="1" dirty="0">
              <a:latin typeface="Tahoma" pitchFamily="34" charset="0"/>
            </a:endParaRPr>
          </a:p>
        </p:txBody>
      </p:sp>
      <p:sp>
        <p:nvSpPr>
          <p:cNvPr id="10" name="スライド番号プレースホルダ 5"/>
          <p:cNvSpPr>
            <a:spLocks noGrp="1"/>
          </p:cNvSpPr>
          <p:nvPr>
            <p:ph type="sldNum" sz="quarter" idx="12"/>
          </p:nvPr>
        </p:nvSpPr>
        <p:spPr>
          <a:xfrm>
            <a:off x="7010400" y="6525344"/>
            <a:ext cx="2133600" cy="332656"/>
          </a:xfrm>
        </p:spPr>
        <p:txBody>
          <a:bodyPr/>
          <a:lstStyle/>
          <a:p>
            <a:r>
              <a:rPr lang="en-US" altLang="ja-JP" sz="2000" dirty="0"/>
              <a:t>7</a:t>
            </a:r>
          </a:p>
        </p:txBody>
      </p:sp>
    </p:spTree>
    <p:extLst>
      <p:ext uri="{BB962C8B-B14F-4D97-AF65-F5344CB8AC3E}">
        <p14:creationId xmlns:p14="http://schemas.microsoft.com/office/powerpoint/2010/main" val="880354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ChangeArrowheads="1"/>
          </p:cNvSpPr>
          <p:nvPr/>
        </p:nvSpPr>
        <p:spPr bwMode="auto">
          <a:xfrm>
            <a:off x="468313" y="-26988"/>
            <a:ext cx="8280400" cy="892552"/>
          </a:xfrm>
          <a:prstGeom prst="rect">
            <a:avLst/>
          </a:prstGeom>
          <a:noFill/>
          <a:ln w="9525">
            <a:noFill/>
            <a:miter lim="800000"/>
            <a:headEnd/>
            <a:tailEnd/>
          </a:ln>
        </p:spPr>
        <p:txBody>
          <a:bodyPr>
            <a:spAutoFit/>
          </a:bodyPr>
          <a:lstStyle/>
          <a:p>
            <a:pPr algn="ctr" eaLnBrk="1" hangingPunct="1"/>
            <a:r>
              <a:rPr lang="en-US" altLang="ja-JP" sz="2800" b="1" dirty="0" smtClean="0">
                <a:latin typeface="Tahoma" pitchFamily="34" charset="0"/>
              </a:rPr>
              <a:t>Agreed items of LKAS SDG</a:t>
            </a:r>
            <a:endParaRPr lang="en-US" altLang="ja-JP" sz="2800" b="1" dirty="0">
              <a:latin typeface="Tahoma" pitchFamily="34" charset="0"/>
            </a:endParaRPr>
          </a:p>
          <a:p>
            <a:pPr algn="ctr" eaLnBrk="1" hangingPunct="1"/>
            <a:r>
              <a:rPr lang="ja-JP" altLang="en-US" sz="2400" dirty="0" smtClean="0">
                <a:latin typeface="Tahoma" pitchFamily="34" charset="0"/>
                <a:cs typeface="Tahoma" panose="020B0604030504040204" pitchFamily="34" charset="0"/>
              </a:rPr>
              <a:t>（</a:t>
            </a:r>
            <a:r>
              <a:rPr lang="en-US" altLang="ja-JP" sz="2400" dirty="0" smtClean="0">
                <a:latin typeface="Tahoma" pitchFamily="34" charset="0"/>
                <a:ea typeface="Tahoma" panose="020B0604030504040204" pitchFamily="34" charset="0"/>
                <a:cs typeface="Tahoma" panose="020B0604030504040204" pitchFamily="34" charset="0"/>
              </a:rPr>
              <a:t>26</a:t>
            </a:r>
            <a:r>
              <a:rPr lang="en-US" altLang="ja-JP" sz="2400" baseline="30000" dirty="0" smtClean="0">
                <a:latin typeface="Tahoma" pitchFamily="34" charset="0"/>
                <a:ea typeface="Tahoma" panose="020B0604030504040204" pitchFamily="34" charset="0"/>
                <a:cs typeface="Tahoma" panose="020B0604030504040204" pitchFamily="34" charset="0"/>
              </a:rPr>
              <a:t>th</a:t>
            </a:r>
            <a:r>
              <a:rPr lang="en-US" altLang="ja-JP" sz="2400" dirty="0" smtClean="0">
                <a:latin typeface="Tahoma" pitchFamily="34" charset="0"/>
                <a:ea typeface="Tahoma" panose="020B0604030504040204" pitchFamily="34" charset="0"/>
                <a:cs typeface="Tahoma" panose="020B0604030504040204" pitchFamily="34" charset="0"/>
              </a:rPr>
              <a:t> and 27</a:t>
            </a:r>
            <a:r>
              <a:rPr lang="en-US" altLang="ja-JP" sz="2400" baseline="30000" dirty="0" smtClean="0">
                <a:latin typeface="Tahoma" pitchFamily="34" charset="0"/>
                <a:ea typeface="Tahoma" panose="020B0604030504040204" pitchFamily="34" charset="0"/>
                <a:cs typeface="Tahoma" panose="020B0604030504040204" pitchFamily="34" charset="0"/>
              </a:rPr>
              <a:t>th</a:t>
            </a:r>
            <a:r>
              <a:rPr lang="en-US" altLang="ja-JP" sz="2400" dirty="0" smtClean="0">
                <a:latin typeface="Tahoma" pitchFamily="34" charset="0"/>
                <a:ea typeface="Tahoma" panose="020B0604030504040204" pitchFamily="34" charset="0"/>
                <a:cs typeface="Tahoma" panose="020B0604030504040204" pitchFamily="34" charset="0"/>
              </a:rPr>
              <a:t> of May in 2014 at CCFA</a:t>
            </a:r>
            <a:r>
              <a:rPr lang="ja-JP" altLang="en-US" sz="2400" b="1" dirty="0" smtClean="0">
                <a:latin typeface="Tahoma" pitchFamily="34" charset="0"/>
                <a:cs typeface="Tahoma" panose="020B0604030504040204" pitchFamily="34" charset="0"/>
              </a:rPr>
              <a:t>）</a:t>
            </a:r>
            <a:endParaRPr lang="ja-JP" altLang="en-US" sz="2400" b="1" dirty="0">
              <a:latin typeface="Tahoma" pitchFamily="34" charset="0"/>
              <a:cs typeface="Tahoma" panose="020B0604030504040204" pitchFamily="34" charset="0"/>
            </a:endParaRPr>
          </a:p>
        </p:txBody>
      </p:sp>
      <p:sp>
        <p:nvSpPr>
          <p:cNvPr id="4" name="Text Box 7"/>
          <p:cNvSpPr txBox="1">
            <a:spLocks noChangeArrowheads="1"/>
          </p:cNvSpPr>
          <p:nvPr/>
        </p:nvSpPr>
        <p:spPr bwMode="auto">
          <a:xfrm>
            <a:off x="107503" y="1354698"/>
            <a:ext cx="8784977" cy="5170646"/>
          </a:xfrm>
          <a:prstGeom prst="rect">
            <a:avLst/>
          </a:prstGeom>
          <a:noFill/>
          <a:ln w="9525">
            <a:solidFill>
              <a:srgbClr val="000000"/>
            </a:solidFill>
            <a:miter lim="800000"/>
            <a:headEnd/>
            <a:tailEnd/>
          </a:ln>
        </p:spPr>
        <p:txBody>
          <a:bodyPr wrap="square">
            <a:spAutoFit/>
          </a:bodyPr>
          <a:lstStyle/>
          <a:p>
            <a:pPr marL="88900" eaLnBrk="1" hangingPunct="1">
              <a:spcBef>
                <a:spcPct val="50000"/>
              </a:spcBef>
              <a:tabLst>
                <a:tab pos="177800" algn="l"/>
              </a:tabLst>
            </a:pPr>
            <a:r>
              <a:rPr lang="en-US" altLang="ja-JP" b="1" dirty="0" smtClean="0">
                <a:latin typeface="Tahoma" pitchFamily="34" charset="0"/>
              </a:rPr>
              <a:t>1)The definition of LKAS</a:t>
            </a:r>
          </a:p>
          <a:p>
            <a:pPr marL="266700" eaLnBrk="1" hangingPunct="1">
              <a:spcBef>
                <a:spcPct val="50000"/>
              </a:spcBef>
              <a:tabLst>
                <a:tab pos="177800" algn="l"/>
              </a:tabLst>
            </a:pPr>
            <a:r>
              <a:rPr lang="en-US" altLang="ja-JP" sz="1600" dirty="0" smtClean="0">
                <a:latin typeface="Tahoma" panose="020B0604030504040204" pitchFamily="34" charset="0"/>
                <a:ea typeface="Tahoma" panose="020B0604030504040204" pitchFamily="34" charset="0"/>
                <a:cs typeface="Tahoma" panose="020B0604030504040204" pitchFamily="34" charset="0"/>
              </a:rPr>
              <a:t>“by </a:t>
            </a:r>
            <a:r>
              <a:rPr lang="en-US" altLang="ja-JP" sz="1600" dirty="0">
                <a:latin typeface="Tahoma" panose="020B0604030504040204" pitchFamily="34" charset="0"/>
                <a:ea typeface="Tahoma" panose="020B0604030504040204" pitchFamily="34" charset="0"/>
                <a:cs typeface="Tahoma" panose="020B0604030504040204" pitchFamily="34" charset="0"/>
              </a:rPr>
              <a:t>i</a:t>
            </a:r>
            <a:r>
              <a:rPr lang="en-US" altLang="ja-JP" sz="1600" dirty="0" smtClean="0">
                <a:latin typeface="Tahoma" panose="020B0604030504040204" pitchFamily="34" charset="0"/>
                <a:ea typeface="Tahoma" panose="020B0604030504040204" pitchFamily="34" charset="0"/>
                <a:cs typeface="Tahoma" panose="020B0604030504040204" pitchFamily="34" charset="0"/>
              </a:rPr>
              <a:t>nfluencing the lateral movement of the vehicle” is to distinguish</a:t>
            </a:r>
            <a:r>
              <a:rPr lang="ja-JP" altLang="en-US" sz="1600" dirty="0">
                <a:latin typeface="Tahoma" panose="020B0604030504040204" pitchFamily="34" charset="0"/>
                <a:ea typeface="Tahoma" panose="020B0604030504040204" pitchFamily="34" charset="0"/>
                <a:cs typeface="Tahoma" panose="020B0604030504040204" pitchFamily="34" charset="0"/>
              </a:rPr>
              <a:t> </a:t>
            </a:r>
            <a:r>
              <a:rPr lang="en-US" altLang="ja-JP" sz="1600" dirty="0" smtClean="0">
                <a:latin typeface="Tahoma" panose="020B0604030504040204" pitchFamily="34" charset="0"/>
                <a:ea typeface="Tahoma" panose="020B0604030504040204" pitchFamily="34" charset="0"/>
                <a:cs typeface="Tahoma" panose="020B0604030504040204" pitchFamily="34" charset="0"/>
              </a:rPr>
              <a:t>LKAS from LDWS.</a:t>
            </a:r>
          </a:p>
          <a:p>
            <a:pPr marL="266700" indent="-177800" eaLnBrk="1" hangingPunct="1">
              <a:spcBef>
                <a:spcPct val="50000"/>
              </a:spcBef>
              <a:tabLst>
                <a:tab pos="355600" algn="l"/>
              </a:tabLst>
            </a:pPr>
            <a:r>
              <a:rPr lang="en-US" altLang="ja-JP" b="1" dirty="0" smtClean="0">
                <a:latin typeface="Tahoma" panose="020B0604030504040204" pitchFamily="34" charset="0"/>
                <a:ea typeface="Tahoma" panose="020B0604030504040204" pitchFamily="34" charset="0"/>
                <a:cs typeface="Tahoma" panose="020B0604030504040204" pitchFamily="34" charset="0"/>
              </a:rPr>
              <a:t>2)Suppressing an excessive intervention of steering control and  smoothly fading out the intervention </a:t>
            </a:r>
          </a:p>
          <a:p>
            <a:pPr marL="266700" indent="-177800" eaLnBrk="1" hangingPunct="1">
              <a:spcBef>
                <a:spcPct val="50000"/>
              </a:spcBef>
              <a:tabLst>
                <a:tab pos="355600" algn="l"/>
              </a:tabLst>
            </a:pPr>
            <a:r>
              <a:rPr lang="en-US" altLang="ja-JP" sz="1600" b="1" dirty="0">
                <a:latin typeface="Tahoma" panose="020B0604030504040204" pitchFamily="34" charset="0"/>
                <a:ea typeface="Tahoma" panose="020B0604030504040204" pitchFamily="34" charset="0"/>
                <a:cs typeface="Tahoma" panose="020B0604030504040204" pitchFamily="34" charset="0"/>
              </a:rPr>
              <a:t> </a:t>
            </a:r>
            <a:r>
              <a:rPr lang="en-US" altLang="ja-JP" sz="1600" b="1" dirty="0" smtClean="0">
                <a:latin typeface="Tahoma" panose="020B0604030504040204" pitchFamily="34" charset="0"/>
                <a:ea typeface="Tahoma" panose="020B0604030504040204" pitchFamily="34" charset="0"/>
                <a:cs typeface="Tahoma" panose="020B0604030504040204" pitchFamily="34" charset="0"/>
              </a:rPr>
              <a:t>  </a:t>
            </a:r>
            <a:r>
              <a:rPr lang="en-US" altLang="ja-JP" sz="1600" dirty="0" smtClean="0">
                <a:latin typeface="Tahoma" pitchFamily="34" charset="0"/>
              </a:rPr>
              <a:t>The maximum limitation of the steering control effort necessary to counteract an intervention is prescribed (The value is quoted from the current R79 6.2.4.2</a:t>
            </a:r>
            <a:r>
              <a:rPr lang="en-US" altLang="ja-JP" sz="1600" dirty="0">
                <a:latin typeface="Tahoma" pitchFamily="34" charset="0"/>
              </a:rPr>
              <a:t>. for a normally operating intact </a:t>
            </a:r>
            <a:r>
              <a:rPr lang="en-US" altLang="ja-JP" sz="1600" dirty="0" smtClean="0">
                <a:latin typeface="Tahoma" pitchFamily="34" charset="0"/>
              </a:rPr>
              <a:t>system)</a:t>
            </a:r>
          </a:p>
          <a:p>
            <a:pPr marL="266700" indent="-177800" eaLnBrk="1" hangingPunct="1">
              <a:spcBef>
                <a:spcPct val="50000"/>
              </a:spcBef>
              <a:tabLst>
                <a:tab pos="177800" algn="l"/>
              </a:tabLst>
            </a:pPr>
            <a:r>
              <a:rPr lang="en-US" altLang="ja-JP" b="1" dirty="0" smtClean="0">
                <a:latin typeface="Tahoma" pitchFamily="34" charset="0"/>
              </a:rPr>
              <a:t>3)</a:t>
            </a:r>
            <a:r>
              <a:rPr lang="en-US" altLang="ja-JP" b="1" dirty="0">
                <a:latin typeface="Tahoma" panose="020B0604030504040204" pitchFamily="34" charset="0"/>
                <a:ea typeface="Tahoma" panose="020B0604030504040204" pitchFamily="34" charset="0"/>
                <a:cs typeface="Tahoma" panose="020B0604030504040204" pitchFamily="34" charset="0"/>
              </a:rPr>
              <a:t> </a:t>
            </a:r>
            <a:r>
              <a:rPr lang="en-US" altLang="ja-JP" b="1" dirty="0" smtClean="0">
                <a:latin typeface="Tahoma" panose="020B0604030504040204" pitchFamily="34" charset="0"/>
                <a:ea typeface="Tahoma" panose="020B0604030504040204" pitchFamily="34" charset="0"/>
                <a:cs typeface="Tahoma" panose="020B0604030504040204" pitchFamily="34" charset="0"/>
              </a:rPr>
              <a:t>Notifying </a:t>
            </a:r>
            <a:r>
              <a:rPr lang="en-US" altLang="ja-JP" b="1" dirty="0">
                <a:latin typeface="Tahoma" panose="020B0604030504040204" pitchFamily="34" charset="0"/>
                <a:ea typeface="Tahoma" panose="020B0604030504040204" pitchFamily="34" charset="0"/>
                <a:cs typeface="Tahoma" panose="020B0604030504040204" pitchFamily="34" charset="0"/>
              </a:rPr>
              <a:t>the driver </a:t>
            </a:r>
            <a:r>
              <a:rPr lang="en-US" altLang="ja-JP" b="1" dirty="0" smtClean="0">
                <a:latin typeface="Tahoma" panose="020B0604030504040204" pitchFamily="34" charset="0"/>
                <a:ea typeface="Tahoma" panose="020B0604030504040204" pitchFamily="34" charset="0"/>
                <a:cs typeface="Tahoma" panose="020B0604030504040204" pitchFamily="34" charset="0"/>
              </a:rPr>
              <a:t>if </a:t>
            </a:r>
            <a:r>
              <a:rPr lang="en-US" altLang="ja-JP" b="1" dirty="0">
                <a:latin typeface="Tahoma" panose="020B0604030504040204" pitchFamily="34" charset="0"/>
                <a:ea typeface="Tahoma" panose="020B0604030504040204" pitchFamily="34" charset="0"/>
                <a:cs typeface="Tahoma" panose="020B0604030504040204" pitchFamily="34" charset="0"/>
              </a:rPr>
              <a:t>the system cannot operate </a:t>
            </a:r>
            <a:r>
              <a:rPr lang="en-US" altLang="ja-JP" b="1" dirty="0" smtClean="0">
                <a:latin typeface="Tahoma" panose="020B0604030504040204" pitchFamily="34" charset="0"/>
                <a:ea typeface="Tahoma" panose="020B0604030504040204" pitchFamily="34" charset="0"/>
                <a:cs typeface="Tahoma" panose="020B0604030504040204" pitchFamily="34" charset="0"/>
              </a:rPr>
              <a:t>due to functional limitation </a:t>
            </a:r>
            <a:endParaRPr lang="en-US" altLang="ja-JP" b="1" dirty="0" smtClean="0">
              <a:latin typeface="Tahoma" pitchFamily="34" charset="0"/>
            </a:endParaRPr>
          </a:p>
          <a:p>
            <a:pPr marL="266700" eaLnBrk="1" hangingPunct="1">
              <a:spcBef>
                <a:spcPct val="50000"/>
              </a:spcBef>
              <a:tabLst>
                <a:tab pos="177800" algn="l"/>
              </a:tabLst>
            </a:pPr>
            <a:r>
              <a:rPr lang="en-US" altLang="ja-JP" sz="1600" dirty="0" smtClean="0">
                <a:latin typeface="Tahoma" pitchFamily="34" charset="0"/>
              </a:rPr>
              <a:t>For example, inclement weather condition.</a:t>
            </a:r>
          </a:p>
          <a:p>
            <a:pPr marL="266700" indent="-177800" eaLnBrk="1" hangingPunct="1">
              <a:spcBef>
                <a:spcPct val="50000"/>
              </a:spcBef>
              <a:tabLst>
                <a:tab pos="177800" algn="l"/>
              </a:tabLst>
            </a:pPr>
            <a:r>
              <a:rPr lang="en-US" altLang="ja-JP" b="1" dirty="0" smtClean="0">
                <a:latin typeface="Tahoma" panose="020B0604030504040204" pitchFamily="34" charset="0"/>
                <a:ea typeface="Tahoma" panose="020B0604030504040204" pitchFamily="34" charset="0"/>
                <a:cs typeface="Tahoma" panose="020B0604030504040204" pitchFamily="34" charset="0"/>
              </a:rPr>
              <a:t>4)ON/OFF </a:t>
            </a:r>
            <a:r>
              <a:rPr lang="en-US" altLang="ja-JP" b="1" dirty="0">
                <a:latin typeface="Tahoma" panose="020B0604030504040204" pitchFamily="34" charset="0"/>
                <a:ea typeface="Tahoma" panose="020B0604030504040204" pitchFamily="34" charset="0"/>
                <a:cs typeface="Tahoma" panose="020B0604030504040204" pitchFamily="34" charset="0"/>
              </a:rPr>
              <a:t>means (selectable by the driver)</a:t>
            </a:r>
            <a:endParaRPr lang="en-US" altLang="ja-JP" b="1" dirty="0">
              <a:latin typeface="Tahoma" panose="020B0604030504040204" pitchFamily="34" charset="0"/>
              <a:cs typeface="Tahoma" panose="020B0604030504040204" pitchFamily="34" charset="0"/>
            </a:endParaRPr>
          </a:p>
          <a:p>
            <a:pPr marL="266700" eaLnBrk="1" hangingPunct="1">
              <a:spcBef>
                <a:spcPct val="50000"/>
              </a:spcBef>
              <a:tabLst>
                <a:tab pos="177800" algn="l"/>
              </a:tabLst>
            </a:pPr>
            <a:r>
              <a:rPr lang="en-US" altLang="ja-JP" sz="1600" dirty="0" smtClean="0">
                <a:latin typeface="Tahoma" pitchFamily="34" charset="0"/>
              </a:rPr>
              <a:t>ON/OFF means is optional, but the requirement is prescribed for clarification.</a:t>
            </a:r>
          </a:p>
          <a:p>
            <a:pPr marL="266700" indent="-177800" eaLnBrk="1" hangingPunct="1">
              <a:spcBef>
                <a:spcPct val="50000"/>
              </a:spcBef>
              <a:tabLst>
                <a:tab pos="177800" algn="l"/>
              </a:tabLst>
            </a:pPr>
            <a:r>
              <a:rPr lang="en-US" altLang="ja-JP" b="1" dirty="0" smtClean="0">
                <a:latin typeface="Tahoma" panose="020B0604030504040204" pitchFamily="34" charset="0"/>
                <a:ea typeface="Tahoma" panose="020B0604030504040204" pitchFamily="34" charset="0"/>
                <a:cs typeface="Tahoma" panose="020B0604030504040204" pitchFamily="34" charset="0"/>
              </a:rPr>
              <a:t>5)Warning </a:t>
            </a:r>
            <a:r>
              <a:rPr lang="en-US" altLang="ja-JP" b="1" dirty="0">
                <a:latin typeface="Tahoma" panose="020B0604030504040204" pitchFamily="34" charset="0"/>
                <a:ea typeface="Tahoma" panose="020B0604030504040204" pitchFamily="34" charset="0"/>
                <a:cs typeface="Tahoma" panose="020B0604030504040204" pitchFamily="34" charset="0"/>
              </a:rPr>
              <a:t>the driver when the system detects inattention </a:t>
            </a:r>
            <a:r>
              <a:rPr lang="en-US" altLang="ja-JP" b="1" dirty="0" smtClean="0">
                <a:latin typeface="Tahoma" panose="020B0604030504040204" pitchFamily="34" charset="0"/>
                <a:ea typeface="Tahoma" panose="020B0604030504040204" pitchFamily="34" charset="0"/>
                <a:cs typeface="Tahoma" panose="020B0604030504040204" pitchFamily="34" charset="0"/>
              </a:rPr>
              <a:t>of the driver</a:t>
            </a:r>
            <a:endParaRPr lang="en-US" altLang="ja-JP" b="1" dirty="0" smtClean="0">
              <a:latin typeface="Tahoma" pitchFamily="34" charset="0"/>
            </a:endParaRPr>
          </a:p>
          <a:p>
            <a:pPr marL="266700" eaLnBrk="1" hangingPunct="1">
              <a:spcBef>
                <a:spcPct val="50000"/>
              </a:spcBef>
              <a:tabLst>
                <a:tab pos="177800" algn="l"/>
              </a:tabLst>
            </a:pPr>
            <a:r>
              <a:rPr lang="en-US" altLang="ja-JP" sz="1600" dirty="0" smtClean="0">
                <a:latin typeface="Tahoma" pitchFamily="34" charset="0"/>
              </a:rPr>
              <a:t>If the system detects inattention of the driver e.g. by sensing driver’s hands off from the steering wheel, the system shall give an effective warning to call driver’s attention. </a:t>
            </a:r>
            <a:endParaRPr lang="en-US" altLang="ja-JP" dirty="0" smtClean="0">
              <a:latin typeface="+mj-ea"/>
            </a:endParaRPr>
          </a:p>
        </p:txBody>
      </p:sp>
      <p:sp>
        <p:nvSpPr>
          <p:cNvPr id="9" name="スライド番号プレースホルダ 5"/>
          <p:cNvSpPr>
            <a:spLocks noGrp="1"/>
          </p:cNvSpPr>
          <p:nvPr>
            <p:ph type="sldNum" sz="quarter" idx="12"/>
          </p:nvPr>
        </p:nvSpPr>
        <p:spPr>
          <a:xfrm>
            <a:off x="7010400" y="6525344"/>
            <a:ext cx="2133600" cy="332656"/>
          </a:xfrm>
        </p:spPr>
        <p:txBody>
          <a:bodyPr/>
          <a:lstStyle/>
          <a:p>
            <a:fld id="{D26C1DDF-276E-4B33-A82E-322B78EDD59D}" type="slidenum">
              <a:rPr lang="en-US" altLang="ja-JP" sz="2000" smtClean="0"/>
              <a:pPr/>
              <a:t>8</a:t>
            </a:fld>
            <a:endParaRPr lang="en-US" altLang="ja-JP"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80928" y="4345632"/>
            <a:ext cx="2727176" cy="1200329"/>
          </a:xfrm>
          <a:prstGeom prst="rect">
            <a:avLst/>
          </a:prstGeom>
          <a:noFill/>
        </p:spPr>
        <p:txBody>
          <a:bodyPr wrap="square" rtlCol="0">
            <a:spAutoFit/>
          </a:bodyPr>
          <a:lstStyle/>
          <a:p>
            <a:r>
              <a:rPr lang="fr-FR" dirty="0" smtClean="0">
                <a:solidFill>
                  <a:srgbClr val="FF0000"/>
                </a:solidFill>
              </a:rPr>
              <a:t>5.1.6.3</a:t>
            </a:r>
          </a:p>
          <a:p>
            <a:r>
              <a:rPr lang="fr-FR" dirty="0" smtClean="0">
                <a:solidFill>
                  <a:srgbClr val="FF0000"/>
                </a:solidFill>
              </a:rPr>
              <a:t>Inform the driver when the system is </a:t>
            </a:r>
            <a:r>
              <a:rPr lang="fr-FR" altLang="ja-JP" dirty="0">
                <a:solidFill>
                  <a:srgbClr val="FF0000"/>
                </a:solidFill>
              </a:rPr>
              <a:t>temporarily </a:t>
            </a:r>
            <a:r>
              <a:rPr lang="fr-FR" dirty="0" smtClean="0">
                <a:solidFill>
                  <a:srgbClr val="FF0000"/>
                </a:solidFill>
              </a:rPr>
              <a:t>not available</a:t>
            </a:r>
            <a:endParaRPr lang="fr-FR" dirty="0">
              <a:solidFill>
                <a:srgbClr val="FF0000"/>
              </a:solidFill>
            </a:endParaRPr>
          </a:p>
        </p:txBody>
      </p:sp>
      <p:cxnSp>
        <p:nvCxnSpPr>
          <p:cNvPr id="6" name="Straight Arrow Connector 5"/>
          <p:cNvCxnSpPr/>
          <p:nvPr/>
        </p:nvCxnSpPr>
        <p:spPr>
          <a:xfrm flipV="1">
            <a:off x="3354362" y="3503776"/>
            <a:ext cx="559612" cy="84185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64840" y="4100879"/>
            <a:ext cx="2034952" cy="1200329"/>
          </a:xfrm>
          <a:prstGeom prst="rect">
            <a:avLst/>
          </a:prstGeom>
          <a:noFill/>
        </p:spPr>
        <p:txBody>
          <a:bodyPr wrap="square" rtlCol="0">
            <a:spAutoFit/>
          </a:bodyPr>
          <a:lstStyle/>
          <a:p>
            <a:r>
              <a:rPr lang="fr-FR" dirty="0" smtClean="0">
                <a:solidFill>
                  <a:srgbClr val="FF0000"/>
                </a:solidFill>
              </a:rPr>
              <a:t>5.1.6.4</a:t>
            </a:r>
          </a:p>
          <a:p>
            <a:r>
              <a:rPr lang="fr-FR" dirty="0" smtClean="0">
                <a:solidFill>
                  <a:srgbClr val="FF0000"/>
                </a:solidFill>
              </a:rPr>
              <a:t>ON/OFF means (selectable by the driver) optional</a:t>
            </a:r>
            <a:endParaRPr lang="fr-FR" dirty="0">
              <a:solidFill>
                <a:srgbClr val="FF0000"/>
              </a:solidFill>
            </a:endParaRPr>
          </a:p>
        </p:txBody>
      </p:sp>
      <p:cxnSp>
        <p:nvCxnSpPr>
          <p:cNvPr id="10" name="Straight Arrow Connector 9"/>
          <p:cNvCxnSpPr/>
          <p:nvPr/>
        </p:nvCxnSpPr>
        <p:spPr>
          <a:xfrm flipV="1">
            <a:off x="2192613" y="3317509"/>
            <a:ext cx="507179" cy="102812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680012" y="883306"/>
            <a:ext cx="3747960" cy="646331"/>
          </a:xfrm>
          <a:prstGeom prst="rect">
            <a:avLst/>
          </a:prstGeom>
          <a:noFill/>
        </p:spPr>
        <p:txBody>
          <a:bodyPr wrap="square" rtlCol="0">
            <a:spAutoFit/>
          </a:bodyPr>
          <a:lstStyle/>
          <a:p>
            <a:r>
              <a:rPr lang="fr-FR" dirty="0" smtClean="0">
                <a:solidFill>
                  <a:srgbClr val="FF0000"/>
                </a:solidFill>
              </a:rPr>
              <a:t>5.1.6.5</a:t>
            </a:r>
          </a:p>
          <a:p>
            <a:r>
              <a:rPr lang="fr-FR" dirty="0" smtClean="0">
                <a:solidFill>
                  <a:srgbClr val="FF0000"/>
                </a:solidFill>
              </a:rPr>
              <a:t>Warn the driver if not attentive</a:t>
            </a:r>
            <a:endParaRPr lang="en-US" dirty="0" smtClean="0">
              <a:solidFill>
                <a:srgbClr val="FF0000"/>
              </a:solidFill>
            </a:endParaRPr>
          </a:p>
        </p:txBody>
      </p:sp>
      <p:sp>
        <p:nvSpPr>
          <p:cNvPr id="16" name="TextBox 15"/>
          <p:cNvSpPr txBox="1"/>
          <p:nvPr/>
        </p:nvSpPr>
        <p:spPr>
          <a:xfrm>
            <a:off x="5838866" y="4345632"/>
            <a:ext cx="2895600" cy="923330"/>
          </a:xfrm>
          <a:prstGeom prst="rect">
            <a:avLst/>
          </a:prstGeom>
          <a:noFill/>
        </p:spPr>
        <p:txBody>
          <a:bodyPr wrap="square" rtlCol="0">
            <a:spAutoFit/>
          </a:bodyPr>
          <a:lstStyle/>
          <a:p>
            <a:r>
              <a:rPr lang="fr-FR" dirty="0" smtClean="0">
                <a:solidFill>
                  <a:srgbClr val="FF0000"/>
                </a:solidFill>
              </a:rPr>
              <a:t>5.1.6.2</a:t>
            </a:r>
          </a:p>
          <a:p>
            <a:r>
              <a:rPr lang="fr-FR" dirty="0" smtClean="0">
                <a:solidFill>
                  <a:srgbClr val="FF0000"/>
                </a:solidFill>
              </a:rPr>
              <a:t>No excessive intervention</a:t>
            </a:r>
          </a:p>
          <a:p>
            <a:r>
              <a:rPr lang="fr-FR" dirty="0" smtClean="0">
                <a:solidFill>
                  <a:srgbClr val="FF0000"/>
                </a:solidFill>
              </a:rPr>
              <a:t>Smooth fade out</a:t>
            </a:r>
            <a:endParaRPr lang="fr-FR" dirty="0">
              <a:solidFill>
                <a:srgbClr val="FF0000"/>
              </a:solidFill>
            </a:endParaRPr>
          </a:p>
        </p:txBody>
      </p:sp>
      <p:cxnSp>
        <p:nvCxnSpPr>
          <p:cNvPr id="17" name="Straight Arrow Connector 16"/>
          <p:cNvCxnSpPr/>
          <p:nvPr/>
        </p:nvCxnSpPr>
        <p:spPr>
          <a:xfrm flipV="1">
            <a:off x="6194000" y="3288870"/>
            <a:ext cx="283712" cy="10567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194000" y="1546729"/>
            <a:ext cx="178200" cy="58534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107504" y="188640"/>
            <a:ext cx="9145016" cy="4873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800100" lvl="1" indent="-342900"/>
            <a:r>
              <a:rPr lang="en-GB" sz="2400" b="1" dirty="0" smtClean="0"/>
              <a:t>P</a:t>
            </a:r>
            <a:r>
              <a:rPr kumimoji="1" lang="en-GB" sz="2400" b="1" dirty="0" smtClean="0"/>
              <a:t>rovisions and LKAS functional modes</a:t>
            </a:r>
            <a:endParaRPr kumimoji="1" lang="en-GB" sz="2400" b="1" kern="0" dirty="0"/>
          </a:p>
        </p:txBody>
      </p:sp>
      <p:grpSp>
        <p:nvGrpSpPr>
          <p:cNvPr id="19" name="グループ化 18"/>
          <p:cNvGrpSpPr/>
          <p:nvPr/>
        </p:nvGrpSpPr>
        <p:grpSpPr>
          <a:xfrm>
            <a:off x="978979" y="1743538"/>
            <a:ext cx="6761373" cy="2160240"/>
            <a:chOff x="1122995" y="3068960"/>
            <a:chExt cx="6761373" cy="2160240"/>
          </a:xfrm>
        </p:grpSpPr>
        <p:sp>
          <p:nvSpPr>
            <p:cNvPr id="20" name="角丸四角形 19"/>
            <p:cNvSpPr/>
            <p:nvPr/>
          </p:nvSpPr>
          <p:spPr>
            <a:xfrm>
              <a:off x="1122995" y="3095600"/>
              <a:ext cx="1288765" cy="2133600"/>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3391936" y="3068960"/>
              <a:ext cx="4492432" cy="2133600"/>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p:cNvCxnSpPr/>
            <p:nvPr/>
          </p:nvCxnSpPr>
          <p:spPr>
            <a:xfrm>
              <a:off x="2411760" y="3789040"/>
              <a:ext cx="980176"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2411760" y="4509120"/>
              <a:ext cx="980176" cy="0"/>
            </a:xfrm>
            <a:prstGeom prst="straightConnector1">
              <a:avLst/>
            </a:prstGeom>
            <a:ln w="15875">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3690812" y="3429000"/>
              <a:ext cx="1584176" cy="1512168"/>
            </a:xfrm>
            <a:prstGeom prst="ellips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5982882" y="3429000"/>
              <a:ext cx="1584176" cy="1512168"/>
            </a:xfrm>
            <a:prstGeom prst="ellips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p:cNvCxnSpPr/>
            <p:nvPr/>
          </p:nvCxnSpPr>
          <p:spPr>
            <a:xfrm>
              <a:off x="5220072" y="3789040"/>
              <a:ext cx="792088"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H="1">
              <a:off x="5220072" y="4509120"/>
              <a:ext cx="792088"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1279782" y="3178792"/>
              <a:ext cx="915954" cy="523220"/>
            </a:xfrm>
            <a:prstGeom prst="rect">
              <a:avLst/>
            </a:prstGeom>
            <a:noFill/>
          </p:spPr>
          <p:txBody>
            <a:bodyPr wrap="square" rtlCol="0">
              <a:spAutoFit/>
            </a:bodyPr>
            <a:lstStyle/>
            <a:p>
              <a:pPr algn="ctr"/>
              <a:r>
                <a:rPr kumimoji="1" lang="en-US" altLang="ja-JP" sz="1400" b="1" dirty="0" smtClean="0"/>
                <a:t>LKAS</a:t>
              </a:r>
            </a:p>
            <a:p>
              <a:pPr algn="ctr"/>
              <a:r>
                <a:rPr lang="en-US" altLang="ja-JP" sz="1400" b="1" dirty="0"/>
                <a:t>off</a:t>
              </a:r>
              <a:endParaRPr kumimoji="1" lang="ja-JP" altLang="en-US" sz="1400" b="1" dirty="0"/>
            </a:p>
          </p:txBody>
        </p:sp>
        <p:sp>
          <p:nvSpPr>
            <p:cNvPr id="31" name="テキスト ボックス 30"/>
            <p:cNvSpPr txBox="1"/>
            <p:nvPr/>
          </p:nvSpPr>
          <p:spPr>
            <a:xfrm>
              <a:off x="5148064" y="3178792"/>
              <a:ext cx="915954" cy="523220"/>
            </a:xfrm>
            <a:prstGeom prst="rect">
              <a:avLst/>
            </a:prstGeom>
            <a:noFill/>
          </p:spPr>
          <p:txBody>
            <a:bodyPr wrap="square" rtlCol="0">
              <a:spAutoFit/>
            </a:bodyPr>
            <a:lstStyle/>
            <a:p>
              <a:pPr algn="ctr"/>
              <a:r>
                <a:rPr kumimoji="1" lang="en-US" altLang="ja-JP" sz="1400" b="1" dirty="0" smtClean="0"/>
                <a:t>LKAS</a:t>
              </a:r>
            </a:p>
            <a:p>
              <a:pPr algn="ctr"/>
              <a:r>
                <a:rPr kumimoji="1" lang="en-US" altLang="ja-JP" sz="1400" b="1" dirty="0" smtClean="0"/>
                <a:t>on</a:t>
              </a:r>
              <a:endParaRPr kumimoji="1" lang="ja-JP" altLang="en-US" sz="1400" b="1" dirty="0"/>
            </a:p>
          </p:txBody>
        </p:sp>
        <p:sp>
          <p:nvSpPr>
            <p:cNvPr id="32" name="テキスト ボックス 31"/>
            <p:cNvSpPr txBox="1"/>
            <p:nvPr/>
          </p:nvSpPr>
          <p:spPr>
            <a:xfrm>
              <a:off x="3923928" y="3648664"/>
              <a:ext cx="1123141" cy="646331"/>
            </a:xfrm>
            <a:prstGeom prst="rect">
              <a:avLst/>
            </a:prstGeom>
            <a:noFill/>
          </p:spPr>
          <p:txBody>
            <a:bodyPr wrap="square" rtlCol="0">
              <a:spAutoFit/>
            </a:bodyPr>
            <a:lstStyle/>
            <a:p>
              <a:pPr algn="ctr"/>
              <a:r>
                <a:rPr kumimoji="1" lang="en-US" altLang="ja-JP" sz="1200" b="1" dirty="0" smtClean="0"/>
                <a:t>LKAS</a:t>
              </a:r>
            </a:p>
            <a:p>
              <a:pPr algn="ctr"/>
              <a:r>
                <a:rPr kumimoji="1" lang="en-US" altLang="ja-JP" sz="1200" b="1" dirty="0" smtClean="0"/>
                <a:t>stand-by</a:t>
              </a:r>
            </a:p>
            <a:p>
              <a:pPr algn="ctr"/>
              <a:endParaRPr kumimoji="1" lang="ja-JP" altLang="en-US" sz="1200" b="1" dirty="0"/>
            </a:p>
          </p:txBody>
        </p:sp>
        <p:sp>
          <p:nvSpPr>
            <p:cNvPr id="33" name="テキスト ボックス 32"/>
            <p:cNvSpPr txBox="1"/>
            <p:nvPr/>
          </p:nvSpPr>
          <p:spPr>
            <a:xfrm>
              <a:off x="6228184" y="3650405"/>
              <a:ext cx="1123141" cy="461665"/>
            </a:xfrm>
            <a:prstGeom prst="rect">
              <a:avLst/>
            </a:prstGeom>
            <a:noFill/>
          </p:spPr>
          <p:txBody>
            <a:bodyPr wrap="square" rtlCol="0">
              <a:spAutoFit/>
            </a:bodyPr>
            <a:lstStyle/>
            <a:p>
              <a:pPr algn="ctr"/>
              <a:r>
                <a:rPr kumimoji="1" lang="en-US" altLang="ja-JP" sz="1200" b="1" dirty="0" smtClean="0"/>
                <a:t>LKAS</a:t>
              </a:r>
            </a:p>
            <a:p>
              <a:pPr algn="ctr"/>
              <a:r>
                <a:rPr kumimoji="1" lang="en-US" altLang="ja-JP" sz="1200" b="1" dirty="0" smtClean="0"/>
                <a:t>available</a:t>
              </a:r>
              <a:endParaRPr kumimoji="1" lang="ja-JP" altLang="en-US" sz="1200" b="1" dirty="0"/>
            </a:p>
          </p:txBody>
        </p:sp>
        <p:sp>
          <p:nvSpPr>
            <p:cNvPr id="34" name="テキスト ボックス 33"/>
            <p:cNvSpPr txBox="1"/>
            <p:nvPr/>
          </p:nvSpPr>
          <p:spPr>
            <a:xfrm>
              <a:off x="2417708" y="3791527"/>
              <a:ext cx="498108" cy="276999"/>
            </a:xfrm>
            <a:prstGeom prst="rect">
              <a:avLst/>
            </a:prstGeom>
            <a:noFill/>
          </p:spPr>
          <p:txBody>
            <a:bodyPr wrap="square" rtlCol="0">
              <a:spAutoFit/>
            </a:bodyPr>
            <a:lstStyle/>
            <a:p>
              <a:r>
                <a:rPr kumimoji="1" lang="en-US" altLang="ja-JP" sz="1200" dirty="0" smtClean="0"/>
                <a:t>on</a:t>
              </a:r>
              <a:endParaRPr kumimoji="1" lang="ja-JP" altLang="en-US" sz="1200" dirty="0"/>
            </a:p>
          </p:txBody>
        </p:sp>
        <p:sp>
          <p:nvSpPr>
            <p:cNvPr id="37" name="テキスト ボックス 36"/>
            <p:cNvSpPr txBox="1"/>
            <p:nvPr/>
          </p:nvSpPr>
          <p:spPr>
            <a:xfrm>
              <a:off x="2411760" y="4509120"/>
              <a:ext cx="498108" cy="276999"/>
            </a:xfrm>
            <a:prstGeom prst="rect">
              <a:avLst/>
            </a:prstGeom>
            <a:noFill/>
          </p:spPr>
          <p:txBody>
            <a:bodyPr wrap="square" rtlCol="0">
              <a:spAutoFit/>
            </a:bodyPr>
            <a:lstStyle/>
            <a:p>
              <a:r>
                <a:rPr kumimoji="1" lang="en-US" altLang="ja-JP" sz="1200" dirty="0" smtClean="0"/>
                <a:t>off</a:t>
              </a:r>
              <a:endParaRPr kumimoji="1" lang="ja-JP" altLang="en-US" sz="1200" dirty="0"/>
            </a:p>
          </p:txBody>
        </p:sp>
        <p:sp>
          <p:nvSpPr>
            <p:cNvPr id="38" name="テキスト ボックス 37"/>
            <p:cNvSpPr txBox="1"/>
            <p:nvPr/>
          </p:nvSpPr>
          <p:spPr>
            <a:xfrm>
              <a:off x="3779912" y="4152720"/>
              <a:ext cx="1368152" cy="646331"/>
            </a:xfrm>
            <a:prstGeom prst="rect">
              <a:avLst/>
            </a:prstGeom>
            <a:noFill/>
          </p:spPr>
          <p:txBody>
            <a:bodyPr wrap="square" rtlCol="0">
              <a:spAutoFit/>
            </a:bodyPr>
            <a:lstStyle/>
            <a:p>
              <a:pPr algn="ctr"/>
              <a:r>
                <a:rPr lang="en-US" altLang="ja-JP" sz="1200" b="1" dirty="0" smtClean="0"/>
                <a:t>- On but temporarily not available</a:t>
              </a:r>
              <a:endParaRPr kumimoji="1" lang="ja-JP" altLang="en-US" sz="1200" b="1" dirty="0"/>
            </a:p>
          </p:txBody>
        </p:sp>
        <p:sp>
          <p:nvSpPr>
            <p:cNvPr id="39" name="テキスト ボックス 38"/>
            <p:cNvSpPr txBox="1"/>
            <p:nvPr/>
          </p:nvSpPr>
          <p:spPr>
            <a:xfrm>
              <a:off x="5867562" y="4152720"/>
              <a:ext cx="1809328" cy="512961"/>
            </a:xfrm>
            <a:prstGeom prst="rect">
              <a:avLst/>
            </a:prstGeom>
            <a:noFill/>
          </p:spPr>
          <p:txBody>
            <a:bodyPr wrap="square" rtlCol="0">
              <a:spAutoFit/>
            </a:bodyPr>
            <a:lstStyle/>
            <a:p>
              <a:pPr algn="ctr">
                <a:spcAft>
                  <a:spcPts val="400"/>
                </a:spcAft>
              </a:pPr>
              <a:r>
                <a:rPr lang="en-US" altLang="ja-JP" sz="1200" b="1" dirty="0" smtClean="0"/>
                <a:t>- Ready to intervene </a:t>
              </a:r>
            </a:p>
            <a:p>
              <a:pPr algn="ctr"/>
              <a:r>
                <a:rPr lang="en-US" altLang="ja-JP" sz="1200" b="1" dirty="0" smtClean="0"/>
                <a:t>- Intervening</a:t>
              </a:r>
              <a:endParaRPr kumimoji="1" lang="ja-JP" altLang="en-US" sz="1200" b="1" dirty="0"/>
            </a:p>
          </p:txBody>
        </p:sp>
      </p:grpSp>
    </p:spTree>
    <p:extLst>
      <p:ext uri="{BB962C8B-B14F-4D97-AF65-F5344CB8AC3E}">
        <p14:creationId xmlns:p14="http://schemas.microsoft.com/office/powerpoint/2010/main" val="853635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4258</TotalTime>
  <Words>4331</Words>
  <Application>Microsoft Office PowerPoint</Application>
  <PresentationFormat>On-screen Show (4:3)</PresentationFormat>
  <Paragraphs>759</Paragraphs>
  <Slides>25</Slides>
  <Notes>3</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標準デザイン</vt:lpstr>
      <vt:lpstr>1_Office ​​テーマ</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交通安全環境研究所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NTSEL</dc:creator>
  <cp:lastModifiedBy>Armengol</cp:lastModifiedBy>
  <cp:revision>308</cp:revision>
  <cp:lastPrinted>2014-07-15T04:31:06Z</cp:lastPrinted>
  <dcterms:created xsi:type="dcterms:W3CDTF">2014-06-12T02:40:25Z</dcterms:created>
  <dcterms:modified xsi:type="dcterms:W3CDTF">2014-09-17T15:50:37Z</dcterms:modified>
</cp:coreProperties>
</file>