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94" r:id="rId4"/>
    <p:sldId id="292" r:id="rId5"/>
    <p:sldId id="297" r:id="rId6"/>
    <p:sldId id="295" r:id="rId7"/>
    <p:sldId id="301" r:id="rId8"/>
    <p:sldId id="302" r:id="rId9"/>
    <p:sldId id="313" r:id="rId10"/>
    <p:sldId id="306" r:id="rId11"/>
    <p:sldId id="315" r:id="rId12"/>
    <p:sldId id="316" r:id="rId13"/>
    <p:sldId id="329" r:id="rId14"/>
    <p:sldId id="324" r:id="rId15"/>
    <p:sldId id="328" r:id="rId16"/>
    <p:sldId id="327" r:id="rId17"/>
    <p:sldId id="330" r:id="rId18"/>
    <p:sldId id="33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8C8"/>
    <a:srgbClr val="88A9D2"/>
    <a:srgbClr val="2F2FFF"/>
    <a:srgbClr val="00FF00"/>
    <a:srgbClr val="0000FF"/>
    <a:srgbClr val="FFFF66"/>
    <a:srgbClr val="F7F7F7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42" autoAdjust="0"/>
  </p:normalViewPr>
  <p:slideViewPr>
    <p:cSldViewPr>
      <p:cViewPr>
        <p:scale>
          <a:sx n="75" d="100"/>
          <a:sy n="75" d="100"/>
        </p:scale>
        <p:origin x="-2580" y="-882"/>
      </p:cViewPr>
      <p:guideLst>
        <p:guide orient="horz" pos="663"/>
        <p:guide orient="horz" pos="1979"/>
        <p:guide orient="horz" pos="2432"/>
        <p:guide pos="357"/>
        <p:guide pos="4635"/>
        <p:guide pos="3819"/>
        <p:guide pos="1079"/>
        <p:guide pos="5465"/>
        <p:guide pos="2109"/>
        <p:guide pos="17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3656E-D606-4CBB-B75E-39B2B277F77E}" type="datetimeFigureOut">
              <a:rPr lang="de-DE" smtClean="0"/>
              <a:pPr/>
              <a:t>15.09.2014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1C5C-4036-4179-ABE7-E9A5AC83E6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2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11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12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13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15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3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4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5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6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7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8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9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B446-7B06-4DFB-88E4-08E409925C26}" type="slidenum">
              <a:rPr lang="en-GB" smtClean="0">
                <a:latin typeface="Bosch Office Sans" pitchFamily="34" charset="0"/>
              </a:rPr>
              <a:pPr/>
              <a:t>10</a:t>
            </a:fld>
            <a:endParaRPr lang="en-GB" smtClean="0">
              <a:latin typeface="Bosch Office Sans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Bosch Office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06.xml"/><Relationship Id="rId7" Type="http://schemas.openxmlformats.org/officeDocument/2006/relationships/image" Target="../media/image2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3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3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dtVe1Pnayg" TargetMode="External"/><Relationship Id="rId3" Type="http://schemas.openxmlformats.org/officeDocument/2006/relationships/hyperlink" Target="http://www.youtube.com/watch?v=QPH8j2mrepM" TargetMode="External"/><Relationship Id="rId7" Type="http://schemas.openxmlformats.org/officeDocument/2006/relationships/hyperlink" Target="http://www.youtube.com/watch?v=GSzEi8dlFIc" TargetMode="External"/><Relationship Id="rId12" Type="http://schemas.openxmlformats.org/officeDocument/2006/relationships/hyperlink" Target="https://www.youtube.com/watch?v=tbvTQuKpZNo" TargetMode="External"/><Relationship Id="rId2" Type="http://schemas.openxmlformats.org/officeDocument/2006/relationships/hyperlink" Target="http://www.youtube.com/watch?v=vaAnVpBW6g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FM1a2zS2Eec" TargetMode="External"/><Relationship Id="rId11" Type="http://schemas.openxmlformats.org/officeDocument/2006/relationships/hyperlink" Target="https://www.youtube.com/watch?v=Sc8wvpya15A" TargetMode="External"/><Relationship Id="rId5" Type="http://schemas.openxmlformats.org/officeDocument/2006/relationships/hyperlink" Target="http://www.youtube.com/watch?v=ehkDZS1hFnc" TargetMode="External"/><Relationship Id="rId10" Type="http://schemas.openxmlformats.org/officeDocument/2006/relationships/hyperlink" Target="https://www.youtube.com/watch?v=DtmyjAN7KAY" TargetMode="External"/><Relationship Id="rId4" Type="http://schemas.openxmlformats.org/officeDocument/2006/relationships/hyperlink" Target="http://www.youtube.com/watch?v=own_VaRZ9M8" TargetMode="External"/><Relationship Id="rId9" Type="http://schemas.openxmlformats.org/officeDocument/2006/relationships/hyperlink" Target="http://www.youtube.com/watch?v=HWMzP9HYNCQ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6.jpeg"/><Relationship Id="rId3" Type="http://schemas.openxmlformats.org/officeDocument/2006/relationships/tags" Target="../tags/tag3.xml"/><Relationship Id="rId21" Type="http://schemas.openxmlformats.org/officeDocument/2006/relationships/image" Target="../media/image9.jpe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5.jpeg"/><Relationship Id="rId2" Type="http://schemas.openxmlformats.org/officeDocument/2006/relationships/tags" Target="../tags/tag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12.png"/><Relationship Id="rId26" Type="http://schemas.openxmlformats.org/officeDocument/2006/relationships/image" Target="../media/image10.jpeg"/><Relationship Id="rId3" Type="http://schemas.openxmlformats.org/officeDocument/2006/relationships/tags" Target="../tags/tag14.xml"/><Relationship Id="rId21" Type="http://schemas.openxmlformats.org/officeDocument/2006/relationships/image" Target="../media/image14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3.png"/><Relationship Id="rId25" Type="http://schemas.openxmlformats.org/officeDocument/2006/relationships/image" Target="../media/image9.jpeg"/><Relationship Id="rId2" Type="http://schemas.openxmlformats.org/officeDocument/2006/relationships/tags" Target="../tags/tag13.xml"/><Relationship Id="rId16" Type="http://schemas.openxmlformats.org/officeDocument/2006/relationships/image" Target="../media/image2.jpeg"/><Relationship Id="rId20" Type="http://schemas.openxmlformats.org/officeDocument/2006/relationships/image" Target="../media/image13.jpe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8.jpeg"/><Relationship Id="rId5" Type="http://schemas.openxmlformats.org/officeDocument/2006/relationships/tags" Target="../tags/tag16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7.jpeg"/><Relationship Id="rId10" Type="http://schemas.openxmlformats.org/officeDocument/2006/relationships/tags" Target="../tags/tag21.xml"/><Relationship Id="rId19" Type="http://schemas.openxmlformats.org/officeDocument/2006/relationships/image" Target="../media/image4.jpe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6.jpeg"/><Relationship Id="rId27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jpeg"/><Relationship Id="rId3" Type="http://schemas.openxmlformats.org/officeDocument/2006/relationships/tags" Target="../tags/tag27.xml"/><Relationship Id="rId21" Type="http://schemas.openxmlformats.org/officeDocument/2006/relationships/image" Target="../media/image9.jpe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12.png"/><Relationship Id="rId25" Type="http://schemas.openxmlformats.org/officeDocument/2006/relationships/image" Target="../media/image11.png"/><Relationship Id="rId2" Type="http://schemas.openxmlformats.org/officeDocument/2006/relationships/tags" Target="../tags/tag26.xml"/><Relationship Id="rId16" Type="http://schemas.openxmlformats.org/officeDocument/2006/relationships/image" Target="../media/image3.png"/><Relationship Id="rId20" Type="http://schemas.openxmlformats.org/officeDocument/2006/relationships/image" Target="../media/image8.jpe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14.png"/><Relationship Id="rId5" Type="http://schemas.openxmlformats.org/officeDocument/2006/relationships/tags" Target="../tags/tag29.xml"/><Relationship Id="rId15" Type="http://schemas.openxmlformats.org/officeDocument/2006/relationships/image" Target="../media/image2.jpeg"/><Relationship Id="rId23" Type="http://schemas.openxmlformats.org/officeDocument/2006/relationships/image" Target="../media/image4.jpeg"/><Relationship Id="rId10" Type="http://schemas.openxmlformats.org/officeDocument/2006/relationships/tags" Target="../tags/tag34.xml"/><Relationship Id="rId19" Type="http://schemas.openxmlformats.org/officeDocument/2006/relationships/image" Target="../media/image6.jpe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jpeg"/><Relationship Id="rId3" Type="http://schemas.openxmlformats.org/officeDocument/2006/relationships/tags" Target="../tags/tag39.xml"/><Relationship Id="rId21" Type="http://schemas.openxmlformats.org/officeDocument/2006/relationships/image" Target="../media/image10.jpe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12.png"/><Relationship Id="rId25" Type="http://schemas.openxmlformats.org/officeDocument/2006/relationships/image" Target="../media/image11.png"/><Relationship Id="rId2" Type="http://schemas.openxmlformats.org/officeDocument/2006/relationships/tags" Target="../tags/tag38.xml"/><Relationship Id="rId16" Type="http://schemas.openxmlformats.org/officeDocument/2006/relationships/image" Target="../media/image3.png"/><Relationship Id="rId20" Type="http://schemas.openxmlformats.org/officeDocument/2006/relationships/image" Target="../media/image9.jpe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5.png"/><Relationship Id="rId5" Type="http://schemas.openxmlformats.org/officeDocument/2006/relationships/tags" Target="../tags/tag41.xml"/><Relationship Id="rId15" Type="http://schemas.openxmlformats.org/officeDocument/2006/relationships/image" Target="../media/image2.jpeg"/><Relationship Id="rId23" Type="http://schemas.openxmlformats.org/officeDocument/2006/relationships/image" Target="../media/image4.jpeg"/><Relationship Id="rId10" Type="http://schemas.openxmlformats.org/officeDocument/2006/relationships/tags" Target="../tags/tag46.xml"/><Relationship Id="rId19" Type="http://schemas.openxmlformats.org/officeDocument/2006/relationships/image" Target="../media/image6.jpe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jpeg"/><Relationship Id="rId3" Type="http://schemas.openxmlformats.org/officeDocument/2006/relationships/tags" Target="../tags/tag51.xml"/><Relationship Id="rId21" Type="http://schemas.openxmlformats.org/officeDocument/2006/relationships/image" Target="../media/image8.jpe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12.png"/><Relationship Id="rId25" Type="http://schemas.openxmlformats.org/officeDocument/2006/relationships/image" Target="../media/image11.png"/><Relationship Id="rId2" Type="http://schemas.openxmlformats.org/officeDocument/2006/relationships/tags" Target="../tags/tag50.xml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16.png"/><Relationship Id="rId5" Type="http://schemas.openxmlformats.org/officeDocument/2006/relationships/tags" Target="../tags/tag53.xml"/><Relationship Id="rId15" Type="http://schemas.openxmlformats.org/officeDocument/2006/relationships/image" Target="../media/image2.jpeg"/><Relationship Id="rId23" Type="http://schemas.openxmlformats.org/officeDocument/2006/relationships/image" Target="../media/image4.jpeg"/><Relationship Id="rId10" Type="http://schemas.openxmlformats.org/officeDocument/2006/relationships/tags" Target="../tags/tag58.xml"/><Relationship Id="rId19" Type="http://schemas.openxmlformats.org/officeDocument/2006/relationships/image" Target="../media/image6.jpe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8.jpeg"/><Relationship Id="rId3" Type="http://schemas.openxmlformats.org/officeDocument/2006/relationships/tags" Target="../tags/tag63.xml"/><Relationship Id="rId21" Type="http://schemas.openxmlformats.org/officeDocument/2006/relationships/image" Target="../media/image3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jpe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image" Target="../media/image4.jpeg"/><Relationship Id="rId29" Type="http://schemas.openxmlformats.org/officeDocument/2006/relationships/image" Target="../media/image18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6.jpe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5.jpeg"/><Relationship Id="rId28" Type="http://schemas.openxmlformats.org/officeDocument/2006/relationships/image" Target="../media/image17.png"/><Relationship Id="rId10" Type="http://schemas.openxmlformats.org/officeDocument/2006/relationships/tags" Target="../tags/tag70.xml"/><Relationship Id="rId19" Type="http://schemas.openxmlformats.org/officeDocument/2006/relationships/image" Target="../media/image2.jpe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12.png"/><Relationship Id="rId27" Type="http://schemas.openxmlformats.org/officeDocument/2006/relationships/image" Target="../media/image9.jpeg"/><Relationship Id="rId30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3.png"/><Relationship Id="rId26" Type="http://schemas.openxmlformats.org/officeDocument/2006/relationships/image" Target="../media/image19.png"/><Relationship Id="rId3" Type="http://schemas.openxmlformats.org/officeDocument/2006/relationships/tags" Target="../tags/tag79.xml"/><Relationship Id="rId21" Type="http://schemas.openxmlformats.org/officeDocument/2006/relationships/image" Target="../media/image7.jpe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2.jpeg"/><Relationship Id="rId25" Type="http://schemas.openxmlformats.org/officeDocument/2006/relationships/image" Target="../media/image4.jpeg"/><Relationship Id="rId2" Type="http://schemas.openxmlformats.org/officeDocument/2006/relationships/tags" Target="../tags/tag78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5.jpe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10.jpeg"/><Relationship Id="rId5" Type="http://schemas.openxmlformats.org/officeDocument/2006/relationships/tags" Target="../tags/tag81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9.jpeg"/><Relationship Id="rId10" Type="http://schemas.openxmlformats.org/officeDocument/2006/relationships/tags" Target="../tags/tag86.xml"/><Relationship Id="rId19" Type="http://schemas.openxmlformats.org/officeDocument/2006/relationships/image" Target="../media/image12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8.jpeg"/><Relationship Id="rId27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image" Target="../media/image12.png"/><Relationship Id="rId26" Type="http://schemas.openxmlformats.org/officeDocument/2006/relationships/image" Target="../media/image13.jpeg"/><Relationship Id="rId3" Type="http://schemas.openxmlformats.org/officeDocument/2006/relationships/tags" Target="../tags/tag93.xml"/><Relationship Id="rId21" Type="http://schemas.openxmlformats.org/officeDocument/2006/relationships/image" Target="../media/image8.jpe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3.png"/><Relationship Id="rId25" Type="http://schemas.openxmlformats.org/officeDocument/2006/relationships/image" Target="../media/image6.jpeg"/><Relationship Id="rId2" Type="http://schemas.openxmlformats.org/officeDocument/2006/relationships/tags" Target="../tags/tag92.xml"/><Relationship Id="rId16" Type="http://schemas.openxmlformats.org/officeDocument/2006/relationships/image" Target="../media/image2.jpeg"/><Relationship Id="rId20" Type="http://schemas.openxmlformats.org/officeDocument/2006/relationships/image" Target="../media/image7.jpeg"/><Relationship Id="rId29" Type="http://schemas.openxmlformats.org/officeDocument/2006/relationships/image" Target="../media/image11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4.jpeg"/><Relationship Id="rId5" Type="http://schemas.openxmlformats.org/officeDocument/2006/relationships/tags" Target="../tags/tag95.xml"/><Relationship Id="rId15" Type="http://schemas.openxmlformats.org/officeDocument/2006/relationships/notesSlide" Target="../notesSlides/notesSlide8.xml"/><Relationship Id="rId23" Type="http://schemas.openxmlformats.org/officeDocument/2006/relationships/image" Target="../media/image10.jpeg"/><Relationship Id="rId28" Type="http://schemas.openxmlformats.org/officeDocument/2006/relationships/image" Target="../media/image14.png"/><Relationship Id="rId10" Type="http://schemas.openxmlformats.org/officeDocument/2006/relationships/tags" Target="../tags/tag100.xml"/><Relationship Id="rId19" Type="http://schemas.openxmlformats.org/officeDocument/2006/relationships/image" Target="../media/image5.jpe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9.jpe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2" y="1587"/>
            <a:ext cx="912953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29505" y="1796623"/>
            <a:ext cx="7981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bg1"/>
                </a:solidFill>
              </a:rPr>
              <a:t>Vehicle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Safety</a:t>
            </a:r>
            <a:r>
              <a:rPr lang="de-DE" sz="3600" dirty="0" smtClean="0">
                <a:solidFill>
                  <a:schemeClr val="bg1"/>
                </a:solidFill>
              </a:rPr>
              <a:t> -</a:t>
            </a:r>
          </a:p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(R)Evolution </a:t>
            </a:r>
            <a:r>
              <a:rPr lang="de-DE" sz="3600" dirty="0" err="1" smtClean="0">
                <a:solidFill>
                  <a:schemeClr val="bg1"/>
                </a:solidFill>
              </a:rPr>
              <a:t>of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Driving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Assist</a:t>
            </a:r>
            <a:r>
              <a:rPr lang="de-DE" sz="3600" dirty="0" smtClean="0">
                <a:solidFill>
                  <a:schemeClr val="bg1"/>
                </a:solidFill>
              </a:rPr>
              <a:t> Systems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724128" y="5373216"/>
            <a:ext cx="247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Jochen Schäfer</a:t>
            </a:r>
          </a:p>
          <a:p>
            <a:r>
              <a:rPr lang="de-DE" sz="2400" b="1" dirty="0" smtClean="0">
                <a:solidFill>
                  <a:schemeClr val="bg1"/>
                </a:solidFill>
              </a:rPr>
              <a:t>Heiner Hunold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721" y="40466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the experts from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96672"/>
            <a:ext cx="3396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GRRF-78-31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GRRF, 16-19 September 2014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11(b)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570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_"/>
          <p:cNvPicPr>
            <a:picLocks noChangeAspect="1" noChangeArrowheads="1"/>
          </p:cNvPicPr>
          <p:nvPr/>
        </p:nvPicPr>
        <p:blipFill>
          <a:blip r:embed="rId8" cstate="print"/>
          <a:srcRect t="91999"/>
          <a:stretch>
            <a:fillRect/>
          </a:stretch>
        </p:blipFill>
        <p:spPr bwMode="auto">
          <a:xfrm>
            <a:off x="0" y="6309320"/>
            <a:ext cx="913653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07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_"/>
          <p:cNvPicPr>
            <a:picLocks noChangeAspect="1" noChangeArrowheads="1"/>
          </p:cNvPicPr>
          <p:nvPr/>
        </p:nvPicPr>
        <p:blipFill>
          <a:blip r:embed="rId7" cstate="print"/>
          <a:srcRect t="91999"/>
          <a:stretch>
            <a:fillRect/>
          </a:stretch>
        </p:blipFill>
        <p:spPr bwMode="auto">
          <a:xfrm>
            <a:off x="0" y="6309320"/>
            <a:ext cx="913653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3999" cy="685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_"/>
          <p:cNvPicPr>
            <a:picLocks noChangeAspect="1" noChangeArrowheads="1"/>
          </p:cNvPicPr>
          <p:nvPr/>
        </p:nvPicPr>
        <p:blipFill>
          <a:blip r:embed="rId7" cstate="print"/>
          <a:srcRect t="91999"/>
          <a:stretch>
            <a:fillRect/>
          </a:stretch>
        </p:blipFill>
        <p:spPr bwMode="auto">
          <a:xfrm>
            <a:off x="0" y="6309320"/>
            <a:ext cx="913653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41" name="Textfeld 40"/>
          <p:cNvSpPr txBox="1"/>
          <p:nvPr/>
        </p:nvSpPr>
        <p:spPr>
          <a:xfrm>
            <a:off x="827584" y="221705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Levels </a:t>
            </a:r>
            <a:r>
              <a:rPr lang="de-DE" sz="4000" dirty="0" err="1" smtClean="0"/>
              <a:t>of</a:t>
            </a:r>
            <a:r>
              <a:rPr lang="de-DE" sz="4000" dirty="0" smtClean="0"/>
              <a:t> Automatisation</a:t>
            </a:r>
            <a:endParaRPr lang="de-DE" sz="40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24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r-BE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5123" y="6400800"/>
            <a:ext cx="618877" cy="457200"/>
          </a:xfrm>
        </p:spPr>
        <p:txBody>
          <a:bodyPr/>
          <a:lstStyle/>
          <a:p>
            <a:fld id="{87EEC0BA-E2D8-4B0B-8B6D-AC7CB1F3574D}" type="slidenum">
              <a:rPr lang="en-GB" sz="1200" smtClean="0">
                <a:solidFill>
                  <a:schemeClr val="bg1"/>
                </a:solidFill>
              </a:rPr>
              <a:pPr/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23497" y="904875"/>
            <a:ext cx="851515" cy="369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 smtClean="0"/>
              <a:t>Driver</a:t>
            </a:r>
            <a:endParaRPr lang="en-US" sz="1800" b="1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077200" y="827370"/>
            <a:ext cx="102552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rIns="0">
            <a:spAutoFit/>
          </a:bodyPr>
          <a:lstStyle>
            <a:lvl1pPr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 smtClean="0"/>
              <a:t>Auto-</a:t>
            </a:r>
          </a:p>
          <a:p>
            <a:pPr algn="ctr" eaLnBrk="1" hangingPunct="1"/>
            <a:r>
              <a:rPr lang="en-US" sz="1800" b="1" dirty="0" smtClean="0"/>
              <a:t>mation</a:t>
            </a:r>
            <a:endParaRPr lang="en-US" sz="1800" b="1" dirty="0"/>
          </a:p>
        </p:txBody>
      </p:sp>
      <p:grpSp>
        <p:nvGrpSpPr>
          <p:cNvPr id="2" name="Gruppieren 39"/>
          <p:cNvGrpSpPr/>
          <p:nvPr/>
        </p:nvGrpSpPr>
        <p:grpSpPr>
          <a:xfrm>
            <a:off x="57150" y="1522648"/>
            <a:ext cx="9010650" cy="1896828"/>
            <a:chOff x="1012089" y="2342300"/>
            <a:chExt cx="10150745" cy="1807048"/>
          </a:xfrm>
        </p:grpSpPr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1012089" y="2342722"/>
              <a:ext cx="1117467" cy="1806626"/>
            </a:xfrm>
            <a:prstGeom prst="rect">
              <a:avLst/>
            </a:prstGeom>
            <a:solidFill>
              <a:srgbClr val="FFCC00"/>
            </a:solidFill>
            <a:ln w="3810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152400" dist="152400" dir="2700000" algn="ctr" rotWithShape="0">
                <a:srgbClr val="000000">
                  <a:alpha val="43137"/>
                </a:srgbClr>
              </a:outerShdw>
            </a:effectLst>
            <a:extLst/>
          </p:spPr>
          <p:txBody>
            <a:bodyPr lIns="36000" rIns="36000" anchor="ctr" anchorCtr="1"/>
            <a:lstStyle/>
            <a:p>
              <a:pPr algn="ctr" defTabSz="674688"/>
              <a:endParaRPr lang="en-US" sz="1800" dirty="0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2231569" y="2342300"/>
              <a:ext cx="7728857" cy="1807048"/>
              <a:chOff x="2600579" y="2342300"/>
              <a:chExt cx="7170239" cy="1807048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2600579" y="2342301"/>
                <a:ext cx="1117467" cy="441539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 smtClean="0"/>
                  <a:t>Level 0</a:t>
                </a:r>
                <a:endParaRPr lang="en-US" sz="1800" dirty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3804008" y="2342722"/>
                <a:ext cx="1117467" cy="441539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 smtClean="0"/>
                  <a:t>Level 1</a:t>
                </a:r>
                <a:endParaRPr lang="en-US" sz="1800" dirty="0"/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008563" y="2342722"/>
                <a:ext cx="1117467" cy="441539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/>
                  <a:t>L</a:t>
                </a:r>
                <a:r>
                  <a:rPr lang="en-US" sz="1800" dirty="0" smtClean="0"/>
                  <a:t>evel 2</a:t>
                </a:r>
                <a:endParaRPr lang="en-US" sz="1800" dirty="0"/>
              </a:p>
            </p:txBody>
          </p:sp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6232749" y="2342300"/>
                <a:ext cx="1117467" cy="441539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/>
                  <a:t>L</a:t>
                </a:r>
                <a:r>
                  <a:rPr lang="en-US" sz="1800" dirty="0" smtClean="0"/>
                  <a:t>evel 3</a:t>
                </a:r>
                <a:endParaRPr lang="en-US" sz="1800" dirty="0"/>
              </a:p>
            </p:txBody>
          </p:sp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7460963" y="2342722"/>
                <a:ext cx="1117467" cy="441539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/>
                  <a:t>L</a:t>
                </a:r>
                <a:r>
                  <a:rPr lang="en-US" sz="1800" dirty="0" smtClean="0"/>
                  <a:t>evel 4</a:t>
                </a:r>
                <a:endParaRPr lang="en-US" sz="1800" dirty="0"/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8653351" y="2342722"/>
                <a:ext cx="1117467" cy="441539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</a:rPr>
                  <a:t>L</a:t>
                </a:r>
                <a:r>
                  <a:rPr lang="en-US" sz="1800" dirty="0" smtClean="0">
                    <a:solidFill>
                      <a:schemeClr val="bg1">
                        <a:lumMod val="65000"/>
                      </a:schemeClr>
                    </a:solidFill>
                  </a:rPr>
                  <a:t>evel 5</a:t>
                </a:r>
                <a:endParaRPr lang="en-US" sz="1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600579" y="2883586"/>
                <a:ext cx="1117467" cy="126576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 smtClean="0"/>
                  <a:t>Driver Only</a:t>
                </a:r>
                <a:endParaRPr lang="en-US" sz="1800" dirty="0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3813763" y="2883586"/>
                <a:ext cx="1117467" cy="126576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 smtClean="0"/>
                  <a:t>Assisted</a:t>
                </a:r>
                <a:endParaRPr lang="en-US" sz="1800" dirty="0"/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5021279" y="2883586"/>
                <a:ext cx="1117467" cy="126576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 smtClean="0"/>
                  <a:t>Partial</a:t>
                </a:r>
              </a:p>
              <a:p>
                <a:pPr algn="ctr" defTabSz="674688"/>
                <a:endParaRPr lang="en-US" sz="400" dirty="0" smtClean="0"/>
              </a:p>
              <a:p>
                <a:pPr algn="ctr" defTabSz="674688"/>
                <a:r>
                  <a:rPr lang="en-US" sz="1800" dirty="0" smtClean="0"/>
                  <a:t>Auto-mation</a:t>
                </a:r>
                <a:endParaRPr lang="en-US" sz="1800" dirty="0"/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6232749" y="2883586"/>
                <a:ext cx="1117467" cy="126576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0" rIns="0" anchor="ctr" anchorCtr="1"/>
              <a:lstStyle/>
              <a:p>
                <a:pPr algn="ctr" defTabSz="674688"/>
                <a:r>
                  <a:rPr lang="en-US" sz="1600" dirty="0" smtClean="0"/>
                  <a:t>Conditional</a:t>
                </a:r>
                <a:endParaRPr lang="en-US" sz="300" dirty="0" smtClean="0"/>
              </a:p>
              <a:p>
                <a:pPr algn="ctr" defTabSz="674688"/>
                <a:r>
                  <a:rPr lang="en-US" sz="1800" dirty="0" smtClean="0"/>
                  <a:t>Auto-mation</a:t>
                </a:r>
                <a:endParaRPr lang="en-US" sz="1800" dirty="0"/>
              </a:p>
            </p:txBody>
          </p:sp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7447127" y="2883586"/>
                <a:ext cx="1117467" cy="126576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 smtClean="0"/>
                  <a:t>High</a:t>
                </a:r>
              </a:p>
              <a:p>
                <a:pPr algn="ctr" defTabSz="674688"/>
                <a:endParaRPr lang="en-US" sz="400" dirty="0" smtClean="0"/>
              </a:p>
              <a:p>
                <a:pPr algn="ctr" defTabSz="674688"/>
                <a:r>
                  <a:rPr lang="en-US" sz="1800" dirty="0" smtClean="0"/>
                  <a:t>Auto-mation</a:t>
                </a:r>
                <a:endParaRPr lang="en-US" sz="1800" dirty="0"/>
              </a:p>
            </p:txBody>
          </p:sp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8644721" y="2883586"/>
                <a:ext cx="1117467" cy="126576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52400" dist="152400" dir="2700000" algn="ctr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lIns="36000" rIns="36000" anchor="ctr" anchorCtr="1"/>
              <a:lstStyle/>
              <a:p>
                <a:pPr algn="ctr" defTabSz="674688"/>
                <a:r>
                  <a:rPr lang="en-US" sz="1800" dirty="0" smtClean="0">
                    <a:solidFill>
                      <a:schemeClr val="bg1">
                        <a:lumMod val="65000"/>
                      </a:schemeClr>
                    </a:solidFill>
                  </a:rPr>
                  <a:t>Full </a:t>
                </a:r>
              </a:p>
              <a:p>
                <a:pPr algn="ctr" defTabSz="674688"/>
                <a:r>
                  <a:rPr lang="en-US" sz="1800" dirty="0" smtClean="0">
                    <a:solidFill>
                      <a:schemeClr val="bg1">
                        <a:lumMod val="65000"/>
                      </a:schemeClr>
                    </a:solidFill>
                  </a:rPr>
                  <a:t>Auto-mation</a:t>
                </a:r>
                <a:endParaRPr lang="en-US" sz="1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0045367" y="2342722"/>
              <a:ext cx="1117467" cy="1806626"/>
            </a:xfrm>
            <a:prstGeom prst="rect">
              <a:avLst/>
            </a:prstGeom>
            <a:solidFill>
              <a:srgbClr val="557CBB"/>
            </a:solidFill>
            <a:ln w="3810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152400" dist="152400" dir="2700000" algn="ctr" rotWithShape="0">
                <a:srgbClr val="000000">
                  <a:alpha val="43137"/>
                </a:srgbClr>
              </a:outerShdw>
            </a:effectLst>
            <a:extLst/>
          </p:spPr>
          <p:txBody>
            <a:bodyPr lIns="36000" rIns="36000" anchor="ctr" anchorCtr="1"/>
            <a:lstStyle/>
            <a:p>
              <a:pPr algn="ctr" defTabSz="674688"/>
              <a:endParaRPr lang="en-US" sz="1800" dirty="0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1301085" y="2772071"/>
              <a:ext cx="539473" cy="947928"/>
              <a:chOff x="1636799" y="3310128"/>
              <a:chExt cx="539473" cy="947928"/>
            </a:xfrm>
          </p:grpSpPr>
          <p:sp>
            <p:nvSpPr>
              <p:cNvPr id="22" name="Ellipse 21"/>
              <p:cNvSpPr>
                <a:spLocks noChangeAspect="1"/>
              </p:cNvSpPr>
              <p:nvPr/>
            </p:nvSpPr>
            <p:spPr bwMode="auto">
              <a:xfrm>
                <a:off x="1740408" y="3310128"/>
                <a:ext cx="335280" cy="337096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98" charset="0"/>
                  <a:ea typeface="ヒラギノ角ゴ Pro W3" pitchFamily="98" charset="-128"/>
                  <a:cs typeface="ヒラギノ角ゴ Pro W3" pitchFamily="98" charset="-128"/>
                </a:endParaRPr>
              </a:p>
            </p:txBody>
          </p:sp>
          <p:cxnSp>
            <p:nvCxnSpPr>
              <p:cNvPr id="23" name="Gerade Verbindung 22"/>
              <p:cNvCxnSpPr/>
              <p:nvPr/>
            </p:nvCxnSpPr>
            <p:spPr bwMode="auto">
              <a:xfrm>
                <a:off x="1908048" y="3647224"/>
                <a:ext cx="0" cy="38832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/>
            </p:nvCxnSpPr>
            <p:spPr bwMode="auto">
              <a:xfrm flipH="1">
                <a:off x="1691640" y="4035552"/>
                <a:ext cx="213383" cy="22250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/>
            </p:nvCxnSpPr>
            <p:spPr bwMode="auto">
              <a:xfrm>
                <a:off x="1908048" y="4035552"/>
                <a:ext cx="213383" cy="22250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/>
            </p:nvCxnSpPr>
            <p:spPr bwMode="auto">
              <a:xfrm>
                <a:off x="1908048" y="3784270"/>
                <a:ext cx="268224" cy="42965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1636799" y="3784269"/>
                <a:ext cx="268224" cy="42965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787" y="2841013"/>
              <a:ext cx="998626" cy="81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Pfeil nach rechts 40"/>
          <p:cNvSpPr/>
          <p:nvPr/>
        </p:nvSpPr>
        <p:spPr bwMode="auto">
          <a:xfrm>
            <a:off x="1139662" y="742950"/>
            <a:ext cx="6936180" cy="728806"/>
          </a:xfrm>
          <a:prstGeom prst="rightArrow">
            <a:avLst/>
          </a:prstGeom>
          <a:gradFill flip="none" rotWithShape="1">
            <a:gsLst>
              <a:gs pos="12000">
                <a:srgbClr val="FFD13F"/>
              </a:gs>
              <a:gs pos="27000">
                <a:schemeClr val="accent5">
                  <a:lumMod val="20000"/>
                  <a:lumOff val="80000"/>
                </a:schemeClr>
              </a:gs>
              <a:gs pos="36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0"/>
          <a:lstStyle/>
          <a:p>
            <a:pPr defTabSz="674688"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2311177" y="1524000"/>
            <a:ext cx="1108298" cy="4714875"/>
            <a:chOff x="2311177" y="1524000"/>
            <a:chExt cx="1108298" cy="4714875"/>
          </a:xfrm>
        </p:grpSpPr>
        <p:grpSp>
          <p:nvGrpSpPr>
            <p:cNvPr id="28" name="Gruppieren 92"/>
            <p:cNvGrpSpPr/>
            <p:nvPr/>
          </p:nvGrpSpPr>
          <p:grpSpPr>
            <a:xfrm>
              <a:off x="2987824" y="3686175"/>
              <a:ext cx="377594" cy="2505075"/>
              <a:chOff x="2880574" y="3686175"/>
              <a:chExt cx="435531" cy="2505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92" name="Rechteck 91"/>
              <p:cNvSpPr/>
              <p:nvPr/>
            </p:nvSpPr>
            <p:spPr>
              <a:xfrm>
                <a:off x="2906590" y="3686175"/>
                <a:ext cx="406500" cy="25050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1" name="Gruppieren 88"/>
              <p:cNvGrpSpPr/>
              <p:nvPr/>
            </p:nvGrpSpPr>
            <p:grpSpPr>
              <a:xfrm>
                <a:off x="2880574" y="3887584"/>
                <a:ext cx="435531" cy="2207587"/>
                <a:chOff x="2880574" y="3873578"/>
                <a:chExt cx="435531" cy="1679491"/>
              </a:xfrm>
              <a:grpFill/>
            </p:grpSpPr>
            <p:sp>
              <p:nvSpPr>
                <p:cNvPr id="83" name="Textfeld 82"/>
                <p:cNvSpPr txBox="1"/>
                <p:nvPr/>
              </p:nvSpPr>
              <p:spPr>
                <a:xfrm rot="16200000">
                  <a:off x="2773294" y="3990388"/>
                  <a:ext cx="659622" cy="426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b="1" dirty="0" smtClean="0">
                      <a:solidFill>
                        <a:srgbClr val="0070C0"/>
                      </a:solidFill>
                    </a:rPr>
                    <a:t>System</a:t>
                  </a:r>
                  <a:endParaRPr lang="de-DE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6" name="Textfeld 85"/>
                <p:cNvSpPr txBox="1"/>
                <p:nvPr/>
              </p:nvSpPr>
              <p:spPr>
                <a:xfrm rot="16200000">
                  <a:off x="2664950" y="4911444"/>
                  <a:ext cx="857249" cy="426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 smtClean="0">
                      <a:solidFill>
                        <a:srgbClr val="FFC000"/>
                      </a:solidFill>
                    </a:rPr>
                    <a:t>Driver</a:t>
                  </a:r>
                  <a:endParaRPr lang="de-DE" b="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73" name="Gruppieren 72"/>
            <p:cNvGrpSpPr/>
            <p:nvPr/>
          </p:nvGrpSpPr>
          <p:grpSpPr>
            <a:xfrm>
              <a:off x="2311177" y="3686175"/>
              <a:ext cx="388615" cy="2505075"/>
              <a:chOff x="2311177" y="3686175"/>
              <a:chExt cx="388615" cy="2505075"/>
            </a:xfrm>
          </p:grpSpPr>
          <p:sp>
            <p:nvSpPr>
              <p:cNvPr id="91" name="Rechteck 90"/>
              <p:cNvSpPr/>
              <p:nvPr/>
            </p:nvSpPr>
            <p:spPr>
              <a:xfrm>
                <a:off x="2311177" y="3686175"/>
                <a:ext cx="342900" cy="25050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 rot="16200000">
                <a:off x="1951725" y="4093485"/>
                <a:ext cx="11268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FFC000"/>
                    </a:solidFill>
                  </a:rPr>
                  <a:t>Driver</a:t>
                </a:r>
                <a:endParaRPr lang="de-DE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 rot="16200000">
                <a:off x="2062559" y="5351955"/>
                <a:ext cx="86703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0070C0"/>
                    </a:solidFill>
                  </a:rPr>
                  <a:t>System</a:t>
                </a:r>
                <a:endParaRPr lang="de-DE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5" name="Textfeld 94"/>
            <p:cNvSpPr txBox="1"/>
            <p:nvPr/>
          </p:nvSpPr>
          <p:spPr>
            <a:xfrm>
              <a:off x="2647950" y="470535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or</a:t>
              </a:r>
              <a:endParaRPr lang="de-DE" dirty="0"/>
            </a:p>
          </p:txBody>
        </p:sp>
        <p:cxnSp>
          <p:nvCxnSpPr>
            <p:cNvPr id="104" name="Gerade Verbindung 103"/>
            <p:cNvCxnSpPr/>
            <p:nvPr/>
          </p:nvCxnSpPr>
          <p:spPr>
            <a:xfrm>
              <a:off x="3419475" y="1524000"/>
              <a:ext cx="0" cy="47148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en 71"/>
          <p:cNvGrpSpPr/>
          <p:nvPr/>
        </p:nvGrpSpPr>
        <p:grpSpPr>
          <a:xfrm>
            <a:off x="1473247" y="1524000"/>
            <a:ext cx="774653" cy="4714875"/>
            <a:chOff x="1473247" y="1524000"/>
            <a:chExt cx="774653" cy="4714875"/>
          </a:xfrm>
        </p:grpSpPr>
        <p:cxnSp>
          <p:nvCxnSpPr>
            <p:cNvPr id="103" name="Gerade Verbindung 102"/>
            <p:cNvCxnSpPr/>
            <p:nvPr/>
          </p:nvCxnSpPr>
          <p:spPr>
            <a:xfrm>
              <a:off x="2247900" y="1524000"/>
              <a:ext cx="0" cy="47148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70"/>
            <p:cNvGrpSpPr/>
            <p:nvPr/>
          </p:nvGrpSpPr>
          <p:grpSpPr>
            <a:xfrm>
              <a:off x="1473247" y="3686175"/>
              <a:ext cx="393650" cy="2505075"/>
              <a:chOff x="1473247" y="3686175"/>
              <a:chExt cx="393650" cy="2505075"/>
            </a:xfrm>
          </p:grpSpPr>
          <p:sp>
            <p:nvSpPr>
              <p:cNvPr id="118" name="Rechteck 117"/>
              <p:cNvSpPr/>
              <p:nvPr/>
            </p:nvSpPr>
            <p:spPr>
              <a:xfrm>
                <a:off x="1523997" y="3686175"/>
                <a:ext cx="342900" cy="25050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Textfeld 104"/>
              <p:cNvSpPr txBox="1"/>
              <p:nvPr/>
            </p:nvSpPr>
            <p:spPr>
              <a:xfrm rot="16200000">
                <a:off x="1109719" y="4103011"/>
                <a:ext cx="11268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FFC000"/>
                    </a:solidFill>
                  </a:rPr>
                  <a:t>Driver</a:t>
                </a:r>
                <a:endParaRPr lang="de-DE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6" name="Textfeld 105"/>
              <p:cNvSpPr txBox="1"/>
              <p:nvPr/>
            </p:nvSpPr>
            <p:spPr>
              <a:xfrm rot="16200000">
                <a:off x="1094512" y="5436512"/>
                <a:ext cx="11268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FFC000"/>
                    </a:solidFill>
                  </a:rPr>
                  <a:t>Driver</a:t>
                </a:r>
                <a:endParaRPr lang="de-DE" b="1" dirty="0">
                  <a:solidFill>
                    <a:srgbClr val="FFC000"/>
                  </a:solidFill>
                </a:endParaRPr>
              </a:p>
            </p:txBody>
          </p:sp>
        </p:grpSp>
      </p:grpSp>
      <p:cxnSp>
        <p:nvCxnSpPr>
          <p:cNvPr id="39" name="Gerade Verbindung 3"/>
          <p:cNvCxnSpPr/>
          <p:nvPr/>
        </p:nvCxnSpPr>
        <p:spPr bwMode="auto">
          <a:xfrm>
            <a:off x="4573009" y="276225"/>
            <a:ext cx="0" cy="5924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uppieren 95"/>
          <p:cNvGrpSpPr/>
          <p:nvPr/>
        </p:nvGrpSpPr>
        <p:grpSpPr>
          <a:xfrm>
            <a:off x="3786181" y="3686175"/>
            <a:ext cx="369334" cy="2505075"/>
            <a:chOff x="2890100" y="3686175"/>
            <a:chExt cx="426003" cy="25050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7" name="Rechteck 96"/>
            <p:cNvSpPr/>
            <p:nvPr/>
          </p:nvSpPr>
          <p:spPr>
            <a:xfrm>
              <a:off x="2906590" y="3686175"/>
              <a:ext cx="406500" cy="25050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rgbClr val="0070C0"/>
                </a:solidFill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 rot="16200000">
              <a:off x="2669586" y="4184301"/>
              <a:ext cx="867033" cy="426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System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 rot="16200000">
              <a:off x="2669584" y="5346351"/>
              <a:ext cx="867033" cy="426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System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4788024" y="4365104"/>
            <a:ext cx="2952328" cy="923330"/>
          </a:xfrm>
          <a:prstGeom prst="rect">
            <a:avLst/>
          </a:prstGeom>
          <a:solidFill>
            <a:srgbClr val="5C88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System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driving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more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less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backup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driver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5" name="Pfeil nach rechts 74"/>
          <p:cNvSpPr/>
          <p:nvPr/>
        </p:nvSpPr>
        <p:spPr>
          <a:xfrm>
            <a:off x="1153716" y="188640"/>
            <a:ext cx="3427809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>
                <a:solidFill>
                  <a:schemeClr val="tx1"/>
                </a:solidFill>
              </a:rPr>
              <a:t>Permanent </a:t>
            </a:r>
            <a:r>
              <a:rPr lang="de-DE" sz="1500" dirty="0" err="1" smtClean="0">
                <a:solidFill>
                  <a:schemeClr val="tx1"/>
                </a:solidFill>
              </a:rPr>
              <a:t>Monitoring</a:t>
            </a:r>
            <a:r>
              <a:rPr lang="de-DE" sz="1500" dirty="0" smtClean="0">
                <a:solidFill>
                  <a:schemeClr val="tx1"/>
                </a:solidFill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</a:rPr>
              <a:t>by</a:t>
            </a:r>
            <a:r>
              <a:rPr lang="de-DE" sz="1500" dirty="0" smtClean="0">
                <a:solidFill>
                  <a:schemeClr val="tx1"/>
                </a:solidFill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</a:rPr>
              <a:t>the</a:t>
            </a:r>
            <a:r>
              <a:rPr lang="de-DE" sz="1500" dirty="0" smtClean="0">
                <a:solidFill>
                  <a:schemeClr val="tx1"/>
                </a:solidFill>
              </a:rPr>
              <a:t> Driver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1026" name="Picture 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857" y="3837409"/>
            <a:ext cx="760751" cy="7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Bild in Originalgröße anzei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874" y="5157192"/>
            <a:ext cx="10287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1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41" name="Textfeld 40"/>
          <p:cNvSpPr txBox="1"/>
          <p:nvPr/>
        </p:nvSpPr>
        <p:spPr>
          <a:xfrm>
            <a:off x="899592" y="1628800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…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which</a:t>
            </a:r>
            <a:r>
              <a:rPr lang="de-DE" sz="4000" dirty="0" smtClean="0"/>
              <a:t> Levels </a:t>
            </a:r>
            <a:r>
              <a:rPr lang="de-DE" sz="4000" dirty="0" err="1" smtClean="0"/>
              <a:t>have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Systems </a:t>
            </a:r>
            <a:r>
              <a:rPr lang="de-DE" sz="4000" dirty="0" err="1" smtClean="0"/>
              <a:t>mentioned</a:t>
            </a:r>
            <a:r>
              <a:rPr lang="de-DE" sz="4000" dirty="0" smtClean="0"/>
              <a:t> </a:t>
            </a:r>
            <a:r>
              <a:rPr lang="de-DE" sz="4000" dirty="0" err="1" smtClean="0"/>
              <a:t>before</a:t>
            </a:r>
            <a:r>
              <a:rPr lang="de-DE" sz="4000" dirty="0" smtClean="0"/>
              <a:t>?</a:t>
            </a:r>
            <a:endParaRPr lang="de-DE" sz="40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91999"/>
          <a:stretch>
            <a:fillRect/>
          </a:stretch>
        </p:blipFill>
        <p:spPr bwMode="auto">
          <a:xfrm>
            <a:off x="0" y="6309320"/>
            <a:ext cx="913653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1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2" y="1587"/>
            <a:ext cx="912953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379306" y="4437112"/>
            <a:ext cx="565719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For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Questions</a:t>
            </a:r>
            <a:r>
              <a:rPr lang="de-DE" sz="2400" b="1" dirty="0" smtClean="0">
                <a:solidFill>
                  <a:schemeClr val="bg1"/>
                </a:solidFill>
              </a:rPr>
              <a:t>, </a:t>
            </a:r>
            <a:r>
              <a:rPr lang="de-DE" sz="2400" b="1" dirty="0" err="1" smtClean="0">
                <a:solidFill>
                  <a:schemeClr val="bg1"/>
                </a:solidFill>
              </a:rPr>
              <a:t>please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contact</a:t>
            </a:r>
            <a:r>
              <a:rPr lang="de-DE" sz="2400" b="1" dirty="0" smtClean="0">
                <a:solidFill>
                  <a:schemeClr val="bg1"/>
                </a:solidFill>
              </a:rPr>
              <a:t>:</a:t>
            </a:r>
          </a:p>
          <a:p>
            <a:endParaRPr lang="de-DE" sz="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Jochen Schäfer (jochen.schaefer@de.bosch.com)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Heiner Hunold (heiner.hunold@continental-corporation.com)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Pierre Laurent - CLEPA (p.laurent@clepa.be)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79613" y="593998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2"/>
              </a:rPr>
              <a:t>http://www.youtube.com/watch?v=vaAnVpBW6gw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5939988"/>
            <a:ext cx="16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Valet </a:t>
            </a:r>
            <a:r>
              <a:rPr lang="de-DE" dirty="0" err="1" smtClean="0"/>
              <a:t>Parking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79613" y="6300028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3"/>
              </a:rPr>
              <a:t>http://www.youtube.com/watch?v=QPH8j2mrepM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3528" y="104344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ACC: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979613" y="1043444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4"/>
              </a:rPr>
              <a:t>http://www.youtube.com/watch?v=own_VaRZ9M8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15475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AEBS: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979613" y="153820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5"/>
              </a:rPr>
              <a:t>http://www.youtube.com/watch?v=ehkDZS1hFnc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2123564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Traffic </a:t>
            </a:r>
            <a:r>
              <a:rPr lang="de-DE" dirty="0" err="1" smtClean="0"/>
              <a:t>Sign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979613" y="2123564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6"/>
              </a:rPr>
              <a:t>http://www.youtube.com/watch?v=FM1a2zS2Eec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23528" y="284364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LDWS: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979613" y="284364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7"/>
              </a:rPr>
              <a:t>http://www.youtube.com/watch?v=GSzEi8dlFIc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979613" y="3140968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8"/>
              </a:rPr>
              <a:t>http://www.youtube.com/watch?v=GdtVe1Pnayg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23528" y="377045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Parking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1979613" y="377045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9"/>
              </a:rPr>
              <a:t>http://www.youtube.com/watch?v=HWMzP9HYNCQ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23528" y="4283804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Side </a:t>
            </a:r>
            <a:r>
              <a:rPr lang="de-DE" dirty="0" err="1" smtClean="0"/>
              <a:t>Assist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1979613" y="4274512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10"/>
              </a:rPr>
              <a:t>https://www.youtube.com/watch?v=DtmyjAN7KAY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23528" y="4787860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Traffic Jam: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1979613" y="477856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11"/>
              </a:rPr>
              <a:t>https://www.youtube.com/watch?v=Sc8wvpya15A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3528" y="543593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Highway Pilot: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1979613" y="5435932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12"/>
              </a:rPr>
              <a:t>https://www.youtube.com/watch?v=tbvTQuKpZNo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07504" y="23103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Links </a:t>
            </a:r>
            <a:r>
              <a:rPr lang="de-DE" sz="2400" b="1" u="sng" dirty="0" err="1" smtClean="0"/>
              <a:t>to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videos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which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have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been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basis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for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the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presentation</a:t>
            </a:r>
            <a:endParaRPr lang="de-DE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pic>
        <p:nvPicPr>
          <p:cNvPr id="22" name="Picture 35_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67405" y="1582055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sp>
        <p:nvSpPr>
          <p:cNvPr id="13" name="Freihandform 12"/>
          <p:cNvSpPr/>
          <p:nvPr>
            <p:custDataLst>
              <p:tags r:id="rId7"/>
            </p:custDataLst>
          </p:nvPr>
        </p:nvSpPr>
        <p:spPr>
          <a:xfrm>
            <a:off x="5276953" y="3149435"/>
            <a:ext cx="2216908" cy="783621"/>
          </a:xfrm>
          <a:custGeom>
            <a:avLst/>
            <a:gdLst>
              <a:gd name="connsiteX0" fmla="*/ 1452217 w 1458843"/>
              <a:gd name="connsiteY0" fmla="*/ 0 h 1444487"/>
              <a:gd name="connsiteX1" fmla="*/ 1104 w 1458843"/>
              <a:gd name="connsiteY1" fmla="*/ 722243 h 1444487"/>
              <a:gd name="connsiteX2" fmla="*/ 1458843 w 1458843"/>
              <a:gd name="connsiteY2" fmla="*/ 1444487 h 14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843" h="1444487">
                <a:moveTo>
                  <a:pt x="1452217" y="0"/>
                </a:moveTo>
                <a:cubicBezTo>
                  <a:pt x="726108" y="240747"/>
                  <a:pt x="0" y="481495"/>
                  <a:pt x="1104" y="722243"/>
                </a:cubicBezTo>
                <a:cubicBezTo>
                  <a:pt x="2208" y="962991"/>
                  <a:pt x="730525" y="1203739"/>
                  <a:pt x="1458843" y="1444487"/>
                </a:cubicBezTo>
              </a:path>
            </a:pathLst>
          </a:custGeom>
          <a:gradFill flip="none" rotWithShape="1">
            <a:gsLst>
              <a:gs pos="0">
                <a:srgbClr val="00FF00"/>
              </a:gs>
              <a:gs pos="89000">
                <a:schemeClr val="accent2">
                  <a:lumMod val="20000"/>
                  <a:lumOff val="80000"/>
                </a:schemeClr>
              </a:gs>
            </a:gsLst>
            <a:lin ang="21594000" scaled="0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ihandform 15"/>
          <p:cNvSpPr/>
          <p:nvPr>
            <p:custDataLst>
              <p:tags r:id="rId8"/>
            </p:custDataLst>
          </p:nvPr>
        </p:nvSpPr>
        <p:spPr>
          <a:xfrm flipH="1">
            <a:off x="2433765" y="2832735"/>
            <a:ext cx="711043" cy="1424254"/>
          </a:xfrm>
          <a:custGeom>
            <a:avLst/>
            <a:gdLst>
              <a:gd name="connsiteX0" fmla="*/ 1452217 w 1458843"/>
              <a:gd name="connsiteY0" fmla="*/ 0 h 1444487"/>
              <a:gd name="connsiteX1" fmla="*/ 1104 w 1458843"/>
              <a:gd name="connsiteY1" fmla="*/ 722243 h 1444487"/>
              <a:gd name="connsiteX2" fmla="*/ 1458843 w 1458843"/>
              <a:gd name="connsiteY2" fmla="*/ 1444487 h 14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843" h="1444487">
                <a:moveTo>
                  <a:pt x="1452217" y="0"/>
                </a:moveTo>
                <a:cubicBezTo>
                  <a:pt x="726108" y="240747"/>
                  <a:pt x="0" y="481495"/>
                  <a:pt x="1104" y="722243"/>
                </a:cubicBezTo>
                <a:cubicBezTo>
                  <a:pt x="2208" y="962991"/>
                  <a:pt x="730525" y="1203739"/>
                  <a:pt x="1458843" y="1444487"/>
                </a:cubicBezTo>
              </a:path>
            </a:pathLst>
          </a:custGeom>
          <a:gradFill flip="none" rotWithShape="1">
            <a:gsLst>
              <a:gs pos="0">
                <a:srgbClr val="00FF00"/>
              </a:gs>
              <a:gs pos="83000">
                <a:schemeClr val="accent2">
                  <a:lumMod val="20000"/>
                  <a:lumOff val="80000"/>
                </a:schemeClr>
              </a:gs>
            </a:gsLst>
            <a:lin ang="21594000" scaled="0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ihandform 16"/>
          <p:cNvSpPr/>
          <p:nvPr>
            <p:custDataLst>
              <p:tags r:id="rId9"/>
            </p:custDataLst>
          </p:nvPr>
        </p:nvSpPr>
        <p:spPr>
          <a:xfrm>
            <a:off x="5298732" y="2622670"/>
            <a:ext cx="799647" cy="1816310"/>
          </a:xfrm>
          <a:custGeom>
            <a:avLst/>
            <a:gdLst>
              <a:gd name="connsiteX0" fmla="*/ 1452217 w 1458843"/>
              <a:gd name="connsiteY0" fmla="*/ 0 h 1444487"/>
              <a:gd name="connsiteX1" fmla="*/ 1104 w 1458843"/>
              <a:gd name="connsiteY1" fmla="*/ 722243 h 1444487"/>
              <a:gd name="connsiteX2" fmla="*/ 1458843 w 1458843"/>
              <a:gd name="connsiteY2" fmla="*/ 1444487 h 14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843" h="1444487">
                <a:moveTo>
                  <a:pt x="1452217" y="0"/>
                </a:moveTo>
                <a:cubicBezTo>
                  <a:pt x="726108" y="240747"/>
                  <a:pt x="0" y="481495"/>
                  <a:pt x="1104" y="722243"/>
                </a:cubicBezTo>
                <a:cubicBezTo>
                  <a:pt x="2208" y="962991"/>
                  <a:pt x="730525" y="1203739"/>
                  <a:pt x="1458843" y="1444487"/>
                </a:cubicBezTo>
              </a:path>
            </a:pathLst>
          </a:custGeom>
          <a:gradFill flip="none" rotWithShape="1">
            <a:gsLst>
              <a:gs pos="0">
                <a:srgbClr val="00FF00"/>
              </a:gs>
              <a:gs pos="83000">
                <a:schemeClr val="accent2">
                  <a:lumMod val="20000"/>
                  <a:lumOff val="80000"/>
                </a:schemeClr>
              </a:gs>
            </a:gsLst>
            <a:lin ang="21594000" scaled="0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ihandform 17"/>
          <p:cNvSpPr/>
          <p:nvPr>
            <p:custDataLst>
              <p:tags r:id="rId10"/>
            </p:custDataLst>
          </p:nvPr>
        </p:nvSpPr>
        <p:spPr>
          <a:xfrm rot="9960647">
            <a:off x="2532763" y="3899252"/>
            <a:ext cx="2192858" cy="750609"/>
          </a:xfrm>
          <a:custGeom>
            <a:avLst/>
            <a:gdLst>
              <a:gd name="connsiteX0" fmla="*/ 1452217 w 1458843"/>
              <a:gd name="connsiteY0" fmla="*/ 0 h 1444487"/>
              <a:gd name="connsiteX1" fmla="*/ 1104 w 1458843"/>
              <a:gd name="connsiteY1" fmla="*/ 722243 h 1444487"/>
              <a:gd name="connsiteX2" fmla="*/ 1458843 w 1458843"/>
              <a:gd name="connsiteY2" fmla="*/ 1444487 h 14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843" h="1444487">
                <a:moveTo>
                  <a:pt x="1452217" y="0"/>
                </a:moveTo>
                <a:cubicBezTo>
                  <a:pt x="726108" y="240747"/>
                  <a:pt x="0" y="481495"/>
                  <a:pt x="1104" y="722243"/>
                </a:cubicBezTo>
                <a:cubicBezTo>
                  <a:pt x="2208" y="962991"/>
                  <a:pt x="730525" y="1203739"/>
                  <a:pt x="1458843" y="1444487"/>
                </a:cubicBezTo>
              </a:path>
            </a:pathLst>
          </a:custGeom>
          <a:gradFill flip="none" rotWithShape="1">
            <a:gsLst>
              <a:gs pos="0">
                <a:srgbClr val="00FF00"/>
              </a:gs>
              <a:gs pos="83000">
                <a:schemeClr val="accent2">
                  <a:lumMod val="20000"/>
                  <a:lumOff val="80000"/>
                </a:schemeClr>
              </a:gs>
            </a:gsLst>
            <a:lin ang="21594000" scaled="0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ihandform 19"/>
          <p:cNvSpPr/>
          <p:nvPr>
            <p:custDataLst>
              <p:tags r:id="rId11"/>
            </p:custDataLst>
          </p:nvPr>
        </p:nvSpPr>
        <p:spPr>
          <a:xfrm rot="11639353" flipV="1">
            <a:off x="2532763" y="2429110"/>
            <a:ext cx="2192858" cy="750609"/>
          </a:xfrm>
          <a:custGeom>
            <a:avLst/>
            <a:gdLst>
              <a:gd name="connsiteX0" fmla="*/ 1452217 w 1458843"/>
              <a:gd name="connsiteY0" fmla="*/ 0 h 1444487"/>
              <a:gd name="connsiteX1" fmla="*/ 1104 w 1458843"/>
              <a:gd name="connsiteY1" fmla="*/ 722243 h 1444487"/>
              <a:gd name="connsiteX2" fmla="*/ 1458843 w 1458843"/>
              <a:gd name="connsiteY2" fmla="*/ 1444487 h 14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843" h="1444487">
                <a:moveTo>
                  <a:pt x="1452217" y="0"/>
                </a:moveTo>
                <a:cubicBezTo>
                  <a:pt x="726108" y="240747"/>
                  <a:pt x="0" y="481495"/>
                  <a:pt x="1104" y="722243"/>
                </a:cubicBezTo>
                <a:cubicBezTo>
                  <a:pt x="2208" y="962991"/>
                  <a:pt x="730525" y="1203739"/>
                  <a:pt x="1458843" y="1444487"/>
                </a:cubicBezTo>
              </a:path>
            </a:pathLst>
          </a:custGeom>
          <a:gradFill flip="none" rotWithShape="1">
            <a:gsLst>
              <a:gs pos="0">
                <a:srgbClr val="00FF00"/>
              </a:gs>
              <a:gs pos="83000">
                <a:schemeClr val="accent2">
                  <a:lumMod val="20000"/>
                  <a:lumOff val="80000"/>
                </a:schemeClr>
              </a:gs>
            </a:gsLst>
            <a:lin ang="21594000" scaled="0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863949" y="26996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Parking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03460" y="24208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Side </a:t>
            </a:r>
            <a:r>
              <a:rPr lang="de-DE" dirty="0" err="1" smtClean="0"/>
              <a:t>view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728666" y="378904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Parking</a:t>
            </a:r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7740352" y="1268760"/>
            <a:ext cx="1273325" cy="1053698"/>
            <a:chOff x="7740352" y="1268760"/>
            <a:chExt cx="1273325" cy="1053698"/>
          </a:xfrm>
        </p:grpSpPr>
        <p:pic>
          <p:nvPicPr>
            <p:cNvPr id="26" name="Picture 28" descr="ACC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740352" y="1268760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8" name="Textfeld 27"/>
            <p:cNvSpPr txBox="1"/>
            <p:nvPr/>
          </p:nvSpPr>
          <p:spPr>
            <a:xfrm>
              <a:off x="8184013" y="206084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ACC</a:t>
              </a:r>
              <a:endParaRPr lang="de-DE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216760" y="1268760"/>
            <a:ext cx="1571264" cy="1222975"/>
            <a:chOff x="2987824" y="1340768"/>
            <a:chExt cx="1571264" cy="1222975"/>
          </a:xfrm>
        </p:grpSpPr>
        <p:pic>
          <p:nvPicPr>
            <p:cNvPr id="27" name="Picture 40" descr="Lane-Change-Assist-2"/>
            <p:cNvPicPr>
              <a:picLocks noChangeAspect="1" noChangeArrowheads="1"/>
            </p:cNvPicPr>
            <p:nvPr/>
          </p:nvPicPr>
          <p:blipFill>
            <a:blip r:embed="rId18" cstate="screen"/>
            <a:srcRect l="-3302" r="-2587"/>
            <a:stretch>
              <a:fillRect/>
            </a:stretch>
          </p:blipFill>
          <p:spPr bwMode="auto">
            <a:xfrm>
              <a:off x="3059832" y="1340768"/>
              <a:ext cx="1347554" cy="813533"/>
            </a:xfrm>
            <a:prstGeom prst="roundRect">
              <a:avLst>
                <a:gd name="adj" fmla="val 1404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9" name="Textfeld 28"/>
            <p:cNvSpPr txBox="1"/>
            <p:nvPr/>
          </p:nvSpPr>
          <p:spPr>
            <a:xfrm>
              <a:off x="2987824" y="2132856"/>
              <a:ext cx="15712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Lane Change </a:t>
              </a:r>
              <a:r>
                <a:rPr lang="de-DE" sz="1100" b="1" dirty="0" err="1" smtClean="0">
                  <a:solidFill>
                    <a:srgbClr val="FF0000"/>
                  </a:solidFill>
                </a:rPr>
                <a:t>Assist</a:t>
              </a:r>
              <a:endParaRPr lang="de-DE" sz="1100" b="1" dirty="0" smtClean="0">
                <a:solidFill>
                  <a:srgbClr val="FF0000"/>
                </a:solidFill>
              </a:endParaRPr>
            </a:p>
            <a:p>
              <a:r>
                <a:rPr lang="de-DE" sz="1100" b="1" dirty="0" smtClean="0">
                  <a:solidFill>
                    <a:srgbClr val="FF0000"/>
                  </a:solidFill>
                </a:rPr>
                <a:t>Blind Spot </a:t>
              </a:r>
              <a:r>
                <a:rPr lang="de-DE" sz="1100" b="1" dirty="0" err="1" smtClean="0">
                  <a:solidFill>
                    <a:srgbClr val="FF0000"/>
                  </a:solidFill>
                </a:rPr>
                <a:t>Detection</a:t>
              </a:r>
              <a:endParaRPr lang="de-DE" sz="11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7740352" y="2420888"/>
            <a:ext cx="1273325" cy="1055167"/>
            <a:chOff x="7740352" y="2420888"/>
            <a:chExt cx="1273325" cy="1055167"/>
          </a:xfrm>
        </p:grpSpPr>
        <p:pic>
          <p:nvPicPr>
            <p:cNvPr id="23" name="Picture 31" descr="EBA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7740352" y="2420888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Textfeld 29"/>
            <p:cNvSpPr txBox="1"/>
            <p:nvPr/>
          </p:nvSpPr>
          <p:spPr>
            <a:xfrm>
              <a:off x="8097451" y="3214445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AEBS</a:t>
              </a:r>
              <a:endParaRPr lang="de-DE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7740352" y="3671446"/>
            <a:ext cx="1273325" cy="1053698"/>
            <a:chOff x="7740352" y="3671446"/>
            <a:chExt cx="1273325" cy="1053698"/>
          </a:xfrm>
        </p:grpSpPr>
        <p:pic>
          <p:nvPicPr>
            <p:cNvPr id="21" name="Picture 30" descr="TSR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7740352" y="3671446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Textfeld 30"/>
            <p:cNvSpPr txBox="1"/>
            <p:nvPr/>
          </p:nvSpPr>
          <p:spPr>
            <a:xfrm>
              <a:off x="7812360" y="4463534"/>
              <a:ext cx="10871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err="1" smtClean="0">
                  <a:solidFill>
                    <a:srgbClr val="FF0000"/>
                  </a:solidFill>
                </a:rPr>
                <a:t>Sign</a:t>
              </a:r>
              <a:r>
                <a:rPr lang="de-DE" sz="11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1100" b="1" dirty="0" err="1" smtClean="0">
                  <a:solidFill>
                    <a:srgbClr val="FF0000"/>
                  </a:solidFill>
                </a:rPr>
                <a:t>Recogn</a:t>
              </a:r>
              <a:r>
                <a:rPr lang="de-DE" sz="1100" b="1" dirty="0" smtClean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7740352" y="4842738"/>
            <a:ext cx="1273325" cy="1053698"/>
            <a:chOff x="7740352" y="4842738"/>
            <a:chExt cx="1273325" cy="1053698"/>
          </a:xfrm>
        </p:grpSpPr>
        <p:pic>
          <p:nvPicPr>
            <p:cNvPr id="25" name="Picture 27" descr="LDW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7740352" y="4842738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2" name="Textfeld 31"/>
            <p:cNvSpPr txBox="1"/>
            <p:nvPr/>
          </p:nvSpPr>
          <p:spPr>
            <a:xfrm>
              <a:off x="8100392" y="5634826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LDWS</a:t>
              </a:r>
              <a:endParaRPr lang="de-DE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718541" y="4293096"/>
            <a:ext cx="1765227" cy="1222975"/>
            <a:chOff x="718541" y="4293096"/>
            <a:chExt cx="1765227" cy="1222975"/>
          </a:xfrm>
        </p:grpSpPr>
        <p:pic>
          <p:nvPicPr>
            <p:cNvPr id="24" name="Picture 2_" descr="C:\Users\uidw0282\Pictures\rcta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971600" y="4293096"/>
              <a:ext cx="1270943" cy="8135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3" name="Textfeld 32"/>
            <p:cNvSpPr txBox="1"/>
            <p:nvPr/>
          </p:nvSpPr>
          <p:spPr>
            <a:xfrm>
              <a:off x="718541" y="5085184"/>
              <a:ext cx="17652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b="1" dirty="0" err="1" smtClean="0">
                  <a:solidFill>
                    <a:srgbClr val="FF0000"/>
                  </a:solidFill>
                </a:rPr>
                <a:t>Automated</a:t>
              </a:r>
              <a:r>
                <a:rPr lang="de-DE" sz="11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1100" b="1" dirty="0" err="1" smtClean="0">
                  <a:solidFill>
                    <a:srgbClr val="FF0000"/>
                  </a:solidFill>
                </a:rPr>
                <a:t>Parking</a:t>
              </a:r>
              <a:endParaRPr lang="de-DE" sz="11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de-DE" sz="1100" b="1" dirty="0" err="1" smtClean="0">
                  <a:solidFill>
                    <a:srgbClr val="FF0000"/>
                  </a:solidFill>
                </a:rPr>
                <a:t>Rear</a:t>
              </a:r>
              <a:r>
                <a:rPr lang="de-DE" sz="1100" b="1" dirty="0" smtClean="0">
                  <a:solidFill>
                    <a:srgbClr val="FF0000"/>
                  </a:solidFill>
                </a:rPr>
                <a:t> Cross Traffic Alert</a:t>
              </a: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6300192" y="336339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Front </a:t>
            </a:r>
            <a:r>
              <a:rPr lang="de-DE" dirty="0" err="1" smtClean="0"/>
              <a:t>view</a:t>
            </a:r>
            <a:endParaRPr lang="de-DE" dirty="0"/>
          </a:p>
        </p:txBody>
      </p:sp>
      <p:grpSp>
        <p:nvGrpSpPr>
          <p:cNvPr id="42" name="Gruppieren 46_"/>
          <p:cNvGrpSpPr/>
          <p:nvPr/>
        </p:nvGrpSpPr>
        <p:grpSpPr>
          <a:xfrm>
            <a:off x="5972427" y="4797151"/>
            <a:ext cx="1492973" cy="1122519"/>
            <a:chOff x="532400" y="5738855"/>
            <a:chExt cx="832666" cy="626055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3" cstate="print"/>
            <a:srcRect r="26047" b="25785"/>
            <a:stretch>
              <a:fillRect/>
            </a:stretch>
          </p:blipFill>
          <p:spPr bwMode="auto">
            <a:xfrm>
              <a:off x="580854" y="5759773"/>
              <a:ext cx="720451" cy="47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Abgerundetes Rechteck 43"/>
            <p:cNvSpPr/>
            <p:nvPr/>
          </p:nvSpPr>
          <p:spPr>
            <a:xfrm>
              <a:off x="557992" y="5738855"/>
              <a:ext cx="759619" cy="51434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32400" y="6210421"/>
              <a:ext cx="832666" cy="154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FF0000"/>
                  </a:solidFill>
                </a:rPr>
                <a:t>Traffic Jam </a:t>
              </a:r>
              <a:r>
                <a:rPr lang="de-DE" sz="1200" b="1" dirty="0" err="1" smtClean="0">
                  <a:solidFill>
                    <a:srgbClr val="FF0000"/>
                  </a:solidFill>
                </a:rPr>
                <a:t>Assist</a:t>
              </a:r>
              <a:endParaRPr lang="de-DE" sz="1200" b="1" dirty="0" smtClean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1763688" y="1142747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Adaptive Cruise </a:t>
            </a:r>
            <a:r>
              <a:rPr lang="de-DE" sz="2000" b="1" dirty="0" err="1" smtClean="0"/>
              <a:t>Control</a:t>
            </a:r>
            <a:r>
              <a:rPr lang="de-DE" sz="2000" b="1" dirty="0" smtClean="0"/>
              <a:t> (ACC)</a:t>
            </a:r>
          </a:p>
          <a:p>
            <a:endParaRPr lang="de-DE" sz="2000" b="1" dirty="0"/>
          </a:p>
        </p:txBody>
      </p:sp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1026" name="Picture 2__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169" y="1331684"/>
            <a:ext cx="1681511" cy="50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bgerundetes Rechteck 13"/>
          <p:cNvSpPr/>
          <p:nvPr/>
        </p:nvSpPr>
        <p:spPr>
          <a:xfrm>
            <a:off x="565743" y="1472408"/>
            <a:ext cx="792088" cy="504527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35_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123728" y="2319069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_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79803" y="1219779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235126" y="3166124"/>
            <a:ext cx="6415058" cy="2220751"/>
            <a:chOff x="1155006" y="2429110"/>
            <a:chExt cx="6415058" cy="2220751"/>
          </a:xfrm>
        </p:grpSpPr>
        <p:sp>
          <p:nvSpPr>
            <p:cNvPr id="21" name="Freihandform 20"/>
            <p:cNvSpPr/>
            <p:nvPr>
              <p:custDataLst>
                <p:tags r:id="rId8"/>
              </p:custDataLst>
            </p:nvPr>
          </p:nvSpPr>
          <p:spPr>
            <a:xfrm flipH="1">
              <a:off x="2509968" y="2832735"/>
              <a:ext cx="711043" cy="1424254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 21"/>
            <p:cNvSpPr/>
            <p:nvPr>
              <p:custDataLst>
                <p:tags r:id="rId9"/>
              </p:custDataLst>
            </p:nvPr>
          </p:nvSpPr>
          <p:spPr>
            <a:xfrm>
              <a:off x="5374935" y="2622670"/>
              <a:ext cx="799647" cy="181631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E6EDF6"/>
                </a:gs>
                <a:gs pos="100000">
                  <a:srgbClr val="F7F7F7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ihandform 22"/>
            <p:cNvSpPr/>
            <p:nvPr>
              <p:custDataLst>
                <p:tags r:id="rId10"/>
              </p:custDataLst>
            </p:nvPr>
          </p:nvSpPr>
          <p:spPr>
            <a:xfrm>
              <a:off x="5353156" y="3149435"/>
              <a:ext cx="2216908" cy="783621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9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ihandform 23"/>
            <p:cNvSpPr/>
            <p:nvPr>
              <p:custDataLst>
                <p:tags r:id="rId11"/>
              </p:custDataLst>
            </p:nvPr>
          </p:nvSpPr>
          <p:spPr>
            <a:xfrm rot="9960647">
              <a:off x="2608966" y="3899252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 24"/>
            <p:cNvSpPr/>
            <p:nvPr>
              <p:custDataLst>
                <p:tags r:id="rId12"/>
              </p:custDataLst>
            </p:nvPr>
          </p:nvSpPr>
          <p:spPr>
            <a:xfrm rot="11639353" flipV="1">
              <a:off x="2608966" y="2429110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ihandform 25"/>
            <p:cNvSpPr/>
            <p:nvPr>
              <p:custDataLst>
                <p:tags r:id="rId13"/>
              </p:custDataLst>
            </p:nvPr>
          </p:nvSpPr>
          <p:spPr>
            <a:xfrm flipH="1">
              <a:off x="1155006" y="3146981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76368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Sensor </a:t>
            </a:r>
            <a:r>
              <a:rPr lang="de-DE" sz="2000" dirty="0" err="1" smtClean="0"/>
              <a:t>Configuration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1763688" y="211485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Control</a:t>
            </a:r>
            <a:r>
              <a:rPr lang="de-DE" sz="2000" dirty="0" smtClean="0">
                <a:solidFill>
                  <a:srgbClr val="FF0000"/>
                </a:solidFill>
              </a:rPr>
              <a:t> Systems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4644008" y="3733966"/>
            <a:ext cx="1675121" cy="1062980"/>
            <a:chOff x="3563888" y="2996952"/>
            <a:chExt cx="1675121" cy="1062980"/>
          </a:xfrm>
        </p:grpSpPr>
        <p:pic>
          <p:nvPicPr>
            <p:cNvPr id="30" name="Picture 2_" descr="Bild in Originalgröße anzeigen"/>
            <p:cNvPicPr>
              <a:picLocks noChangeAspect="1" noChangeArrowheads="1"/>
            </p:cNvPicPr>
            <p:nvPr/>
          </p:nvPicPr>
          <p:blipFill>
            <a:blip r:embed="rId20" cstate="print"/>
            <a:srcRect l="11392" t="18141" r="9794" b="7796"/>
            <a:stretch>
              <a:fillRect/>
            </a:stretch>
          </p:blipFill>
          <p:spPr bwMode="auto">
            <a:xfrm rot="16200000">
              <a:off x="4836548" y="3322570"/>
              <a:ext cx="353937" cy="4509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860032" y="2996952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860032" y="386104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63888" y="2996952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63888" y="386104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40" descr="Lane-Change-Assist-2"/>
          <p:cNvPicPr>
            <a:picLocks noChangeAspect="1" noChangeArrowheads="1"/>
          </p:cNvPicPr>
          <p:nvPr/>
        </p:nvPicPr>
        <p:blipFill>
          <a:blip r:embed="rId22" cstate="screen">
            <a:grayscl/>
            <a:lum bright="10000"/>
          </a:blip>
          <a:srcRect l="-3302" r="-2587"/>
          <a:stretch>
            <a:fillRect/>
          </a:stretch>
        </p:blipFill>
        <p:spPr bwMode="auto">
          <a:xfrm>
            <a:off x="539552" y="4975076"/>
            <a:ext cx="807485" cy="487487"/>
          </a:xfrm>
          <a:prstGeom prst="roundRect">
            <a:avLst>
              <a:gd name="adj" fmla="val 140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8" name="Picture 31" descr="EBA"/>
          <p:cNvPicPr>
            <a:picLocks noChangeAspect="1" noChangeArrowheads="1"/>
          </p:cNvPicPr>
          <p:nvPr/>
        </p:nvPicPr>
        <p:blipFill>
          <a:blip r:embed="rId23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7177" y="2200777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9" name="Picture 30" descr="TSR"/>
          <p:cNvPicPr>
            <a:picLocks noChangeAspect="1" noChangeArrowheads="1"/>
          </p:cNvPicPr>
          <p:nvPr/>
        </p:nvPicPr>
        <p:blipFill>
          <a:blip r:embed="rId24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286545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0" name="Picture 27" descr="LDW"/>
          <p:cNvPicPr>
            <a:picLocks noChangeAspect="1" noChangeArrowheads="1"/>
          </p:cNvPicPr>
          <p:nvPr/>
        </p:nvPicPr>
        <p:blipFill>
          <a:blip r:embed="rId25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692" y="354024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" name="Picture 2_" descr="C:\Users\uidw0282\Pictures\rcta.jpg"/>
          <p:cNvPicPr>
            <a:picLocks noChangeAspect="1" noChangeArrowheads="1"/>
          </p:cNvPicPr>
          <p:nvPr/>
        </p:nvPicPr>
        <p:blipFill>
          <a:blip r:embed="rId26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70062" y="4175174"/>
            <a:ext cx="761578" cy="48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62" name="Gruppieren 61"/>
          <p:cNvGrpSpPr/>
          <p:nvPr/>
        </p:nvGrpSpPr>
        <p:grpSpPr>
          <a:xfrm>
            <a:off x="455034" y="5687624"/>
            <a:ext cx="1016579" cy="694188"/>
            <a:chOff x="2011347" y="5738855"/>
            <a:chExt cx="960519" cy="651798"/>
          </a:xfrm>
        </p:grpSpPr>
        <p:grpSp>
          <p:nvGrpSpPr>
            <p:cNvPr id="63" name="Gruppieren 56"/>
            <p:cNvGrpSpPr/>
            <p:nvPr/>
          </p:nvGrpSpPr>
          <p:grpSpPr>
            <a:xfrm>
              <a:off x="2011347" y="5759773"/>
              <a:ext cx="960519" cy="630880"/>
              <a:chOff x="2011347" y="5759773"/>
              <a:chExt cx="960519" cy="63088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7" cstate="print">
                <a:grayscl/>
                <a:lum bright="10000"/>
              </a:blip>
              <a:srcRect r="26047" b="25785"/>
              <a:stretch>
                <a:fillRect/>
              </a:stretch>
            </p:blipFill>
            <p:spPr bwMode="auto">
              <a:xfrm>
                <a:off x="2123728" y="5759773"/>
                <a:ext cx="720451" cy="47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" name="Textfeld 65"/>
              <p:cNvSpPr txBox="1"/>
              <p:nvPr/>
            </p:nvSpPr>
            <p:spPr>
              <a:xfrm>
                <a:off x="2011347" y="6190598"/>
                <a:ext cx="96051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700" b="1" dirty="0" smtClean="0">
                    <a:solidFill>
                      <a:srgbClr val="FF0000"/>
                    </a:solidFill>
                  </a:rPr>
                  <a:t>Traffic Jam </a:t>
                </a:r>
                <a:r>
                  <a:rPr lang="de-DE" sz="700" b="1" dirty="0" err="1" smtClean="0">
                    <a:solidFill>
                      <a:srgbClr val="FF0000"/>
                    </a:solidFill>
                  </a:rPr>
                  <a:t>Assist</a:t>
                </a:r>
                <a:endParaRPr lang="de-DE" sz="7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4" name="Abgerundetes Rechteck 63"/>
            <p:cNvSpPr/>
            <p:nvPr/>
          </p:nvSpPr>
          <p:spPr>
            <a:xfrm>
              <a:off x="2100866" y="5738855"/>
              <a:ext cx="759619" cy="49976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1026" name="Picture 2__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69" y="1331684"/>
            <a:ext cx="1681511" cy="50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ACC"/>
          <p:cNvPicPr>
            <a:picLocks noChangeAspect="1" noChangeArrowheads="1"/>
          </p:cNvPicPr>
          <p:nvPr/>
        </p:nvPicPr>
        <p:blipFill>
          <a:blip r:embed="rId18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1484784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40" descr="Lane-Change-Assist-2"/>
          <p:cNvPicPr>
            <a:picLocks noChangeAspect="1" noChangeArrowheads="1"/>
          </p:cNvPicPr>
          <p:nvPr/>
        </p:nvPicPr>
        <p:blipFill>
          <a:blip r:embed="rId19" cstate="screen">
            <a:grayscl/>
            <a:lum bright="10000"/>
          </a:blip>
          <a:srcRect l="-3302" r="-2587"/>
          <a:stretch>
            <a:fillRect/>
          </a:stretch>
        </p:blipFill>
        <p:spPr bwMode="auto">
          <a:xfrm>
            <a:off x="539552" y="4975076"/>
            <a:ext cx="807485" cy="487487"/>
          </a:xfrm>
          <a:prstGeom prst="roundRect">
            <a:avLst>
              <a:gd name="adj" fmla="val 140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30" descr="TSR"/>
          <p:cNvPicPr>
            <a:picLocks noChangeAspect="1" noChangeArrowheads="1"/>
          </p:cNvPicPr>
          <p:nvPr/>
        </p:nvPicPr>
        <p:blipFill>
          <a:blip r:embed="rId20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286545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27" descr="LDW"/>
          <p:cNvPicPr>
            <a:picLocks noChangeAspect="1" noChangeArrowheads="1"/>
          </p:cNvPicPr>
          <p:nvPr/>
        </p:nvPicPr>
        <p:blipFill>
          <a:blip r:embed="rId21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692" y="354024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2_" descr="C:\Users\uidw0282\Pictures\rcta.jpg"/>
          <p:cNvPicPr>
            <a:picLocks noChangeAspect="1" noChangeArrowheads="1"/>
          </p:cNvPicPr>
          <p:nvPr/>
        </p:nvPicPr>
        <p:blipFill>
          <a:blip r:embed="rId22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70062" y="4175174"/>
            <a:ext cx="761578" cy="48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Abgerundetes Rechteck 13"/>
          <p:cNvSpPr/>
          <p:nvPr/>
        </p:nvSpPr>
        <p:spPr>
          <a:xfrm>
            <a:off x="565743" y="2189403"/>
            <a:ext cx="792088" cy="504527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763688" y="1142747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Advanced</a:t>
            </a:r>
            <a:r>
              <a:rPr lang="de-DE" sz="2000" b="1" dirty="0" smtClean="0"/>
              <a:t> Emergency </a:t>
            </a:r>
            <a:r>
              <a:rPr lang="de-DE" sz="2000" b="1" dirty="0" err="1" smtClean="0"/>
              <a:t>Braking</a:t>
            </a:r>
            <a:r>
              <a:rPr lang="de-DE" sz="2000" b="1" dirty="0" smtClean="0"/>
              <a:t> System (AEBS)</a:t>
            </a:r>
          </a:p>
          <a:p>
            <a:endParaRPr lang="de-DE" sz="2000" b="1" dirty="0"/>
          </a:p>
        </p:txBody>
      </p:sp>
      <p:pic>
        <p:nvPicPr>
          <p:cNvPr id="16" name="Picture 35_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123728" y="2319069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ieren 16"/>
          <p:cNvGrpSpPr/>
          <p:nvPr/>
        </p:nvGrpSpPr>
        <p:grpSpPr>
          <a:xfrm>
            <a:off x="2235126" y="3166124"/>
            <a:ext cx="6415058" cy="2220751"/>
            <a:chOff x="1155006" y="2429110"/>
            <a:chExt cx="6415058" cy="2220751"/>
          </a:xfrm>
        </p:grpSpPr>
        <p:sp>
          <p:nvSpPr>
            <p:cNvPr id="18" name="Freihandform 17"/>
            <p:cNvSpPr/>
            <p:nvPr>
              <p:custDataLst>
                <p:tags r:id="rId7"/>
              </p:custDataLst>
            </p:nvPr>
          </p:nvSpPr>
          <p:spPr>
            <a:xfrm flipH="1">
              <a:off x="2509968" y="2832735"/>
              <a:ext cx="711043" cy="1424254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ihandform 19"/>
            <p:cNvSpPr/>
            <p:nvPr>
              <p:custDataLst>
                <p:tags r:id="rId8"/>
              </p:custDataLst>
            </p:nvPr>
          </p:nvSpPr>
          <p:spPr>
            <a:xfrm>
              <a:off x="5374935" y="2622670"/>
              <a:ext cx="799647" cy="181631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E6EDF6"/>
                </a:gs>
                <a:gs pos="100000">
                  <a:srgbClr val="F7F7F7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ihandform 20"/>
            <p:cNvSpPr/>
            <p:nvPr>
              <p:custDataLst>
                <p:tags r:id="rId9"/>
              </p:custDataLst>
            </p:nvPr>
          </p:nvSpPr>
          <p:spPr>
            <a:xfrm>
              <a:off x="5353156" y="3149435"/>
              <a:ext cx="2216908" cy="783621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9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 21"/>
            <p:cNvSpPr/>
            <p:nvPr>
              <p:custDataLst>
                <p:tags r:id="rId10"/>
              </p:custDataLst>
            </p:nvPr>
          </p:nvSpPr>
          <p:spPr>
            <a:xfrm rot="9960647">
              <a:off x="2608966" y="3899252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ihandform 22"/>
            <p:cNvSpPr/>
            <p:nvPr>
              <p:custDataLst>
                <p:tags r:id="rId11"/>
              </p:custDataLst>
            </p:nvPr>
          </p:nvSpPr>
          <p:spPr>
            <a:xfrm rot="11639353" flipV="1">
              <a:off x="2608966" y="2429110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ihandform 23"/>
            <p:cNvSpPr/>
            <p:nvPr>
              <p:custDataLst>
                <p:tags r:id="rId12"/>
              </p:custDataLst>
            </p:nvPr>
          </p:nvSpPr>
          <p:spPr>
            <a:xfrm flipH="1">
              <a:off x="1155006" y="3146981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176368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Sensor </a:t>
            </a:r>
            <a:r>
              <a:rPr lang="de-DE" sz="2000" dirty="0" err="1" smtClean="0"/>
              <a:t>Configuration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26" name="Textfeld 25"/>
          <p:cNvSpPr txBox="1"/>
          <p:nvPr/>
        </p:nvSpPr>
        <p:spPr>
          <a:xfrm>
            <a:off x="1763688" y="211485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Control</a:t>
            </a:r>
            <a:r>
              <a:rPr lang="de-DE" sz="2000" dirty="0" smtClean="0">
                <a:solidFill>
                  <a:srgbClr val="FF0000"/>
                </a:solidFill>
              </a:rPr>
              <a:t> Systems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4644008" y="3733966"/>
            <a:ext cx="1648569" cy="1062980"/>
            <a:chOff x="3563888" y="2996952"/>
            <a:chExt cx="1648569" cy="1062980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860032" y="2996952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860032" y="386104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563888" y="2996952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563888" y="386104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pieren 32"/>
          <p:cNvGrpSpPr/>
          <p:nvPr/>
        </p:nvGrpSpPr>
        <p:grpSpPr>
          <a:xfrm>
            <a:off x="484949" y="5747093"/>
            <a:ext cx="960519" cy="651798"/>
            <a:chOff x="2011347" y="5738855"/>
            <a:chExt cx="960519" cy="651798"/>
          </a:xfrm>
        </p:grpSpPr>
        <p:grpSp>
          <p:nvGrpSpPr>
            <p:cNvPr id="34" name="Gruppieren 56"/>
            <p:cNvGrpSpPr/>
            <p:nvPr/>
          </p:nvGrpSpPr>
          <p:grpSpPr>
            <a:xfrm>
              <a:off x="2011347" y="5759773"/>
              <a:ext cx="960519" cy="630880"/>
              <a:chOff x="2011347" y="5759773"/>
              <a:chExt cx="960519" cy="630880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25" cstate="print">
                <a:grayscl/>
                <a:lum bright="10000"/>
              </a:blip>
              <a:srcRect r="26047" b="25785"/>
              <a:stretch>
                <a:fillRect/>
              </a:stretch>
            </p:blipFill>
            <p:spPr bwMode="auto">
              <a:xfrm>
                <a:off x="2123728" y="5759773"/>
                <a:ext cx="720451" cy="47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feld 36"/>
              <p:cNvSpPr txBox="1"/>
              <p:nvPr/>
            </p:nvSpPr>
            <p:spPr>
              <a:xfrm>
                <a:off x="2011347" y="6190598"/>
                <a:ext cx="96051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700" b="1" dirty="0" smtClean="0">
                    <a:solidFill>
                      <a:srgbClr val="FF0000"/>
                    </a:solidFill>
                  </a:rPr>
                  <a:t>Traffic Jam </a:t>
                </a:r>
                <a:r>
                  <a:rPr lang="de-DE" sz="700" b="1" dirty="0" err="1" smtClean="0">
                    <a:solidFill>
                      <a:srgbClr val="FF0000"/>
                    </a:solidFill>
                  </a:rPr>
                  <a:t>Assist</a:t>
                </a:r>
                <a:endParaRPr lang="de-DE" sz="7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Abgerundetes Rechteck 34"/>
            <p:cNvSpPr/>
            <p:nvPr/>
          </p:nvSpPr>
          <p:spPr>
            <a:xfrm>
              <a:off x="2100866" y="5738855"/>
              <a:ext cx="759619" cy="51434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1026" name="Picture 2__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69" y="1331684"/>
            <a:ext cx="1681511" cy="50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ACC"/>
          <p:cNvPicPr>
            <a:picLocks noChangeAspect="1" noChangeArrowheads="1"/>
          </p:cNvPicPr>
          <p:nvPr/>
        </p:nvPicPr>
        <p:blipFill>
          <a:blip r:embed="rId18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1484784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40" descr="Lane-Change-Assist-2"/>
          <p:cNvPicPr>
            <a:picLocks noChangeAspect="1" noChangeArrowheads="1"/>
          </p:cNvPicPr>
          <p:nvPr/>
        </p:nvPicPr>
        <p:blipFill>
          <a:blip r:embed="rId19" cstate="screen">
            <a:grayscl/>
            <a:lum bright="10000"/>
          </a:blip>
          <a:srcRect l="-3302" r="-2587"/>
          <a:stretch>
            <a:fillRect/>
          </a:stretch>
        </p:blipFill>
        <p:spPr bwMode="auto">
          <a:xfrm>
            <a:off x="539552" y="4975076"/>
            <a:ext cx="807485" cy="487487"/>
          </a:xfrm>
          <a:prstGeom prst="roundRect">
            <a:avLst>
              <a:gd name="adj" fmla="val 140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27" descr="LDW"/>
          <p:cNvPicPr>
            <a:picLocks noChangeAspect="1" noChangeArrowheads="1"/>
          </p:cNvPicPr>
          <p:nvPr/>
        </p:nvPicPr>
        <p:blipFill>
          <a:blip r:embed="rId20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692" y="354024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2_" descr="C:\Users\uidw0282\Pictures\rcta.jpg"/>
          <p:cNvPicPr>
            <a:picLocks noChangeAspect="1" noChangeArrowheads="1"/>
          </p:cNvPicPr>
          <p:nvPr/>
        </p:nvPicPr>
        <p:blipFill>
          <a:blip r:embed="rId21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70062" y="4175174"/>
            <a:ext cx="761578" cy="48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Abgerundetes Rechteck 13"/>
          <p:cNvSpPr/>
          <p:nvPr/>
        </p:nvSpPr>
        <p:spPr>
          <a:xfrm>
            <a:off x="565743" y="2857018"/>
            <a:ext cx="792088" cy="504527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31" descr="EBA"/>
          <p:cNvPicPr>
            <a:picLocks noChangeAspect="1" noChangeArrowheads="1"/>
          </p:cNvPicPr>
          <p:nvPr/>
        </p:nvPicPr>
        <p:blipFill>
          <a:blip r:embed="rId22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7177" y="2200777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1763688" y="1142747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Road </a:t>
            </a:r>
            <a:r>
              <a:rPr lang="de-DE" sz="2000" b="1" dirty="0" err="1" smtClean="0"/>
              <a:t>Sign</a:t>
            </a:r>
            <a:r>
              <a:rPr lang="de-DE" sz="2000" b="1" dirty="0" smtClean="0"/>
              <a:t> Recognition</a:t>
            </a:r>
          </a:p>
          <a:p>
            <a:endParaRPr lang="de-DE" sz="2000" b="1" dirty="0"/>
          </a:p>
        </p:txBody>
      </p:sp>
      <p:pic>
        <p:nvPicPr>
          <p:cNvPr id="16" name="Picture 35_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123728" y="2319069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pieren 17"/>
          <p:cNvGrpSpPr/>
          <p:nvPr/>
        </p:nvGrpSpPr>
        <p:grpSpPr>
          <a:xfrm>
            <a:off x="2235126" y="3166124"/>
            <a:ext cx="6415058" cy="2220751"/>
            <a:chOff x="1155006" y="2429110"/>
            <a:chExt cx="6415058" cy="2220751"/>
          </a:xfrm>
        </p:grpSpPr>
        <p:sp>
          <p:nvSpPr>
            <p:cNvPr id="20" name="Freihandform 19"/>
            <p:cNvSpPr/>
            <p:nvPr>
              <p:custDataLst>
                <p:tags r:id="rId7"/>
              </p:custDataLst>
            </p:nvPr>
          </p:nvSpPr>
          <p:spPr>
            <a:xfrm flipH="1">
              <a:off x="2509968" y="2832735"/>
              <a:ext cx="711043" cy="1424254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ihandform 20"/>
            <p:cNvSpPr/>
            <p:nvPr>
              <p:custDataLst>
                <p:tags r:id="rId8"/>
              </p:custDataLst>
            </p:nvPr>
          </p:nvSpPr>
          <p:spPr>
            <a:xfrm>
              <a:off x="5374935" y="2622670"/>
              <a:ext cx="799647" cy="181631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E6EDF6"/>
                </a:gs>
                <a:gs pos="100000">
                  <a:srgbClr val="F7F7F7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 21"/>
            <p:cNvSpPr/>
            <p:nvPr>
              <p:custDataLst>
                <p:tags r:id="rId9"/>
              </p:custDataLst>
            </p:nvPr>
          </p:nvSpPr>
          <p:spPr>
            <a:xfrm>
              <a:off x="5353156" y="3149435"/>
              <a:ext cx="2216908" cy="783621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9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ihandform 22"/>
            <p:cNvSpPr/>
            <p:nvPr>
              <p:custDataLst>
                <p:tags r:id="rId10"/>
              </p:custDataLst>
            </p:nvPr>
          </p:nvSpPr>
          <p:spPr>
            <a:xfrm rot="9960647">
              <a:off x="2608966" y="3899252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ihandform 23"/>
            <p:cNvSpPr/>
            <p:nvPr>
              <p:custDataLst>
                <p:tags r:id="rId11"/>
              </p:custDataLst>
            </p:nvPr>
          </p:nvSpPr>
          <p:spPr>
            <a:xfrm rot="11639353" flipV="1">
              <a:off x="2608966" y="2429110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 24"/>
            <p:cNvSpPr/>
            <p:nvPr>
              <p:custDataLst>
                <p:tags r:id="rId12"/>
              </p:custDataLst>
            </p:nvPr>
          </p:nvSpPr>
          <p:spPr>
            <a:xfrm flipH="1">
              <a:off x="1155006" y="3146981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176368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Sensor </a:t>
            </a:r>
            <a:r>
              <a:rPr lang="de-DE" sz="2000" dirty="0" err="1" smtClean="0"/>
              <a:t>Configuration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27" name="Textfeld 26"/>
          <p:cNvSpPr txBox="1"/>
          <p:nvPr/>
        </p:nvSpPr>
        <p:spPr>
          <a:xfrm>
            <a:off x="1763688" y="211485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Control</a:t>
            </a:r>
            <a:r>
              <a:rPr lang="de-DE" sz="2000" dirty="0" smtClean="0">
                <a:solidFill>
                  <a:srgbClr val="FF0000"/>
                </a:solidFill>
              </a:rPr>
              <a:t> Systems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5148064" y="1700808"/>
            <a:ext cx="3221844" cy="4556249"/>
            <a:chOff x="5148064" y="1700808"/>
            <a:chExt cx="3221844" cy="4556249"/>
          </a:xfrm>
        </p:grpSpPr>
        <p:sp>
          <p:nvSpPr>
            <p:cNvPr id="34" name="Textfeld 33"/>
            <p:cNvSpPr txBox="1"/>
            <p:nvPr/>
          </p:nvSpPr>
          <p:spPr>
            <a:xfrm>
              <a:off x="5148064" y="5949280"/>
              <a:ext cx="3221844" cy="307777"/>
            </a:xfrm>
            <a:prstGeom prst="rect">
              <a:avLst/>
            </a:prstGeom>
            <a:noFill/>
            <a:ln w="76200">
              <a:solidFill>
                <a:srgbClr val="2F2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Optional: Speed Adaptation in ACC</a:t>
              </a:r>
              <a:endParaRPr lang="de-DE" sz="1400" b="1" dirty="0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732240" y="1700808"/>
              <a:ext cx="1271877" cy="817290"/>
            </a:xfrm>
            <a:prstGeom prst="rect">
              <a:avLst/>
            </a:prstGeom>
            <a:noFill/>
            <a:ln w="76200">
              <a:solidFill>
                <a:srgbClr val="2F2FFF"/>
              </a:solidFill>
              <a:miter lim="800000"/>
              <a:headEnd/>
              <a:tailEnd/>
            </a:ln>
          </p:spPr>
        </p:pic>
        <p:cxnSp>
          <p:nvCxnSpPr>
            <p:cNvPr id="42" name="Gerade Verbindung mit Pfeil 41"/>
            <p:cNvCxnSpPr/>
            <p:nvPr/>
          </p:nvCxnSpPr>
          <p:spPr>
            <a:xfrm flipV="1">
              <a:off x="5940152" y="2564904"/>
              <a:ext cx="1152128" cy="1584176"/>
            </a:xfrm>
            <a:prstGeom prst="straightConnector1">
              <a:avLst/>
            </a:prstGeom>
            <a:ln w="53975">
              <a:solidFill>
                <a:srgbClr val="2F2FFF"/>
              </a:solidFill>
              <a:headEnd type="oval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>
            <a:off x="484949" y="5747093"/>
            <a:ext cx="960519" cy="651798"/>
            <a:chOff x="2011347" y="5738855"/>
            <a:chExt cx="960519" cy="651798"/>
          </a:xfrm>
        </p:grpSpPr>
        <p:grpSp>
          <p:nvGrpSpPr>
            <p:cNvPr id="31" name="Gruppieren 56"/>
            <p:cNvGrpSpPr/>
            <p:nvPr/>
          </p:nvGrpSpPr>
          <p:grpSpPr>
            <a:xfrm>
              <a:off x="2011347" y="5759773"/>
              <a:ext cx="960519" cy="630880"/>
              <a:chOff x="2011347" y="5759773"/>
              <a:chExt cx="960519" cy="63088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5" cstate="print">
                <a:grayscl/>
                <a:lum bright="10000"/>
              </a:blip>
              <a:srcRect r="26047" b="25785"/>
              <a:stretch>
                <a:fillRect/>
              </a:stretch>
            </p:blipFill>
            <p:spPr bwMode="auto">
              <a:xfrm>
                <a:off x="2123728" y="5759773"/>
                <a:ext cx="720451" cy="47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Textfeld 34"/>
              <p:cNvSpPr txBox="1"/>
              <p:nvPr/>
            </p:nvSpPr>
            <p:spPr>
              <a:xfrm>
                <a:off x="2011347" y="6190598"/>
                <a:ext cx="96051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700" b="1" dirty="0" smtClean="0">
                    <a:solidFill>
                      <a:srgbClr val="FF0000"/>
                    </a:solidFill>
                  </a:rPr>
                  <a:t>Traffic Jam </a:t>
                </a:r>
                <a:r>
                  <a:rPr lang="de-DE" sz="700" b="1" dirty="0" err="1" smtClean="0">
                    <a:solidFill>
                      <a:srgbClr val="FF0000"/>
                    </a:solidFill>
                  </a:rPr>
                  <a:t>Assist</a:t>
                </a:r>
                <a:endParaRPr lang="de-DE" sz="7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Abgerundetes Rechteck 31"/>
            <p:cNvSpPr/>
            <p:nvPr/>
          </p:nvSpPr>
          <p:spPr>
            <a:xfrm>
              <a:off x="2100866" y="5738855"/>
              <a:ext cx="759619" cy="51434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1026" name="Picture 2__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69" y="1331684"/>
            <a:ext cx="1681511" cy="50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s Rechteck 10"/>
          <p:cNvSpPr/>
          <p:nvPr/>
        </p:nvSpPr>
        <p:spPr>
          <a:xfrm>
            <a:off x="565743" y="3515998"/>
            <a:ext cx="792088" cy="504527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28" descr="ACC"/>
          <p:cNvPicPr>
            <a:picLocks noChangeAspect="1" noChangeArrowheads="1"/>
          </p:cNvPicPr>
          <p:nvPr/>
        </p:nvPicPr>
        <p:blipFill>
          <a:blip r:embed="rId18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1484784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40" descr="Lane-Change-Assist-2"/>
          <p:cNvPicPr>
            <a:picLocks noChangeAspect="1" noChangeArrowheads="1"/>
          </p:cNvPicPr>
          <p:nvPr/>
        </p:nvPicPr>
        <p:blipFill>
          <a:blip r:embed="rId19" cstate="screen">
            <a:grayscl/>
            <a:lum bright="10000"/>
          </a:blip>
          <a:srcRect l="-3302" r="-2587"/>
          <a:stretch>
            <a:fillRect/>
          </a:stretch>
        </p:blipFill>
        <p:spPr bwMode="auto">
          <a:xfrm>
            <a:off x="539552" y="4975076"/>
            <a:ext cx="807485" cy="487487"/>
          </a:xfrm>
          <a:prstGeom prst="roundRect">
            <a:avLst>
              <a:gd name="adj" fmla="val 140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31" descr="EBA"/>
          <p:cNvPicPr>
            <a:picLocks noChangeAspect="1" noChangeArrowheads="1"/>
          </p:cNvPicPr>
          <p:nvPr/>
        </p:nvPicPr>
        <p:blipFill>
          <a:blip r:embed="rId20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7177" y="2200777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30" descr="TSR"/>
          <p:cNvPicPr>
            <a:picLocks noChangeAspect="1" noChangeArrowheads="1"/>
          </p:cNvPicPr>
          <p:nvPr/>
        </p:nvPicPr>
        <p:blipFill>
          <a:blip r:embed="rId21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286545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2_" descr="C:\Users\uidw0282\Pictures\rcta.jpg"/>
          <p:cNvPicPr>
            <a:picLocks noChangeAspect="1" noChangeArrowheads="1"/>
          </p:cNvPicPr>
          <p:nvPr/>
        </p:nvPicPr>
        <p:blipFill>
          <a:blip r:embed="rId22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70062" y="4175174"/>
            <a:ext cx="761578" cy="48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Textfeld 16"/>
          <p:cNvSpPr txBox="1"/>
          <p:nvPr/>
        </p:nvSpPr>
        <p:spPr>
          <a:xfrm>
            <a:off x="1763688" y="1142747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Lane </a:t>
            </a:r>
            <a:r>
              <a:rPr lang="de-DE" sz="2000" b="1" dirty="0" err="1" smtClean="0"/>
              <a:t>Departure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Warning</a:t>
            </a:r>
            <a:r>
              <a:rPr lang="de-DE" sz="2000" b="1" dirty="0" smtClean="0"/>
              <a:t> System (LDWS/LKAS)</a:t>
            </a:r>
          </a:p>
          <a:p>
            <a:endParaRPr lang="de-DE" sz="2000" b="1" dirty="0"/>
          </a:p>
        </p:txBody>
      </p:sp>
      <p:pic>
        <p:nvPicPr>
          <p:cNvPr id="18" name="Picture 35_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123728" y="2319069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pieren 19"/>
          <p:cNvGrpSpPr/>
          <p:nvPr/>
        </p:nvGrpSpPr>
        <p:grpSpPr>
          <a:xfrm>
            <a:off x="2235126" y="3166124"/>
            <a:ext cx="6415058" cy="2220751"/>
            <a:chOff x="1155006" y="2429110"/>
            <a:chExt cx="6415058" cy="2220751"/>
          </a:xfrm>
        </p:grpSpPr>
        <p:sp>
          <p:nvSpPr>
            <p:cNvPr id="21" name="Freihandform 20"/>
            <p:cNvSpPr/>
            <p:nvPr>
              <p:custDataLst>
                <p:tags r:id="rId7"/>
              </p:custDataLst>
            </p:nvPr>
          </p:nvSpPr>
          <p:spPr>
            <a:xfrm flipH="1">
              <a:off x="2509968" y="2832735"/>
              <a:ext cx="711043" cy="1424254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 21"/>
            <p:cNvSpPr/>
            <p:nvPr>
              <p:custDataLst>
                <p:tags r:id="rId8"/>
              </p:custDataLst>
            </p:nvPr>
          </p:nvSpPr>
          <p:spPr>
            <a:xfrm>
              <a:off x="5374935" y="2622670"/>
              <a:ext cx="799647" cy="181631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E6EDF6"/>
                </a:gs>
                <a:gs pos="100000">
                  <a:srgbClr val="F7F7F7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ihandform 22"/>
            <p:cNvSpPr/>
            <p:nvPr>
              <p:custDataLst>
                <p:tags r:id="rId9"/>
              </p:custDataLst>
            </p:nvPr>
          </p:nvSpPr>
          <p:spPr>
            <a:xfrm>
              <a:off x="5353156" y="3149435"/>
              <a:ext cx="2216908" cy="783621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9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ihandform 23"/>
            <p:cNvSpPr/>
            <p:nvPr>
              <p:custDataLst>
                <p:tags r:id="rId10"/>
              </p:custDataLst>
            </p:nvPr>
          </p:nvSpPr>
          <p:spPr>
            <a:xfrm rot="9960647">
              <a:off x="2608966" y="3899252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 24"/>
            <p:cNvSpPr/>
            <p:nvPr>
              <p:custDataLst>
                <p:tags r:id="rId11"/>
              </p:custDataLst>
            </p:nvPr>
          </p:nvSpPr>
          <p:spPr>
            <a:xfrm rot="11639353" flipV="1">
              <a:off x="2608966" y="2429110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ihandform 25"/>
            <p:cNvSpPr/>
            <p:nvPr>
              <p:custDataLst>
                <p:tags r:id="rId12"/>
              </p:custDataLst>
            </p:nvPr>
          </p:nvSpPr>
          <p:spPr>
            <a:xfrm flipH="1">
              <a:off x="1155006" y="3146981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76368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Sensor </a:t>
            </a:r>
            <a:r>
              <a:rPr lang="de-DE" sz="2000" dirty="0" err="1" smtClean="0"/>
              <a:t>Configuration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1763688" y="211485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Control</a:t>
            </a:r>
            <a:r>
              <a:rPr lang="de-DE" sz="2000" dirty="0" smtClean="0">
                <a:solidFill>
                  <a:srgbClr val="FF0000"/>
                </a:solidFill>
              </a:rPr>
              <a:t> Systems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5940152" y="1628800"/>
            <a:ext cx="2144096" cy="2520280"/>
            <a:chOff x="5940152" y="1628800"/>
            <a:chExt cx="2144096" cy="2520280"/>
          </a:xfrm>
        </p:grpSpPr>
        <p:cxnSp>
          <p:nvCxnSpPr>
            <p:cNvPr id="32" name="Gerade Verbindung mit Pfeil 31"/>
            <p:cNvCxnSpPr/>
            <p:nvPr/>
          </p:nvCxnSpPr>
          <p:spPr>
            <a:xfrm flipV="1">
              <a:off x="5940152" y="2564904"/>
              <a:ext cx="1152128" cy="1584176"/>
            </a:xfrm>
            <a:prstGeom prst="straightConnector1">
              <a:avLst/>
            </a:prstGeom>
            <a:ln w="53975">
              <a:solidFill>
                <a:srgbClr val="2F2F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012160" y="1628800"/>
              <a:ext cx="2072088" cy="92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ieren 34"/>
          <p:cNvGrpSpPr/>
          <p:nvPr/>
        </p:nvGrpSpPr>
        <p:grpSpPr>
          <a:xfrm>
            <a:off x="484949" y="5747093"/>
            <a:ext cx="960519" cy="651798"/>
            <a:chOff x="2011347" y="5738855"/>
            <a:chExt cx="960519" cy="651798"/>
          </a:xfrm>
        </p:grpSpPr>
        <p:grpSp>
          <p:nvGrpSpPr>
            <p:cNvPr id="36" name="Gruppieren 56"/>
            <p:cNvGrpSpPr/>
            <p:nvPr/>
          </p:nvGrpSpPr>
          <p:grpSpPr>
            <a:xfrm>
              <a:off x="2011347" y="5759773"/>
              <a:ext cx="960519" cy="630880"/>
              <a:chOff x="2011347" y="5759773"/>
              <a:chExt cx="960519" cy="630880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5" cstate="print">
                <a:grayscl/>
                <a:lum bright="10000"/>
              </a:blip>
              <a:srcRect r="26047" b="25785"/>
              <a:stretch>
                <a:fillRect/>
              </a:stretch>
            </p:blipFill>
            <p:spPr bwMode="auto">
              <a:xfrm>
                <a:off x="2123728" y="5759773"/>
                <a:ext cx="720451" cy="47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feld 38"/>
              <p:cNvSpPr txBox="1"/>
              <p:nvPr/>
            </p:nvSpPr>
            <p:spPr>
              <a:xfrm>
                <a:off x="2011347" y="6190598"/>
                <a:ext cx="96051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700" b="1" dirty="0" smtClean="0">
                    <a:solidFill>
                      <a:srgbClr val="FF0000"/>
                    </a:solidFill>
                  </a:rPr>
                  <a:t>Traffic Jam </a:t>
                </a:r>
                <a:r>
                  <a:rPr lang="de-DE" sz="700" b="1" dirty="0" err="1" smtClean="0">
                    <a:solidFill>
                      <a:srgbClr val="FF0000"/>
                    </a:solidFill>
                  </a:rPr>
                  <a:t>Assist</a:t>
                </a:r>
                <a:endParaRPr lang="de-DE" sz="7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Abgerundetes Rechteck 36"/>
            <p:cNvSpPr/>
            <p:nvPr/>
          </p:nvSpPr>
          <p:spPr>
            <a:xfrm>
              <a:off x="2100866" y="5738855"/>
              <a:ext cx="759619" cy="51434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5__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172370" y="2304430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1026" name="Picture 2__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169" y="1331684"/>
            <a:ext cx="1681511" cy="50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s Rechteck 10"/>
          <p:cNvSpPr/>
          <p:nvPr/>
        </p:nvSpPr>
        <p:spPr>
          <a:xfrm>
            <a:off x="565743" y="4171565"/>
            <a:ext cx="792088" cy="504527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28" descr="ACC"/>
          <p:cNvPicPr>
            <a:picLocks noChangeAspect="1" noChangeArrowheads="1"/>
          </p:cNvPicPr>
          <p:nvPr/>
        </p:nvPicPr>
        <p:blipFill>
          <a:blip r:embed="rId23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1484784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40" descr="Lane-Change-Assist-2"/>
          <p:cNvPicPr>
            <a:picLocks noChangeAspect="1" noChangeArrowheads="1"/>
          </p:cNvPicPr>
          <p:nvPr/>
        </p:nvPicPr>
        <p:blipFill>
          <a:blip r:embed="rId24" cstate="screen">
            <a:grayscl/>
            <a:lum bright="10000"/>
          </a:blip>
          <a:srcRect l="-3302" r="-2587"/>
          <a:stretch>
            <a:fillRect/>
          </a:stretch>
        </p:blipFill>
        <p:spPr bwMode="auto">
          <a:xfrm>
            <a:off x="539552" y="4975076"/>
            <a:ext cx="807485" cy="487487"/>
          </a:xfrm>
          <a:prstGeom prst="roundRect">
            <a:avLst>
              <a:gd name="adj" fmla="val 140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31" descr="EBA"/>
          <p:cNvPicPr>
            <a:picLocks noChangeAspect="1" noChangeArrowheads="1"/>
          </p:cNvPicPr>
          <p:nvPr/>
        </p:nvPicPr>
        <p:blipFill>
          <a:blip r:embed="rId25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7177" y="2200777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30" descr="TSR"/>
          <p:cNvPicPr>
            <a:picLocks noChangeAspect="1" noChangeArrowheads="1"/>
          </p:cNvPicPr>
          <p:nvPr/>
        </p:nvPicPr>
        <p:blipFill>
          <a:blip r:embed="rId26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286545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27" descr="LDW"/>
          <p:cNvPicPr>
            <a:picLocks noChangeAspect="1" noChangeArrowheads="1"/>
          </p:cNvPicPr>
          <p:nvPr/>
        </p:nvPicPr>
        <p:blipFill>
          <a:blip r:embed="rId27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692" y="354024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1763688" y="1142747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Parking</a:t>
            </a:r>
            <a:r>
              <a:rPr lang="de-DE" sz="2000" b="1" dirty="0" smtClean="0"/>
              <a:t> Systems</a:t>
            </a:r>
          </a:p>
          <a:p>
            <a:endParaRPr lang="de-DE" sz="20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76368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Sensor </a:t>
            </a:r>
            <a:r>
              <a:rPr lang="de-DE" sz="2000" dirty="0" err="1" smtClean="0"/>
              <a:t>Configuration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1763688" y="211485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Control</a:t>
            </a:r>
            <a:r>
              <a:rPr lang="de-DE" sz="2000" dirty="0" smtClean="0">
                <a:solidFill>
                  <a:srgbClr val="FF0000"/>
                </a:solidFill>
              </a:rPr>
              <a:t> Systems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2184232" y="2636912"/>
            <a:ext cx="6935054" cy="3672408"/>
            <a:chOff x="2184232" y="2636912"/>
            <a:chExt cx="6935054" cy="3648627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2184232" y="2636912"/>
              <a:ext cx="6935054" cy="3648627"/>
              <a:chOff x="2208946" y="4677850"/>
              <a:chExt cx="6935054" cy="3648627"/>
            </a:xfrm>
          </p:grpSpPr>
          <p:sp>
            <p:nvSpPr>
              <p:cNvPr id="51208" name="Rectangle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116786" y="6688667"/>
                <a:ext cx="27214" cy="169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>
                  <a:lnSpc>
                    <a:spcPct val="107000"/>
                  </a:lnSpc>
                </a:pPr>
                <a:endParaRPr lang="de-DE" sz="800" dirty="0"/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 t="10751" b="3368"/>
              <a:stretch>
                <a:fillRect/>
              </a:stretch>
            </p:blipFill>
            <p:spPr bwMode="auto">
              <a:xfrm>
                <a:off x="2208946" y="4677850"/>
                <a:ext cx="6611526" cy="364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19"/>
              <p:cNvGrpSpPr/>
              <p:nvPr/>
            </p:nvGrpSpPr>
            <p:grpSpPr>
              <a:xfrm>
                <a:off x="2267744" y="5373216"/>
                <a:ext cx="6447966" cy="1816310"/>
                <a:chOff x="1122388" y="2622670"/>
                <a:chExt cx="6447966" cy="1816310"/>
              </a:xfrm>
            </p:grpSpPr>
            <p:sp>
              <p:nvSpPr>
                <p:cNvPr id="21" name="Freihandform 20"/>
                <p:cNvSpPr/>
                <p:nvPr>
                  <p:custDataLst>
                    <p:tags r:id="rId13"/>
                  </p:custDataLst>
                </p:nvPr>
              </p:nvSpPr>
              <p:spPr>
                <a:xfrm flipH="1">
                  <a:off x="2509968" y="2832735"/>
                  <a:ext cx="711043" cy="1424254"/>
                </a:xfrm>
                <a:custGeom>
                  <a:avLst/>
                  <a:gdLst>
                    <a:gd name="connsiteX0" fmla="*/ 1452217 w 1458843"/>
                    <a:gd name="connsiteY0" fmla="*/ 0 h 1444487"/>
                    <a:gd name="connsiteX1" fmla="*/ 1104 w 1458843"/>
                    <a:gd name="connsiteY1" fmla="*/ 722243 h 1444487"/>
                    <a:gd name="connsiteX2" fmla="*/ 1458843 w 1458843"/>
                    <a:gd name="connsiteY2" fmla="*/ 1444487 h 1444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8843" h="1444487">
                      <a:moveTo>
                        <a:pt x="1452217" y="0"/>
                      </a:moveTo>
                      <a:cubicBezTo>
                        <a:pt x="726108" y="240747"/>
                        <a:pt x="0" y="481495"/>
                        <a:pt x="1104" y="722243"/>
                      </a:cubicBezTo>
                      <a:cubicBezTo>
                        <a:pt x="2208" y="962991"/>
                        <a:pt x="730525" y="1203739"/>
                        <a:pt x="1458843" y="1444487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21594000" scaled="0"/>
                  <a:tileRect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ihandform 2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5374935" y="2622670"/>
                  <a:ext cx="799647" cy="1816310"/>
                </a:xfrm>
                <a:custGeom>
                  <a:avLst/>
                  <a:gdLst>
                    <a:gd name="connsiteX0" fmla="*/ 1452217 w 1458843"/>
                    <a:gd name="connsiteY0" fmla="*/ 0 h 1444487"/>
                    <a:gd name="connsiteX1" fmla="*/ 1104 w 1458843"/>
                    <a:gd name="connsiteY1" fmla="*/ 722243 h 1444487"/>
                    <a:gd name="connsiteX2" fmla="*/ 1458843 w 1458843"/>
                    <a:gd name="connsiteY2" fmla="*/ 1444487 h 1444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8843" h="1444487">
                      <a:moveTo>
                        <a:pt x="1452217" y="0"/>
                      </a:moveTo>
                      <a:cubicBezTo>
                        <a:pt x="726108" y="240747"/>
                        <a:pt x="0" y="481495"/>
                        <a:pt x="1104" y="722243"/>
                      </a:cubicBezTo>
                      <a:cubicBezTo>
                        <a:pt x="2208" y="962991"/>
                        <a:pt x="730525" y="1203739"/>
                        <a:pt x="1458843" y="1444487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E6EDF6"/>
                    </a:gs>
                    <a:gs pos="100000">
                      <a:srgbClr val="F7F7F7"/>
                    </a:gs>
                  </a:gsLst>
                  <a:lin ang="21594000" scaled="0"/>
                  <a:tileRect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ihandform 25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1122388" y="3153331"/>
                  <a:ext cx="2192858" cy="775120"/>
                </a:xfrm>
                <a:custGeom>
                  <a:avLst/>
                  <a:gdLst>
                    <a:gd name="connsiteX0" fmla="*/ 1452217 w 1458843"/>
                    <a:gd name="connsiteY0" fmla="*/ 0 h 1444487"/>
                    <a:gd name="connsiteX1" fmla="*/ 1104 w 1458843"/>
                    <a:gd name="connsiteY1" fmla="*/ 722243 h 1444487"/>
                    <a:gd name="connsiteX2" fmla="*/ 1458843 w 1458843"/>
                    <a:gd name="connsiteY2" fmla="*/ 1444487 h 1444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8843" h="1444487">
                      <a:moveTo>
                        <a:pt x="1452217" y="0"/>
                      </a:moveTo>
                      <a:cubicBezTo>
                        <a:pt x="726108" y="240747"/>
                        <a:pt x="0" y="481495"/>
                        <a:pt x="1104" y="722243"/>
                      </a:cubicBezTo>
                      <a:cubicBezTo>
                        <a:pt x="2208" y="962991"/>
                        <a:pt x="730525" y="1203739"/>
                        <a:pt x="1458843" y="1444487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21594000" scaled="0"/>
                  <a:tileRect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ihandform 35"/>
                <p:cNvSpPr/>
                <p:nvPr>
                  <p:custDataLst>
                    <p:tags r:id="rId16"/>
                  </p:custDataLst>
                </p:nvPr>
              </p:nvSpPr>
              <p:spPr>
                <a:xfrm rot="10800000" flipH="1">
                  <a:off x="5377496" y="3161195"/>
                  <a:ext cx="2192858" cy="775120"/>
                </a:xfrm>
                <a:custGeom>
                  <a:avLst/>
                  <a:gdLst>
                    <a:gd name="connsiteX0" fmla="*/ 1452217 w 1458843"/>
                    <a:gd name="connsiteY0" fmla="*/ 0 h 1444487"/>
                    <a:gd name="connsiteX1" fmla="*/ 1104 w 1458843"/>
                    <a:gd name="connsiteY1" fmla="*/ 722243 h 1444487"/>
                    <a:gd name="connsiteX2" fmla="*/ 1458843 w 1458843"/>
                    <a:gd name="connsiteY2" fmla="*/ 1444487 h 1444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8843" h="1444487">
                      <a:moveTo>
                        <a:pt x="1452217" y="0"/>
                      </a:moveTo>
                      <a:cubicBezTo>
                        <a:pt x="726108" y="240747"/>
                        <a:pt x="0" y="481495"/>
                        <a:pt x="1104" y="722243"/>
                      </a:cubicBezTo>
                      <a:cubicBezTo>
                        <a:pt x="2208" y="962991"/>
                        <a:pt x="730525" y="1203739"/>
                        <a:pt x="1458843" y="1444487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21594000" scaled="0"/>
                  <a:tileRect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" name="Freihandform 31"/>
            <p:cNvSpPr/>
            <p:nvPr>
              <p:custDataLst>
                <p:tags r:id="rId6"/>
              </p:custDataLst>
            </p:nvPr>
          </p:nvSpPr>
          <p:spPr>
            <a:xfrm flipH="1">
              <a:off x="3635896" y="3501008"/>
              <a:ext cx="797334" cy="1512168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/>
            <p:nvPr>
              <p:custDataLst>
                <p:tags r:id="rId7"/>
              </p:custDataLst>
            </p:nvPr>
          </p:nvSpPr>
          <p:spPr>
            <a:xfrm>
              <a:off x="6519958" y="3284984"/>
              <a:ext cx="788346" cy="1944216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ihandform 34"/>
            <p:cNvSpPr/>
            <p:nvPr>
              <p:custDataLst>
                <p:tags r:id="rId8"/>
              </p:custDataLst>
            </p:nvPr>
          </p:nvSpPr>
          <p:spPr>
            <a:xfrm rot="16200000" flipV="1">
              <a:off x="4438208" y="2703098"/>
              <a:ext cx="561959" cy="1581716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 37"/>
            <p:cNvSpPr/>
            <p:nvPr>
              <p:custDataLst>
                <p:tags r:id="rId9"/>
              </p:custDataLst>
            </p:nvPr>
          </p:nvSpPr>
          <p:spPr>
            <a:xfrm rot="16200000" flipV="1">
              <a:off x="6021724" y="2789211"/>
              <a:ext cx="561959" cy="1581716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ihandform 38"/>
            <p:cNvSpPr/>
            <p:nvPr>
              <p:custDataLst>
                <p:tags r:id="rId10"/>
              </p:custDataLst>
            </p:nvPr>
          </p:nvSpPr>
          <p:spPr>
            <a:xfrm rot="5400000">
              <a:off x="4344992" y="4245859"/>
              <a:ext cx="561959" cy="1581716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ihandform 39"/>
            <p:cNvSpPr/>
            <p:nvPr>
              <p:custDataLst>
                <p:tags r:id="rId11"/>
              </p:custDataLst>
            </p:nvPr>
          </p:nvSpPr>
          <p:spPr>
            <a:xfrm rot="5400000">
              <a:off x="5784492" y="4197620"/>
              <a:ext cx="561959" cy="1581716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rot="5400000">
            <a:off x="5619416" y="3998465"/>
            <a:ext cx="369916" cy="19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pieren 40"/>
          <p:cNvGrpSpPr/>
          <p:nvPr/>
        </p:nvGrpSpPr>
        <p:grpSpPr>
          <a:xfrm>
            <a:off x="484949" y="5747093"/>
            <a:ext cx="960519" cy="651798"/>
            <a:chOff x="2011347" y="5738855"/>
            <a:chExt cx="960519" cy="651798"/>
          </a:xfrm>
        </p:grpSpPr>
        <p:grpSp>
          <p:nvGrpSpPr>
            <p:cNvPr id="42" name="Gruppieren 56"/>
            <p:cNvGrpSpPr/>
            <p:nvPr/>
          </p:nvGrpSpPr>
          <p:grpSpPr>
            <a:xfrm>
              <a:off x="2011347" y="5759773"/>
              <a:ext cx="960519" cy="630880"/>
              <a:chOff x="2011347" y="5759773"/>
              <a:chExt cx="960519" cy="630880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30" cstate="print">
                <a:grayscl/>
                <a:lum bright="10000"/>
              </a:blip>
              <a:srcRect r="26047" b="25785"/>
              <a:stretch>
                <a:fillRect/>
              </a:stretch>
            </p:blipFill>
            <p:spPr bwMode="auto">
              <a:xfrm>
                <a:off x="2123728" y="5759773"/>
                <a:ext cx="720451" cy="47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feld 47"/>
              <p:cNvSpPr txBox="1"/>
              <p:nvPr/>
            </p:nvSpPr>
            <p:spPr>
              <a:xfrm>
                <a:off x="2011347" y="6190598"/>
                <a:ext cx="96051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700" b="1" dirty="0" smtClean="0">
                    <a:solidFill>
                      <a:srgbClr val="FF0000"/>
                    </a:solidFill>
                  </a:rPr>
                  <a:t>Traffic Jam </a:t>
                </a:r>
                <a:r>
                  <a:rPr lang="de-DE" sz="700" b="1" dirty="0" err="1" smtClean="0">
                    <a:solidFill>
                      <a:srgbClr val="FF0000"/>
                    </a:solidFill>
                  </a:rPr>
                  <a:t>Assist</a:t>
                </a:r>
                <a:endParaRPr lang="de-DE" sz="7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3" name="Abgerundetes Rechteck 42"/>
            <p:cNvSpPr/>
            <p:nvPr/>
          </p:nvSpPr>
          <p:spPr>
            <a:xfrm>
              <a:off x="2100866" y="5738855"/>
              <a:ext cx="759619" cy="51434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1026" name="Picture 2__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169" y="1331684"/>
            <a:ext cx="1681511" cy="50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s Rechteck 10"/>
          <p:cNvSpPr/>
          <p:nvPr/>
        </p:nvSpPr>
        <p:spPr>
          <a:xfrm>
            <a:off x="565743" y="4963653"/>
            <a:ext cx="792088" cy="504527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28" descr="ACC"/>
          <p:cNvPicPr>
            <a:picLocks noChangeAspect="1" noChangeArrowheads="1"/>
          </p:cNvPicPr>
          <p:nvPr/>
        </p:nvPicPr>
        <p:blipFill>
          <a:blip r:embed="rId20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1484784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31" descr="EBA"/>
          <p:cNvPicPr>
            <a:picLocks noChangeAspect="1" noChangeArrowheads="1"/>
          </p:cNvPicPr>
          <p:nvPr/>
        </p:nvPicPr>
        <p:blipFill>
          <a:blip r:embed="rId21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7177" y="2200777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30" descr="TSR"/>
          <p:cNvPicPr>
            <a:picLocks noChangeAspect="1" noChangeArrowheads="1"/>
          </p:cNvPicPr>
          <p:nvPr/>
        </p:nvPicPr>
        <p:blipFill>
          <a:blip r:embed="rId22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286545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27" descr="LDW"/>
          <p:cNvPicPr>
            <a:picLocks noChangeAspect="1" noChangeArrowheads="1"/>
          </p:cNvPicPr>
          <p:nvPr/>
        </p:nvPicPr>
        <p:blipFill>
          <a:blip r:embed="rId23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692" y="354024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2_" descr="C:\Users\uidw0282\Pictures\rcta.jpg"/>
          <p:cNvPicPr>
            <a:picLocks noChangeAspect="1" noChangeArrowheads="1"/>
          </p:cNvPicPr>
          <p:nvPr/>
        </p:nvPicPr>
        <p:blipFill>
          <a:blip r:embed="rId24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70062" y="4175174"/>
            <a:ext cx="761578" cy="48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5" name="Textfeld 44"/>
          <p:cNvSpPr txBox="1"/>
          <p:nvPr/>
        </p:nvSpPr>
        <p:spPr>
          <a:xfrm>
            <a:off x="1763688" y="1142747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Lane Change </a:t>
            </a:r>
            <a:r>
              <a:rPr lang="de-DE" sz="2000" b="1" dirty="0" err="1" smtClean="0"/>
              <a:t>Assist</a:t>
            </a:r>
            <a:r>
              <a:rPr lang="de-DE" sz="2000" b="1" dirty="0" smtClean="0"/>
              <a:t> (LCA)</a:t>
            </a:r>
          </a:p>
          <a:p>
            <a:endParaRPr lang="de-DE" sz="2000" b="1" dirty="0"/>
          </a:p>
        </p:txBody>
      </p:sp>
      <p:pic>
        <p:nvPicPr>
          <p:cNvPr id="46" name="Picture 35_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123728" y="2319069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uppieren 46"/>
          <p:cNvGrpSpPr/>
          <p:nvPr/>
        </p:nvGrpSpPr>
        <p:grpSpPr>
          <a:xfrm>
            <a:off x="2235126" y="3137837"/>
            <a:ext cx="6401940" cy="2274399"/>
            <a:chOff x="1155006" y="2400823"/>
            <a:chExt cx="6401940" cy="2274399"/>
          </a:xfrm>
        </p:grpSpPr>
        <p:sp>
          <p:nvSpPr>
            <p:cNvPr id="48" name="Freihandform 47"/>
            <p:cNvSpPr/>
            <p:nvPr>
              <p:custDataLst>
                <p:tags r:id="rId7"/>
              </p:custDataLst>
            </p:nvPr>
          </p:nvSpPr>
          <p:spPr>
            <a:xfrm flipH="1">
              <a:off x="2509968" y="2832735"/>
              <a:ext cx="711043" cy="1424254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ihandform 48"/>
            <p:cNvSpPr/>
            <p:nvPr>
              <p:custDataLst>
                <p:tags r:id="rId8"/>
              </p:custDataLst>
            </p:nvPr>
          </p:nvSpPr>
          <p:spPr>
            <a:xfrm>
              <a:off x="5374935" y="2622670"/>
              <a:ext cx="799647" cy="181631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E6EDF6"/>
                </a:gs>
                <a:gs pos="100000">
                  <a:srgbClr val="F7F7F7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ihandform 50"/>
            <p:cNvSpPr/>
            <p:nvPr>
              <p:custDataLst>
                <p:tags r:id="rId9"/>
              </p:custDataLst>
            </p:nvPr>
          </p:nvSpPr>
          <p:spPr>
            <a:xfrm rot="9960647">
              <a:off x="2608966" y="3899252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ihandform 51"/>
            <p:cNvSpPr/>
            <p:nvPr>
              <p:custDataLst>
                <p:tags r:id="rId10"/>
              </p:custDataLst>
            </p:nvPr>
          </p:nvSpPr>
          <p:spPr>
            <a:xfrm rot="11639353" flipV="1">
              <a:off x="2608966" y="2429110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ihandform 52"/>
            <p:cNvSpPr/>
            <p:nvPr>
              <p:custDataLst>
                <p:tags r:id="rId11"/>
              </p:custDataLst>
            </p:nvPr>
          </p:nvSpPr>
          <p:spPr>
            <a:xfrm flipH="1">
              <a:off x="1155006" y="3146981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ihandform 49"/>
            <p:cNvSpPr/>
            <p:nvPr>
              <p:custDataLst>
                <p:tags r:id="rId12"/>
              </p:custDataLst>
            </p:nvPr>
          </p:nvSpPr>
          <p:spPr>
            <a:xfrm rot="11740463">
              <a:off x="2586268" y="2400823"/>
              <a:ext cx="2216908" cy="783621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9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ihandform 60"/>
            <p:cNvSpPr/>
            <p:nvPr>
              <p:custDataLst>
                <p:tags r:id="rId13"/>
              </p:custDataLst>
            </p:nvPr>
          </p:nvSpPr>
          <p:spPr>
            <a:xfrm rot="9870030">
              <a:off x="2586268" y="3891601"/>
              <a:ext cx="2216908" cy="783621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00FF00"/>
                </a:gs>
                <a:gs pos="89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ihandform 61"/>
            <p:cNvSpPr/>
            <p:nvPr>
              <p:custDataLst>
                <p:tags r:id="rId14"/>
              </p:custDataLst>
            </p:nvPr>
          </p:nvSpPr>
          <p:spPr>
            <a:xfrm rot="10800000" flipH="1">
              <a:off x="5364088" y="3148500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176368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Sensor </a:t>
            </a:r>
            <a:r>
              <a:rPr lang="de-DE" sz="2000" dirty="0" err="1" smtClean="0"/>
              <a:t>Configuration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55" name="Textfeld 54"/>
          <p:cNvSpPr txBox="1"/>
          <p:nvPr/>
        </p:nvSpPr>
        <p:spPr>
          <a:xfrm>
            <a:off x="1763688" y="211485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Control</a:t>
            </a:r>
            <a:r>
              <a:rPr lang="de-DE" sz="2000" dirty="0" smtClean="0">
                <a:solidFill>
                  <a:srgbClr val="FF0000"/>
                </a:solidFill>
              </a:rPr>
              <a:t> Systems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5796136" y="3860800"/>
            <a:ext cx="248032" cy="906016"/>
            <a:chOff x="5796136" y="3860800"/>
            <a:chExt cx="248032" cy="906016"/>
          </a:xfrm>
        </p:grpSpPr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96136" y="3860800"/>
              <a:ext cx="248032" cy="25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6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96136" y="4509120"/>
              <a:ext cx="248032" cy="25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uppieren 30"/>
          <p:cNvGrpSpPr/>
          <p:nvPr/>
        </p:nvGrpSpPr>
        <p:grpSpPr>
          <a:xfrm>
            <a:off x="484949" y="5747093"/>
            <a:ext cx="960519" cy="651798"/>
            <a:chOff x="2011347" y="5738855"/>
            <a:chExt cx="960519" cy="651798"/>
          </a:xfrm>
        </p:grpSpPr>
        <p:grpSp>
          <p:nvGrpSpPr>
            <p:cNvPr id="32" name="Gruppieren 56"/>
            <p:cNvGrpSpPr/>
            <p:nvPr/>
          </p:nvGrpSpPr>
          <p:grpSpPr>
            <a:xfrm>
              <a:off x="2011347" y="5759773"/>
              <a:ext cx="960519" cy="630880"/>
              <a:chOff x="2011347" y="5759773"/>
              <a:chExt cx="960519" cy="630880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7" cstate="print">
                <a:grayscl/>
                <a:lum bright="10000"/>
              </a:blip>
              <a:srcRect r="26047" b="25785"/>
              <a:stretch>
                <a:fillRect/>
              </a:stretch>
            </p:blipFill>
            <p:spPr bwMode="auto">
              <a:xfrm>
                <a:off x="2123728" y="5759773"/>
                <a:ext cx="720451" cy="47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Textfeld 34"/>
              <p:cNvSpPr txBox="1"/>
              <p:nvPr/>
            </p:nvSpPr>
            <p:spPr>
              <a:xfrm>
                <a:off x="2011347" y="6190598"/>
                <a:ext cx="96051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700" b="1" dirty="0" smtClean="0">
                    <a:solidFill>
                      <a:srgbClr val="FF0000"/>
                    </a:solidFill>
                  </a:rPr>
                  <a:t>Traffic Jam </a:t>
                </a:r>
                <a:r>
                  <a:rPr lang="de-DE" sz="700" b="1" dirty="0" err="1" smtClean="0">
                    <a:solidFill>
                      <a:srgbClr val="FF0000"/>
                    </a:solidFill>
                  </a:rPr>
                  <a:t>Assist</a:t>
                </a:r>
                <a:endParaRPr lang="de-DE" sz="7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Abgerundetes Rechteck 32"/>
            <p:cNvSpPr/>
            <p:nvPr/>
          </p:nvSpPr>
          <p:spPr>
            <a:xfrm>
              <a:off x="2100866" y="5738855"/>
              <a:ext cx="759619" cy="51434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0" y="0"/>
            <a:ext cx="9136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0"/>
            <a:ext cx="6123214" cy="5785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2179" rIns="0" bIns="0" anchor="ctr"/>
          <a:lstStyle/>
          <a:p>
            <a:pPr>
              <a:lnSpc>
                <a:spcPct val="91000"/>
              </a:lnSpc>
            </a:pPr>
            <a:r>
              <a:rPr lang="de-DE" b="1" dirty="0" smtClean="0">
                <a:solidFill>
                  <a:srgbClr val="FFFFFF"/>
                </a:solidFill>
              </a:rPr>
              <a:t>…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51204" name="Picture 3" descr="BeQIK_FR" hidden="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76727" y="4949211"/>
            <a:ext cx="978474" cy="6797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20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6786" y="6688667"/>
            <a:ext cx="27214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7000"/>
              </a:lnSpc>
            </a:pPr>
            <a:endParaRPr lang="de-DE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166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Which</a:t>
            </a:r>
            <a:r>
              <a:rPr lang="de-DE" sz="2800" dirty="0" smtClean="0"/>
              <a:t> Driver </a:t>
            </a:r>
            <a:r>
              <a:rPr lang="de-DE" sz="2800" dirty="0" err="1" smtClean="0"/>
              <a:t>Assist</a:t>
            </a:r>
            <a:r>
              <a:rPr lang="de-DE" sz="2800" dirty="0" smtClean="0"/>
              <a:t> Systems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already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1026" name="Picture 2__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169" y="1331684"/>
            <a:ext cx="1681511" cy="50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ACC"/>
          <p:cNvPicPr>
            <a:picLocks noChangeAspect="1" noChangeArrowheads="1"/>
          </p:cNvPicPr>
          <p:nvPr/>
        </p:nvPicPr>
        <p:blipFill>
          <a:blip r:embed="rId19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1484784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31" descr="EBA"/>
          <p:cNvPicPr>
            <a:picLocks noChangeAspect="1" noChangeArrowheads="1"/>
          </p:cNvPicPr>
          <p:nvPr/>
        </p:nvPicPr>
        <p:blipFill>
          <a:blip r:embed="rId20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7177" y="2200777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30" descr="TSR"/>
          <p:cNvPicPr>
            <a:picLocks noChangeAspect="1" noChangeArrowheads="1"/>
          </p:cNvPicPr>
          <p:nvPr/>
        </p:nvPicPr>
        <p:blipFill>
          <a:blip r:embed="rId21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320" y="286545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27" descr="LDW"/>
          <p:cNvPicPr>
            <a:picLocks noChangeAspect="1" noChangeArrowheads="1"/>
          </p:cNvPicPr>
          <p:nvPr/>
        </p:nvPicPr>
        <p:blipFill>
          <a:blip r:embed="rId22" cstate="screen">
            <a:grayscl/>
            <a:lum bright="10000"/>
          </a:blip>
          <a:srcRect/>
          <a:stretch>
            <a:fillRect/>
          </a:stretch>
        </p:blipFill>
        <p:spPr bwMode="auto">
          <a:xfrm>
            <a:off x="583692" y="3540249"/>
            <a:ext cx="763005" cy="48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2_" descr="C:\Users\uidw0282\Pictures\rcta.jpg"/>
          <p:cNvPicPr>
            <a:picLocks noChangeAspect="1" noChangeArrowheads="1"/>
          </p:cNvPicPr>
          <p:nvPr/>
        </p:nvPicPr>
        <p:blipFill>
          <a:blip r:embed="rId23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70062" y="4175174"/>
            <a:ext cx="761578" cy="48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5" name="Textfeld 44"/>
          <p:cNvSpPr txBox="1"/>
          <p:nvPr/>
        </p:nvSpPr>
        <p:spPr>
          <a:xfrm>
            <a:off x="1763688" y="1142747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Traffic Jam </a:t>
            </a:r>
            <a:r>
              <a:rPr lang="de-DE" sz="2000" b="1" dirty="0" err="1" smtClean="0"/>
              <a:t>Assist</a:t>
            </a:r>
            <a:r>
              <a:rPr lang="de-DE" sz="2000" b="1" dirty="0" smtClean="0"/>
              <a:t> (TJA)</a:t>
            </a:r>
          </a:p>
          <a:p>
            <a:endParaRPr lang="de-DE" sz="2000" b="1" dirty="0"/>
          </a:p>
        </p:txBody>
      </p:sp>
      <p:pic>
        <p:nvPicPr>
          <p:cNvPr id="46" name="Picture 35_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123728" y="2319069"/>
            <a:ext cx="6624736" cy="39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46"/>
          <p:cNvGrpSpPr/>
          <p:nvPr/>
        </p:nvGrpSpPr>
        <p:grpSpPr>
          <a:xfrm>
            <a:off x="2235126" y="3166124"/>
            <a:ext cx="6401940" cy="2220751"/>
            <a:chOff x="1155006" y="2429110"/>
            <a:chExt cx="6401940" cy="2220751"/>
          </a:xfrm>
        </p:grpSpPr>
        <p:sp>
          <p:nvSpPr>
            <p:cNvPr id="48" name="Freihandform 47"/>
            <p:cNvSpPr/>
            <p:nvPr>
              <p:custDataLst>
                <p:tags r:id="rId8"/>
              </p:custDataLst>
            </p:nvPr>
          </p:nvSpPr>
          <p:spPr>
            <a:xfrm flipH="1">
              <a:off x="2509968" y="2832735"/>
              <a:ext cx="711043" cy="1424254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ihandform 48"/>
            <p:cNvSpPr/>
            <p:nvPr>
              <p:custDataLst>
                <p:tags r:id="rId9"/>
              </p:custDataLst>
            </p:nvPr>
          </p:nvSpPr>
          <p:spPr>
            <a:xfrm>
              <a:off x="5374935" y="2622670"/>
              <a:ext cx="799647" cy="181631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rgbClr val="E6EDF6"/>
                </a:gs>
                <a:gs pos="100000">
                  <a:srgbClr val="F7F7F7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ihandform 50"/>
            <p:cNvSpPr/>
            <p:nvPr>
              <p:custDataLst>
                <p:tags r:id="rId10"/>
              </p:custDataLst>
            </p:nvPr>
          </p:nvSpPr>
          <p:spPr>
            <a:xfrm rot="9960647">
              <a:off x="2608966" y="3899252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ihandform 51"/>
            <p:cNvSpPr/>
            <p:nvPr>
              <p:custDataLst>
                <p:tags r:id="rId11"/>
              </p:custDataLst>
            </p:nvPr>
          </p:nvSpPr>
          <p:spPr>
            <a:xfrm rot="11639353" flipV="1">
              <a:off x="2608966" y="2429110"/>
              <a:ext cx="2192858" cy="750609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ihandform 52"/>
            <p:cNvSpPr/>
            <p:nvPr>
              <p:custDataLst>
                <p:tags r:id="rId12"/>
              </p:custDataLst>
            </p:nvPr>
          </p:nvSpPr>
          <p:spPr>
            <a:xfrm flipH="1">
              <a:off x="1155006" y="3146981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ihandform 61"/>
            <p:cNvSpPr/>
            <p:nvPr>
              <p:custDataLst>
                <p:tags r:id="rId13"/>
              </p:custDataLst>
            </p:nvPr>
          </p:nvSpPr>
          <p:spPr>
            <a:xfrm rot="10800000" flipH="1">
              <a:off x="5364088" y="3148500"/>
              <a:ext cx="2192858" cy="775120"/>
            </a:xfrm>
            <a:custGeom>
              <a:avLst/>
              <a:gdLst>
                <a:gd name="connsiteX0" fmla="*/ 1452217 w 1458843"/>
                <a:gd name="connsiteY0" fmla="*/ 0 h 1444487"/>
                <a:gd name="connsiteX1" fmla="*/ 1104 w 1458843"/>
                <a:gd name="connsiteY1" fmla="*/ 722243 h 1444487"/>
                <a:gd name="connsiteX2" fmla="*/ 1458843 w 1458843"/>
                <a:gd name="connsiteY2" fmla="*/ 1444487 h 14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43" h="1444487">
                  <a:moveTo>
                    <a:pt x="1452217" y="0"/>
                  </a:moveTo>
                  <a:cubicBezTo>
                    <a:pt x="726108" y="240747"/>
                    <a:pt x="0" y="481495"/>
                    <a:pt x="1104" y="722243"/>
                  </a:cubicBezTo>
                  <a:cubicBezTo>
                    <a:pt x="2208" y="962991"/>
                    <a:pt x="730525" y="1203739"/>
                    <a:pt x="1458843" y="144448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1594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176368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Sensor </a:t>
            </a:r>
            <a:r>
              <a:rPr lang="de-DE" sz="2000" dirty="0" err="1" smtClean="0"/>
              <a:t>Configuration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55" name="Textfeld 54"/>
          <p:cNvSpPr txBox="1"/>
          <p:nvPr/>
        </p:nvSpPr>
        <p:spPr>
          <a:xfrm>
            <a:off x="1763688" y="211485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Control</a:t>
            </a:r>
            <a:r>
              <a:rPr lang="de-DE" sz="2000" dirty="0" smtClean="0">
                <a:solidFill>
                  <a:srgbClr val="FF0000"/>
                </a:solidFill>
              </a:rPr>
              <a:t> Systems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36" name="Picture 40" descr="Lane-Change-Assist-2"/>
          <p:cNvPicPr>
            <a:picLocks noChangeAspect="1" noChangeArrowheads="1"/>
          </p:cNvPicPr>
          <p:nvPr/>
        </p:nvPicPr>
        <p:blipFill>
          <a:blip r:embed="rId25" cstate="screen">
            <a:grayscl/>
            <a:lum bright="10000"/>
          </a:blip>
          <a:srcRect l="-3302" r="-2587"/>
          <a:stretch>
            <a:fillRect/>
          </a:stretch>
        </p:blipFill>
        <p:spPr bwMode="auto">
          <a:xfrm>
            <a:off x="539552" y="4975076"/>
            <a:ext cx="807485" cy="487487"/>
          </a:xfrm>
          <a:prstGeom prst="roundRect">
            <a:avLst>
              <a:gd name="adj" fmla="val 140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37" name="Gruppieren 36"/>
          <p:cNvGrpSpPr/>
          <p:nvPr/>
        </p:nvGrpSpPr>
        <p:grpSpPr>
          <a:xfrm>
            <a:off x="4603111" y="3761358"/>
            <a:ext cx="1795802" cy="1018654"/>
            <a:chOff x="4603111" y="3761358"/>
            <a:chExt cx="1795802" cy="1018654"/>
          </a:xfrm>
        </p:grpSpPr>
        <p:pic>
          <p:nvPicPr>
            <p:cNvPr id="38" name="Picture 2_" descr="Bild in Originalgröße anzeigen"/>
            <p:cNvPicPr>
              <a:picLocks noChangeAspect="1" noChangeArrowheads="1"/>
            </p:cNvPicPr>
            <p:nvPr/>
          </p:nvPicPr>
          <p:blipFill>
            <a:blip r:embed="rId26" cstate="print"/>
            <a:srcRect l="11392" t="18141" r="9794" b="7796"/>
            <a:stretch>
              <a:fillRect/>
            </a:stretch>
          </p:blipFill>
          <p:spPr bwMode="auto">
            <a:xfrm rot="16200000">
              <a:off x="5989513" y="4060663"/>
              <a:ext cx="360040" cy="4587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rot="5400000">
              <a:off x="5619416" y="3998465"/>
              <a:ext cx="369916" cy="19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940152" y="376135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603111" y="376135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940152" y="458112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603111" y="4581128"/>
              <a:ext cx="352425" cy="19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Freihandform 43"/>
          <p:cNvSpPr/>
          <p:nvPr>
            <p:custDataLst>
              <p:tags r:id="rId7"/>
            </p:custDataLst>
          </p:nvPr>
        </p:nvSpPr>
        <p:spPr>
          <a:xfrm>
            <a:off x="6433276" y="3886449"/>
            <a:ext cx="2216908" cy="783621"/>
          </a:xfrm>
          <a:custGeom>
            <a:avLst/>
            <a:gdLst>
              <a:gd name="connsiteX0" fmla="*/ 1452217 w 1458843"/>
              <a:gd name="connsiteY0" fmla="*/ 0 h 1444487"/>
              <a:gd name="connsiteX1" fmla="*/ 1104 w 1458843"/>
              <a:gd name="connsiteY1" fmla="*/ 722243 h 1444487"/>
              <a:gd name="connsiteX2" fmla="*/ 1458843 w 1458843"/>
              <a:gd name="connsiteY2" fmla="*/ 1444487 h 14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843" h="1444487">
                <a:moveTo>
                  <a:pt x="1452217" y="0"/>
                </a:moveTo>
                <a:cubicBezTo>
                  <a:pt x="726108" y="240747"/>
                  <a:pt x="0" y="481495"/>
                  <a:pt x="1104" y="722243"/>
                </a:cubicBezTo>
                <a:cubicBezTo>
                  <a:pt x="2208" y="962991"/>
                  <a:pt x="730525" y="1203739"/>
                  <a:pt x="1458843" y="1444487"/>
                </a:cubicBezTo>
              </a:path>
            </a:pathLst>
          </a:custGeom>
          <a:gradFill flip="none" rotWithShape="1">
            <a:gsLst>
              <a:gs pos="0">
                <a:srgbClr val="00FF00"/>
              </a:gs>
              <a:gs pos="89000">
                <a:schemeClr val="accent2">
                  <a:lumMod val="20000"/>
                  <a:lumOff val="80000"/>
                </a:schemeClr>
              </a:gs>
            </a:gsLst>
            <a:lin ang="21594000" scaled="0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uppieren 46_"/>
          <p:cNvGrpSpPr/>
          <p:nvPr/>
        </p:nvGrpSpPr>
        <p:grpSpPr>
          <a:xfrm>
            <a:off x="501425" y="5738855"/>
            <a:ext cx="960519" cy="671623"/>
            <a:chOff x="468473" y="5738855"/>
            <a:chExt cx="960519" cy="671623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9" cstate="print"/>
            <a:srcRect r="26047" b="25785"/>
            <a:stretch>
              <a:fillRect/>
            </a:stretch>
          </p:blipFill>
          <p:spPr bwMode="auto">
            <a:xfrm>
              <a:off x="580854" y="5759773"/>
              <a:ext cx="720451" cy="47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Abgerundetes Rechteck 57"/>
            <p:cNvSpPr/>
            <p:nvPr/>
          </p:nvSpPr>
          <p:spPr>
            <a:xfrm>
              <a:off x="557992" y="5738855"/>
              <a:ext cx="759619" cy="51434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8473" y="6210423"/>
              <a:ext cx="96051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700" b="1" dirty="0" smtClean="0">
                  <a:solidFill>
                    <a:srgbClr val="FF0000"/>
                  </a:solidFill>
                </a:rPr>
                <a:t>Traffic Jam </a:t>
              </a:r>
              <a:r>
                <a:rPr lang="de-DE" sz="700" b="1" dirty="0" err="1" smtClean="0">
                  <a:solidFill>
                    <a:srgbClr val="FF0000"/>
                  </a:solidFill>
                </a:rPr>
                <a:t>Assist</a:t>
              </a:r>
              <a:endParaRPr lang="de-DE" sz="7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Abgerundetes Rechteck 10"/>
          <p:cNvSpPr/>
          <p:nvPr/>
        </p:nvSpPr>
        <p:spPr>
          <a:xfrm>
            <a:off x="565743" y="5733256"/>
            <a:ext cx="792088" cy="504527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ABT_CC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3_SHAPECLASSPROTECTIONTYPE" val="0"/>
  <p:tag name="FIELD.CHAPTER.CONTENT" val="ECE-R13H Deutsche Übersetzung"/>
  <p:tag name="FIELD.CHAPTER.VALUE" val="ECE-R13H Deutsche Übersetzung"/>
  <p:tag name="FIELD.CHAPTER.COMBOINDEX" val="-2"/>
  <p:tag name="FIELD.REM_ANL.COMBOINDEX" val="-2"/>
  <p:tag name="FIELD.DPT.COMBOINDEX" val="-2"/>
  <p:tag name="FIELD.DPT.CONTENT" val="CC/PJ-RO"/>
  <p:tag name="FIELD.DPT.VALUE" val="CC/PJ-RO | 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-2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</TotalTime>
  <Words>399</Words>
  <Application>Microsoft Office PowerPoint</Application>
  <PresentationFormat>On-screen Show (4:3)</PresentationFormat>
  <Paragraphs>142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Evolution of Driving Assist Systems - 78th GRRF</dc:subject>
  <dc:creator>Jochen Schäfer CC/PJ-RO</dc:creator>
  <cp:lastModifiedBy>Francois E Guichard</cp:lastModifiedBy>
  <cp:revision>206</cp:revision>
  <dcterms:created xsi:type="dcterms:W3CDTF">2014-06-25T09:48:18Z</dcterms:created>
  <dcterms:modified xsi:type="dcterms:W3CDTF">2014-09-15T08:15:23Z</dcterms:modified>
</cp:coreProperties>
</file>