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585" r:id="rId3"/>
    <p:sldId id="616" r:id="rId4"/>
    <p:sldId id="604" r:id="rId5"/>
    <p:sldId id="606" r:id="rId6"/>
    <p:sldId id="607" r:id="rId7"/>
    <p:sldId id="608" r:id="rId8"/>
    <p:sldId id="617" r:id="rId9"/>
    <p:sldId id="621" r:id="rId10"/>
    <p:sldId id="623" r:id="rId11"/>
    <p:sldId id="624" r:id="rId12"/>
  </p:sldIdLst>
  <p:sldSz cx="9144000" cy="6858000" type="screen4x3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00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9535"/>
    <a:srgbClr val="0F5480"/>
    <a:srgbClr val="2D5EC1"/>
    <a:srgbClr val="77933C"/>
    <a:srgbClr val="D0827E"/>
    <a:srgbClr val="ABF5BD"/>
    <a:srgbClr val="3166CF"/>
    <a:srgbClr val="3E6FD2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7" autoAdjust="0"/>
    <p:restoredTop sz="86188" autoAdjust="0"/>
  </p:normalViewPr>
  <p:slideViewPr>
    <p:cSldViewPr>
      <p:cViewPr>
        <p:scale>
          <a:sx n="70" d="100"/>
          <a:sy n="70" d="100"/>
        </p:scale>
        <p:origin x="-1698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04" cy="4653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159" y="0"/>
            <a:ext cx="3038604" cy="4653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573"/>
            <a:ext cx="3038604" cy="4653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159" y="8829573"/>
            <a:ext cx="3038604" cy="4653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E2DF0AC-0F94-4C22-9B5F-858401AD9B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862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04" cy="4653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159" y="0"/>
            <a:ext cx="3038604" cy="4653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13" y="4415530"/>
            <a:ext cx="5608975" cy="41836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573"/>
            <a:ext cx="3038604" cy="4653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159" y="8829573"/>
            <a:ext cx="3038604" cy="4653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EBAB54C-F844-41FD-B3DA-61F026747C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4767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>
              <a:defRPr sz="100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fld id="{F31B97FE-1212-42AA-B934-553E61FA2724}" type="slidenum">
              <a:rPr lang="el-GR" altLang="en-US" sz="1200" b="0" smtClean="0">
                <a:solidFill>
                  <a:schemeClr val="tx1"/>
                </a:solidFill>
                <a:latin typeface="Arial" charset="0"/>
              </a:rPr>
              <a:pPr/>
              <a:t>2</a:t>
            </a:fld>
            <a:endParaRPr lang="el-GR" altLang="en-US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>
              <a:defRPr sz="100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fld id="{95A46B05-67EC-4D07-A59F-C56FD16D16A8}" type="slidenum">
              <a:rPr lang="el-GR" altLang="en-US" sz="1200" b="0" smtClean="0">
                <a:solidFill>
                  <a:schemeClr val="tx1"/>
                </a:solidFill>
                <a:latin typeface="Arial" charset="0"/>
              </a:rPr>
              <a:pPr/>
              <a:t>11</a:t>
            </a:fld>
            <a:endParaRPr lang="el-GR" altLang="en-US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>
              <a:defRPr sz="100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fld id="{95A46B05-67EC-4D07-A59F-C56FD16D16A8}" type="slidenum">
              <a:rPr lang="el-GR" altLang="en-US" sz="1200" b="0" smtClean="0">
                <a:solidFill>
                  <a:schemeClr val="tx1"/>
                </a:solidFill>
                <a:latin typeface="Arial" charset="0"/>
              </a:rPr>
              <a:pPr/>
              <a:t>3</a:t>
            </a:fld>
            <a:endParaRPr lang="el-GR" altLang="en-US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>
              <a:defRPr sz="100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fld id="{AB4E2008-6208-4438-BE26-2DC66A775446}" type="slidenum">
              <a:rPr lang="el-GR" altLang="en-US" sz="1200" b="0" smtClean="0">
                <a:solidFill>
                  <a:schemeClr val="tx1"/>
                </a:solidFill>
                <a:latin typeface="Arial" charset="0"/>
              </a:rPr>
              <a:pPr/>
              <a:t>4</a:t>
            </a:fld>
            <a:endParaRPr lang="el-GR" altLang="en-US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>
              <a:defRPr sz="100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fld id="{2A8713FA-B17B-4A85-8AE7-04FF8F05CEC3}" type="slidenum">
              <a:rPr lang="el-GR" altLang="en-US" sz="1200" b="0" smtClean="0">
                <a:solidFill>
                  <a:schemeClr val="tx1"/>
                </a:solidFill>
                <a:latin typeface="Arial" charset="0"/>
              </a:rPr>
              <a:pPr/>
              <a:t>5</a:t>
            </a:fld>
            <a:endParaRPr lang="el-GR" altLang="en-US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>
              <a:defRPr sz="100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fld id="{2A8713FA-B17B-4A85-8AE7-04FF8F05CEC3}" type="slidenum">
              <a:rPr lang="el-GR" altLang="en-US" sz="1200" b="0" smtClean="0">
                <a:solidFill>
                  <a:schemeClr val="tx1"/>
                </a:solidFill>
                <a:latin typeface="Arial" charset="0"/>
              </a:rPr>
              <a:pPr/>
              <a:t>6</a:t>
            </a:fld>
            <a:endParaRPr lang="el-GR" altLang="en-US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>
              <a:defRPr sz="100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fld id="{AB4E2008-6208-4438-BE26-2DC66A775446}" type="slidenum">
              <a:rPr lang="el-GR" altLang="en-US" sz="1200" b="0" smtClean="0">
                <a:solidFill>
                  <a:schemeClr val="tx1"/>
                </a:solidFill>
                <a:latin typeface="Arial" charset="0"/>
              </a:rPr>
              <a:pPr/>
              <a:t>7</a:t>
            </a:fld>
            <a:endParaRPr lang="el-GR" altLang="en-US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>
              <a:defRPr sz="100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fld id="{AB4E2008-6208-4438-BE26-2DC66A775446}" type="slidenum">
              <a:rPr lang="el-GR" altLang="en-US" sz="1200" b="0" smtClean="0">
                <a:solidFill>
                  <a:schemeClr val="tx1"/>
                </a:solidFill>
                <a:latin typeface="Arial" charset="0"/>
              </a:rPr>
              <a:pPr/>
              <a:t>8</a:t>
            </a:fld>
            <a:endParaRPr lang="el-GR" altLang="en-US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>
              <a:defRPr sz="100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fld id="{95A46B05-67EC-4D07-A59F-C56FD16D16A8}" type="slidenum">
              <a:rPr lang="el-GR" altLang="en-US" sz="1200" b="0" smtClean="0">
                <a:solidFill>
                  <a:schemeClr val="tx1"/>
                </a:solidFill>
                <a:latin typeface="Arial" charset="0"/>
              </a:rPr>
              <a:pPr/>
              <a:t>9</a:t>
            </a:fld>
            <a:endParaRPr lang="el-GR" altLang="en-US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>
              <a:defRPr sz="100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fld id="{95A46B05-67EC-4D07-A59F-C56FD16D16A8}" type="slidenum">
              <a:rPr lang="el-GR" altLang="en-US" sz="1200" b="0" smtClean="0">
                <a:solidFill>
                  <a:schemeClr val="tx1"/>
                </a:solidFill>
                <a:latin typeface="Arial" charset="0"/>
              </a:rPr>
              <a:pPr/>
              <a:t>10</a:t>
            </a:fld>
            <a:endParaRPr lang="el-GR" altLang="en-US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100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b="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40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The International Dimension of </a:t>
            </a:r>
            <a:br>
              <a:rPr lang="fr-BE" noProof="0" smtClean="0"/>
            </a:br>
            <a:r>
              <a:rPr lang="fr-BE" noProof="0" smtClean="0"/>
              <a:t>Energy Research and Innovation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23A2E4F5-D790-4A49-8161-98EC54F708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693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C4CE0-DFA4-467C-8B71-2BDF49F4A6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106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1339850"/>
            <a:ext cx="2185987" cy="4105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410325" cy="4105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056B4-1CB9-4084-9E13-8439D1CED1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2189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00188" y="1524000"/>
            <a:ext cx="3668712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500188" y="3957638"/>
            <a:ext cx="3668712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321300" y="1524000"/>
            <a:ext cx="3670300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45DFF-CA3E-44D8-BECB-6F29B4A8EE99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2381199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FD8CA-2D00-46AD-BDAE-B84CC217D3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619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C60AB-6ECF-4A2D-97CD-04432E34067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310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2276475"/>
            <a:ext cx="4297362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050" y="2276475"/>
            <a:ext cx="4298950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62866-145C-4DA7-8058-0D654A7870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831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B5261-DA72-437F-A9B3-81A12658EB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317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E3222-F898-4F2B-95CB-922E5533C2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098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E2D09-5CDA-4D55-A7F7-722799C0B6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1617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91086-0B5B-4D4C-888B-04FE4B7AA88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493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9C690-D574-489E-A6F4-F2BF1B5355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961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2276475"/>
            <a:ext cx="87487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EA04DBC-9D5D-400F-B05A-70CF13E4CF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71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  <p:sldLayoutId id="2147484478" r:id="rId9"/>
    <p:sldLayoutId id="2147484479" r:id="rId10"/>
    <p:sldLayoutId id="2147484480" r:id="rId11"/>
    <p:sldLayoutId id="2147484482" r:id="rId12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9388" y="1916113"/>
            <a:ext cx="8856662" cy="1439862"/>
          </a:xfrm>
        </p:spPr>
        <p:txBody>
          <a:bodyPr/>
          <a:lstStyle/>
          <a:p>
            <a:pPr indent="0" algn="ctr" eaLnBrk="1" hangingPunct="1">
              <a:spcBef>
                <a:spcPts val="600"/>
              </a:spcBef>
              <a:defRPr/>
            </a:pPr>
            <a:r>
              <a:rPr lang="en-US" sz="3000" cap="all" dirty="0" smtClean="0"/>
              <a:t>Particle emissions </a:t>
            </a:r>
            <a:br>
              <a:rPr lang="en-US" sz="3000" cap="all" dirty="0" smtClean="0"/>
            </a:br>
            <a:r>
              <a:rPr lang="en-US" sz="3000" cap="all" dirty="0" smtClean="0"/>
              <a:t>from Tyre and brake wear </a:t>
            </a:r>
            <a:br>
              <a:rPr lang="en-US" sz="3000" cap="all" dirty="0" smtClean="0"/>
            </a:br>
            <a:r>
              <a:rPr lang="en-US" sz="3000" cap="all" dirty="0" smtClean="0"/>
              <a:t>on-going literature review</a:t>
            </a:r>
            <a:br>
              <a:rPr lang="en-US" sz="3000" cap="all" dirty="0" smtClean="0"/>
            </a:br>
            <a:r>
              <a:rPr lang="en-US" sz="3000" cap="all" dirty="0" smtClean="0"/>
              <a:t>Summary and Open questions</a:t>
            </a:r>
            <a:endParaRPr lang="en-GB" sz="3000" dirty="0" smtClean="0"/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573463"/>
            <a:ext cx="8532813" cy="1728787"/>
          </a:xfrm>
        </p:spPr>
        <p:txBody>
          <a:bodyPr/>
          <a:lstStyle/>
          <a:p>
            <a:pPr algn="ctr" eaLnBrk="1" hangingPunct="1"/>
            <a:endParaRPr lang="en-GB" altLang="en-US" sz="2800" dirty="0" smtClean="0"/>
          </a:p>
          <a:p>
            <a:pPr algn="ctr" eaLnBrk="1" hangingPunct="1"/>
            <a:r>
              <a:rPr lang="en-GB" altLang="en-US" sz="1800" dirty="0" smtClean="0"/>
              <a:t>Sustainable Transport Unit</a:t>
            </a:r>
          </a:p>
          <a:p>
            <a:pPr algn="ctr" eaLnBrk="1" hangingPunct="1"/>
            <a:r>
              <a:rPr lang="en-GB" altLang="en-US" sz="1800" dirty="0" smtClean="0"/>
              <a:t>Institute for Energy and Transport </a:t>
            </a:r>
          </a:p>
          <a:p>
            <a:pPr algn="ctr" eaLnBrk="1" hangingPunct="1"/>
            <a:r>
              <a:rPr lang="en-GB" altLang="en-US" sz="1800" dirty="0" smtClean="0"/>
              <a:t>Joint Research Centre</a:t>
            </a:r>
          </a:p>
          <a:p>
            <a:pPr algn="ctr" eaLnBrk="1" hangingPunct="1"/>
            <a:endParaRPr lang="en-GB" altLang="en-US" sz="1800" dirty="0" smtClean="0"/>
          </a:p>
          <a:p>
            <a:pPr algn="ctr" eaLnBrk="1" hangingPunct="1"/>
            <a:endParaRPr lang="en-GB" altLang="en-US" sz="2800" dirty="0" smtClean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3675175" y="5516563"/>
            <a:ext cx="1585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i="0" dirty="0" smtClean="0">
                <a:solidFill>
                  <a:schemeClr val="bg1"/>
                </a:solidFill>
                <a:ea typeface="ＭＳ Ｐゴシック" pitchFamily="34" charset="-128"/>
              </a:rPr>
              <a:t>8 January 2014</a:t>
            </a:r>
            <a:endParaRPr lang="en-US" altLang="en-US" sz="1400" b="0" i="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b="0" i="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6" name="Textfeld 12"/>
          <p:cNvSpPr txBox="1">
            <a:spLocks noChangeArrowheads="1"/>
          </p:cNvSpPr>
          <p:nvPr/>
        </p:nvSpPr>
        <p:spPr bwMode="auto">
          <a:xfrm>
            <a:off x="5822950" y="76200"/>
            <a:ext cx="3244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200" b="0" dirty="0">
                <a:latin typeface="Times New Roman" pitchFamily="18" charset="0"/>
                <a:cs typeface="Times New Roman" pitchFamily="18" charset="0"/>
              </a:rPr>
              <a:t>Informal document </a:t>
            </a:r>
            <a:r>
              <a:rPr lang="en-US" altLang="en-US" sz="1200" b="0" dirty="0" smtClean="0">
                <a:latin typeface="Times New Roman" pitchFamily="18" charset="0"/>
                <a:cs typeface="Times New Roman" pitchFamily="18" charset="0"/>
              </a:rPr>
              <a:t>GRPE-68-20</a:t>
            </a:r>
            <a:endParaRPr lang="en-US" altLang="en-US" sz="1200" b="0" dirty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en-US" altLang="en-US" sz="12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1200" b="0" dirty="0" smtClean="0"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en-US" altLang="en-US" sz="1200" b="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en-US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b="0" dirty="0">
                <a:latin typeface="Times New Roman" pitchFamily="18" charset="0"/>
                <a:cs typeface="Times New Roman" pitchFamily="18" charset="0"/>
              </a:rPr>
              <a:t>GRPE, 7-10 January 2014, agenda item 7</a:t>
            </a:r>
            <a:r>
              <a:rPr lang="en-US" altLang="en-US" sz="1200" b="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1200" b="0" dirty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de-DE" alt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feld 39"/>
          <p:cNvSpPr txBox="1">
            <a:spLocks noChangeArrowheads="1"/>
          </p:cNvSpPr>
          <p:nvPr/>
        </p:nvSpPr>
        <p:spPr bwMode="auto">
          <a:xfrm>
            <a:off x="107950" y="76200"/>
            <a:ext cx="21780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 dirty="0">
                <a:latin typeface="Times New Roman" pitchFamily="18" charset="0"/>
                <a:cs typeface="Times New Roman" pitchFamily="18" charset="0"/>
              </a:rPr>
              <a:t>Transmitted by the </a:t>
            </a:r>
            <a:r>
              <a:rPr lang="en-US" altLang="en-US" sz="1200" b="0" dirty="0" smtClean="0">
                <a:latin typeface="Times New Roman" pitchFamily="18" charset="0"/>
                <a:cs typeface="Times New Roman" pitchFamily="18" charset="0"/>
              </a:rPr>
              <a:t>PMP Chair</a:t>
            </a:r>
            <a:endParaRPr lang="de-DE" alt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43934" y="1981200"/>
            <a:ext cx="8856133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just" eaLnBrk="1" hangingPunct="1"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2060"/>
                </a:solidFill>
              </a:rPr>
              <a:t>Minimizing particle generation by changing chemical composition/physical properties of brakes and </a:t>
            </a:r>
            <a:r>
              <a:rPr lang="en-US" altLang="en-US" sz="2000" dirty="0" err="1" smtClean="0">
                <a:solidFill>
                  <a:srgbClr val="002060"/>
                </a:solidFill>
              </a:rPr>
              <a:t>tyres</a:t>
            </a:r>
            <a:r>
              <a:rPr lang="en-US" altLang="en-US" sz="2000" dirty="0" smtClean="0">
                <a:solidFill>
                  <a:srgbClr val="002060"/>
                </a:solidFill>
              </a:rPr>
              <a:t>? </a:t>
            </a:r>
          </a:p>
          <a:p>
            <a:pPr marL="800100" lvl="1" indent="-342900" algn="just" eaLnBrk="1" hangingPunct="1">
              <a:spcBef>
                <a:spcPts val="120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 smtClean="0">
                <a:solidFill>
                  <a:srgbClr val="002060"/>
                </a:solidFill>
              </a:rPr>
              <a:t>Are </a:t>
            </a:r>
            <a:r>
              <a:rPr lang="en-US" altLang="en-US" sz="1800" dirty="0">
                <a:solidFill>
                  <a:srgbClr val="002060"/>
                </a:solidFill>
              </a:rPr>
              <a:t>particle generation mechanisms and influencing factors sufficiently known? </a:t>
            </a:r>
          </a:p>
          <a:p>
            <a:pPr marL="800100" lvl="1" indent="-342900" algn="just" eaLnBrk="1" hangingPunct="1">
              <a:spcBef>
                <a:spcPts val="120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002060"/>
                </a:solidFill>
              </a:rPr>
              <a:t>Only in the case of </a:t>
            </a:r>
            <a:r>
              <a:rPr lang="en-US" altLang="en-US" sz="1800" dirty="0" smtClean="0">
                <a:solidFill>
                  <a:srgbClr val="002060"/>
                </a:solidFill>
              </a:rPr>
              <a:t>particles from brake wear </a:t>
            </a:r>
            <a:r>
              <a:rPr lang="en-US" altLang="en-US" sz="1800" dirty="0">
                <a:solidFill>
                  <a:srgbClr val="002060"/>
                </a:solidFill>
              </a:rPr>
              <a:t>the source is linked exclusively to the vehicle  </a:t>
            </a:r>
            <a:endParaRPr lang="en-US" altLang="en-US" sz="2000" dirty="0" smtClean="0">
              <a:solidFill>
                <a:srgbClr val="002060"/>
              </a:solidFill>
            </a:endParaRPr>
          </a:p>
          <a:p>
            <a:pPr marL="285750" indent="-285750" algn="just" eaLnBrk="1" hangingPunct="1"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2060"/>
                </a:solidFill>
              </a:rPr>
              <a:t>Traffic and/or driving </a:t>
            </a:r>
            <a:r>
              <a:rPr lang="en-US" altLang="en-US" sz="2000" dirty="0" err="1" smtClean="0">
                <a:solidFill>
                  <a:srgbClr val="002060"/>
                </a:solidFill>
              </a:rPr>
              <a:t>behaviour</a:t>
            </a:r>
            <a:r>
              <a:rPr lang="en-US" altLang="en-US" sz="2000" dirty="0" smtClean="0">
                <a:solidFill>
                  <a:srgbClr val="002060"/>
                </a:solidFill>
              </a:rPr>
              <a:t> control measures? (e.g. speed limits, Low Traffic Zones, congestion charges,…) </a:t>
            </a:r>
          </a:p>
          <a:p>
            <a:pPr marL="285750" indent="-285750" algn="just" eaLnBrk="1" hangingPunct="1"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2060"/>
                </a:solidFill>
              </a:rPr>
              <a:t>Road conditions/characteristics? (e.g. road material, road maintenance, wetting/cleaning,…)</a:t>
            </a:r>
            <a:endParaRPr lang="en-US" altLang="en-US" sz="2000" dirty="0">
              <a:solidFill>
                <a:srgbClr val="002060"/>
              </a:solidFill>
            </a:endParaRPr>
          </a:p>
          <a:p>
            <a:pPr marL="285750" indent="-285750" algn="just" eaLnBrk="1" hangingPunct="1"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2060"/>
                </a:solidFill>
              </a:rPr>
              <a:t>Cost/effectiveness? 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1115616" y="1180148"/>
            <a:ext cx="6192688" cy="592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u="sng" dirty="0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abatement measures?</a:t>
            </a:r>
            <a:endParaRPr lang="el-GR" altLang="en-US" sz="2000" u="sng" dirty="0">
              <a:ln w="9525">
                <a:solidFill>
                  <a:schemeClr val="tx1"/>
                </a:solidFill>
              </a:ln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508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43934" y="1981200"/>
            <a:ext cx="8856133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just" eaLnBrk="1" hangingPunct="1"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2060"/>
                </a:solidFill>
              </a:rPr>
              <a:t>Brake industry involved in research studies to better understand particle generation mechanisms and to evaluate the possibility of reducing particle generation (e.g. EU funded REBRAKE )</a:t>
            </a:r>
          </a:p>
          <a:p>
            <a:pPr marL="285750" indent="-285750" algn="just" eaLnBrk="1" hangingPunct="1"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2060"/>
              </a:solidFill>
            </a:endParaRPr>
          </a:p>
          <a:p>
            <a:pPr marL="285750" indent="-285750" algn="just" eaLnBrk="1" hangingPunct="1"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IE" altLang="en-US" sz="2000" dirty="0">
                <a:solidFill>
                  <a:srgbClr val="002060"/>
                </a:solidFill>
              </a:rPr>
              <a:t>WBCSD </a:t>
            </a:r>
            <a:r>
              <a:rPr lang="en-IE" altLang="en-US" sz="2000" dirty="0" smtClean="0">
                <a:solidFill>
                  <a:srgbClr val="002060"/>
                </a:solidFill>
              </a:rPr>
              <a:t>(World Business Council for Sustainable Development) - </a:t>
            </a:r>
            <a:r>
              <a:rPr lang="en-IE" altLang="en-US" sz="2000" dirty="0">
                <a:solidFill>
                  <a:srgbClr val="002060"/>
                </a:solidFill>
              </a:rPr>
              <a:t>Tire Industry Project (TIP)</a:t>
            </a:r>
          </a:p>
          <a:p>
            <a:pPr marL="285750" indent="-285750" algn="just" eaLnBrk="1" hangingPunct="1"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IE" altLang="en-US" sz="2000" dirty="0" smtClean="0">
                <a:solidFill>
                  <a:srgbClr val="002060"/>
                </a:solidFill>
              </a:rPr>
              <a:t>Goal </a:t>
            </a:r>
            <a:r>
              <a:rPr lang="en-IE" altLang="en-US" sz="2000" dirty="0">
                <a:solidFill>
                  <a:srgbClr val="002060"/>
                </a:solidFill>
              </a:rPr>
              <a:t>: Anticipate the potential long term environmental and health issues relating to tyre materials, Tyre &amp; Road Wear Particles, end of life tyres and recycling management</a:t>
            </a:r>
            <a:endParaRPr lang="en-US" altLang="en-US" sz="2000" dirty="0" smtClean="0">
              <a:solidFill>
                <a:srgbClr val="002060"/>
              </a:solidFill>
            </a:endParaRPr>
          </a:p>
          <a:p>
            <a:pPr marL="285750" indent="-285750" algn="just" eaLnBrk="1" hangingPunct="1"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en-US" alt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1115616" y="1180148"/>
            <a:ext cx="6192688" cy="592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u="sng" dirty="0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On-going research activities</a:t>
            </a:r>
            <a:endParaRPr lang="el-GR" altLang="en-US" sz="2000" u="sng" dirty="0">
              <a:ln w="9525">
                <a:solidFill>
                  <a:schemeClr val="tx1"/>
                </a:solidFill>
              </a:ln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956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403" name="Text Box 11"/>
          <p:cNvSpPr txBox="1">
            <a:spLocks noChangeArrowheads="1"/>
          </p:cNvSpPr>
          <p:nvPr/>
        </p:nvSpPr>
        <p:spPr bwMode="auto">
          <a:xfrm>
            <a:off x="442712" y="2284998"/>
            <a:ext cx="8280920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800"/>
              </a:spcBef>
              <a:spcAft>
                <a:spcPts val="120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altLang="en-US" sz="1900" dirty="0">
                <a:solidFill>
                  <a:srgbClr val="002060"/>
                </a:solidFill>
                <a:latin typeface="+mn-lt"/>
              </a:rPr>
              <a:t>Approximately 100 peer-reviewed papers</a:t>
            </a:r>
          </a:p>
          <a:p>
            <a:pPr marL="342900" indent="-342900" algn="just">
              <a:spcBef>
                <a:spcPts val="1800"/>
              </a:spcBef>
              <a:spcAft>
                <a:spcPts val="120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altLang="en-US" sz="1900" dirty="0">
                <a:solidFill>
                  <a:srgbClr val="002060"/>
                </a:solidFill>
                <a:latin typeface="+mn-lt"/>
              </a:rPr>
              <a:t>10 papers presented in international conferences</a:t>
            </a:r>
          </a:p>
          <a:p>
            <a:pPr marL="342900" indent="-342900" algn="just">
              <a:spcBef>
                <a:spcPts val="1800"/>
              </a:spcBef>
              <a:spcAft>
                <a:spcPts val="120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altLang="en-US" sz="1900" dirty="0">
                <a:solidFill>
                  <a:srgbClr val="002060"/>
                </a:solidFill>
                <a:latin typeface="+mn-lt"/>
              </a:rPr>
              <a:t>Several intermediate and final research project reports</a:t>
            </a:r>
          </a:p>
          <a:p>
            <a:pPr marL="342900" indent="-342900" algn="just">
              <a:spcBef>
                <a:spcPts val="1800"/>
              </a:spcBef>
              <a:spcAft>
                <a:spcPts val="120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altLang="en-US" sz="1900" dirty="0">
                <a:solidFill>
                  <a:srgbClr val="002060"/>
                </a:solidFill>
                <a:latin typeface="+mn-lt"/>
              </a:rPr>
              <a:t>Technical publications from </a:t>
            </a:r>
            <a:r>
              <a:rPr lang="en-US" altLang="en-US" sz="1900" dirty="0" smtClean="0">
                <a:solidFill>
                  <a:srgbClr val="002060"/>
                </a:solidFill>
                <a:latin typeface="+mn-lt"/>
              </a:rPr>
              <a:t>brake </a:t>
            </a:r>
            <a:r>
              <a:rPr lang="en-US" altLang="en-US" sz="1900" dirty="0">
                <a:solidFill>
                  <a:srgbClr val="002060"/>
                </a:solidFill>
                <a:latin typeface="+mn-lt"/>
              </a:rPr>
              <a:t>and </a:t>
            </a:r>
            <a:r>
              <a:rPr lang="en-US" altLang="en-US" sz="1900" dirty="0" err="1">
                <a:solidFill>
                  <a:srgbClr val="002060"/>
                </a:solidFill>
                <a:latin typeface="+mn-lt"/>
              </a:rPr>
              <a:t>tyre</a:t>
            </a:r>
            <a:r>
              <a:rPr lang="en-US" altLang="en-US" sz="1900" dirty="0">
                <a:solidFill>
                  <a:srgbClr val="002060"/>
                </a:solidFill>
                <a:latin typeface="+mn-lt"/>
              </a:rPr>
              <a:t> companies</a:t>
            </a:r>
          </a:p>
          <a:p>
            <a:pPr marL="342900" indent="-342900" algn="just">
              <a:spcBef>
                <a:spcPts val="1800"/>
              </a:spcBef>
              <a:spcAft>
                <a:spcPts val="120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altLang="en-US" sz="1900" dirty="0">
                <a:solidFill>
                  <a:srgbClr val="002060"/>
                </a:solidFill>
                <a:latin typeface="+mn-lt"/>
              </a:rPr>
              <a:t>Several licentiate and doctoral thesis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252687"/>
            <a:ext cx="8353425" cy="5921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2000" u="sng" dirty="0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ON-GOING LITERATURE REVIEW</a:t>
            </a:r>
            <a:endParaRPr lang="el-GR" altLang="en-US" sz="2000" u="sng" dirty="0">
              <a:ln w="9525">
                <a:solidFill>
                  <a:schemeClr val="tx1"/>
                </a:solidFill>
              </a:ln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43934" y="1772954"/>
            <a:ext cx="8856133" cy="488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just" eaLnBrk="1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2060"/>
                </a:solidFill>
              </a:rPr>
              <a:t>Many studies available but difficult to reconcile due to:</a:t>
            </a:r>
          </a:p>
          <a:p>
            <a:pPr marL="742950" lvl="1" indent="-285750" algn="just" eaLnBrk="1" hangingPunct="1">
              <a:spcBef>
                <a:spcPts val="120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altLang="en-US" sz="2000" dirty="0" smtClean="0">
                <a:solidFill>
                  <a:srgbClr val="002060"/>
                </a:solidFill>
              </a:rPr>
              <a:t>Many different sampling methodologies/locations and measurement </a:t>
            </a:r>
            <a:r>
              <a:rPr lang="en-US" altLang="en-US" sz="2000" dirty="0">
                <a:solidFill>
                  <a:srgbClr val="002060"/>
                </a:solidFill>
              </a:rPr>
              <a:t>techniques - Representativeness of real-world </a:t>
            </a:r>
            <a:r>
              <a:rPr lang="en-US" altLang="en-US" sz="2000" dirty="0" smtClean="0">
                <a:solidFill>
                  <a:srgbClr val="002060"/>
                </a:solidFill>
              </a:rPr>
              <a:t>emissions?</a:t>
            </a:r>
          </a:p>
          <a:p>
            <a:pPr marL="742950" lvl="1" indent="-285750" algn="just" eaLnBrk="1" hangingPunct="1">
              <a:spcBef>
                <a:spcPts val="120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altLang="en-US" sz="2000" dirty="0" smtClean="0">
                <a:solidFill>
                  <a:srgbClr val="002060"/>
                </a:solidFill>
              </a:rPr>
              <a:t>Important differences between LD and HD vehicles</a:t>
            </a:r>
          </a:p>
          <a:p>
            <a:pPr marL="742950" lvl="1" indent="-285750" algn="just" eaLnBrk="1" hangingPunct="1">
              <a:spcBef>
                <a:spcPts val="120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altLang="en-US" sz="2000" dirty="0" smtClean="0">
                <a:solidFill>
                  <a:srgbClr val="002060"/>
                </a:solidFill>
              </a:rPr>
              <a:t>Influence of driving conditions – Definition of “normal driving conditions”?</a:t>
            </a:r>
          </a:p>
          <a:p>
            <a:pPr marL="742950" lvl="1" indent="-285750" algn="just" eaLnBrk="1" hangingPunct="1">
              <a:spcBef>
                <a:spcPts val="120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altLang="en-US" sz="2000" dirty="0" smtClean="0">
                <a:solidFill>
                  <a:srgbClr val="002060"/>
                </a:solidFill>
              </a:rPr>
              <a:t>Lack </a:t>
            </a:r>
            <a:r>
              <a:rPr lang="en-US" altLang="en-US" sz="2000" dirty="0">
                <a:solidFill>
                  <a:srgbClr val="002060"/>
                </a:solidFill>
              </a:rPr>
              <a:t>of a clear definition of non-exhaust emissions especially for </a:t>
            </a:r>
            <a:r>
              <a:rPr lang="en-US" altLang="en-US" sz="2000" dirty="0" err="1">
                <a:solidFill>
                  <a:srgbClr val="002060"/>
                </a:solidFill>
              </a:rPr>
              <a:t>tyre</a:t>
            </a:r>
            <a:r>
              <a:rPr lang="en-US" altLang="en-US" sz="2000" dirty="0">
                <a:solidFill>
                  <a:srgbClr val="002060"/>
                </a:solidFill>
              </a:rPr>
              <a:t> and road wear and </a:t>
            </a:r>
            <a:r>
              <a:rPr lang="en-US" altLang="en-US" sz="2000" dirty="0" err="1">
                <a:solidFill>
                  <a:srgbClr val="002060"/>
                </a:solidFill>
              </a:rPr>
              <a:t>resuspended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smtClean="0">
                <a:solidFill>
                  <a:srgbClr val="002060"/>
                </a:solidFill>
              </a:rPr>
              <a:t>material</a:t>
            </a:r>
          </a:p>
          <a:p>
            <a:pPr marL="285750" indent="-285750" algn="just" eaLnBrk="1" hangingPunct="1"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2060"/>
                </a:solidFill>
              </a:rPr>
              <a:t>Nevertheless, in general, there is consensus on the emission factors</a:t>
            </a:r>
            <a:endParaRPr lang="en-US" altLang="en-US" sz="2000" dirty="0">
              <a:solidFill>
                <a:srgbClr val="002060"/>
              </a:solidFill>
            </a:endParaRPr>
          </a:p>
          <a:p>
            <a:pPr marL="171450" indent="-171450" algn="just" eaLnBrk="1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endParaRPr lang="en-US" altLang="en-US" sz="600" dirty="0" smtClean="0">
              <a:solidFill>
                <a:srgbClr val="002060"/>
              </a:solidFill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1907704" y="1180148"/>
            <a:ext cx="4392488" cy="592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u="sng" dirty="0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Literature study : Main issues </a:t>
            </a:r>
            <a:endParaRPr lang="el-GR" altLang="en-US" sz="2000" u="sng" dirty="0">
              <a:ln w="9525">
                <a:solidFill>
                  <a:schemeClr val="tx1"/>
                </a:solidFill>
              </a:ln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661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43509" y="1877050"/>
            <a:ext cx="8856983" cy="213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rgbClr val="002060"/>
                </a:solidFill>
                <a:latin typeface="+mn-lt"/>
              </a:rPr>
              <a:t>Exhaust and non-exhaust sources are estimated to contribute almost equally to total traffic-related </a:t>
            </a:r>
            <a:r>
              <a:rPr lang="en-US" altLang="en-US" sz="1600" dirty="0">
                <a:solidFill>
                  <a:srgbClr val="002060"/>
                </a:solidFill>
              </a:rPr>
              <a:t>PM</a:t>
            </a:r>
            <a:r>
              <a:rPr lang="en-US" altLang="en-US" sz="1600" baseline="-25000" dirty="0">
                <a:solidFill>
                  <a:srgbClr val="002060"/>
                </a:solidFill>
              </a:rPr>
              <a:t>10</a:t>
            </a:r>
            <a:r>
              <a:rPr lang="el-GR" altLang="en-US" sz="1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1600" dirty="0">
                <a:solidFill>
                  <a:srgbClr val="002060"/>
                </a:solidFill>
                <a:latin typeface="+mn-lt"/>
              </a:rPr>
              <a:t>emissions </a:t>
            </a:r>
            <a:r>
              <a:rPr lang="en-US" altLang="en-US" sz="1600" dirty="0" smtClean="0">
                <a:solidFill>
                  <a:srgbClr val="002060"/>
                </a:solidFill>
                <a:latin typeface="+mn-lt"/>
              </a:rPr>
              <a:t>(2010)</a:t>
            </a:r>
            <a:endParaRPr lang="en-US" altLang="en-US" sz="1600" dirty="0">
              <a:solidFill>
                <a:srgbClr val="002060"/>
              </a:solidFill>
              <a:latin typeface="+mn-lt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ct val="100000"/>
            </a:pPr>
            <a:endParaRPr lang="en-US" altLang="en-US" sz="400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altLang="en-US" sz="1600" dirty="0" smtClean="0">
                <a:solidFill>
                  <a:srgbClr val="002060"/>
                </a:solidFill>
                <a:latin typeface="+mn-lt"/>
              </a:rPr>
              <a:t>The relative </a:t>
            </a:r>
            <a:r>
              <a:rPr lang="en-US" altLang="en-US" sz="1600" dirty="0">
                <a:solidFill>
                  <a:srgbClr val="002060"/>
                </a:solidFill>
                <a:latin typeface="+mn-lt"/>
              </a:rPr>
              <a:t>contribution of non-exhaust sources is expected to increase </a:t>
            </a:r>
            <a:r>
              <a:rPr lang="en-US" altLang="en-US" sz="1600" dirty="0" smtClean="0">
                <a:solidFill>
                  <a:srgbClr val="002060"/>
                </a:solidFill>
                <a:latin typeface="+mn-lt"/>
              </a:rPr>
              <a:t>the forthcoming years due </a:t>
            </a:r>
            <a:r>
              <a:rPr lang="en-US" altLang="en-US" sz="1600" dirty="0">
                <a:solidFill>
                  <a:srgbClr val="002060"/>
                </a:solidFill>
                <a:latin typeface="+mn-lt"/>
              </a:rPr>
              <a:t>to the tendency of decrease of exhaust </a:t>
            </a:r>
            <a:r>
              <a:rPr lang="en-US" altLang="en-US" sz="1600" dirty="0" smtClean="0">
                <a:solidFill>
                  <a:srgbClr val="002060"/>
                </a:solidFill>
                <a:latin typeface="+mn-lt"/>
              </a:rPr>
              <a:t>emissions</a:t>
            </a:r>
            <a:endParaRPr lang="en-US" altLang="en-US" sz="16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03288" y="1252156"/>
            <a:ext cx="7337425" cy="592668"/>
          </a:xfrm>
        </p:spPr>
        <p:txBody>
          <a:bodyPr>
            <a:normAutofit/>
          </a:bodyPr>
          <a:lstStyle/>
          <a:p>
            <a:pPr algn="ctr"/>
            <a:r>
              <a:rPr lang="en-US" altLang="en-US" sz="2000" b="1" u="sng" dirty="0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EXHAUST EMISSIONS - IMPORTANCE</a:t>
            </a:r>
            <a:endParaRPr lang="el-GR" altLang="en-US" sz="2200" b="1" u="sng" dirty="0">
              <a:ln w="9525">
                <a:solidFill>
                  <a:schemeClr val="tx1"/>
                </a:solidFill>
              </a:ln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13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721191"/>
              </p:ext>
            </p:extLst>
          </p:nvPr>
        </p:nvGraphicFramePr>
        <p:xfrm>
          <a:off x="1763688" y="4495681"/>
          <a:ext cx="5616624" cy="1597615"/>
        </p:xfrm>
        <a:graphic>
          <a:graphicData uri="http://schemas.openxmlformats.org/drawingml/2006/table">
            <a:tbl>
              <a:tblPr/>
              <a:tblGrid>
                <a:gridCol w="2808312"/>
                <a:gridCol w="2808312"/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Source</a:t>
                      </a:r>
                      <a:endParaRPr lang="el-GR" sz="16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BBB59">
                            <a:shade val="51000"/>
                            <a:satMod val="130000"/>
                          </a:srgbClr>
                        </a:gs>
                        <a:gs pos="80000">
                          <a:srgbClr val="9BBB59">
                            <a:shade val="93000"/>
                            <a:satMod val="130000"/>
                          </a:srgbClr>
                        </a:gs>
                        <a:gs pos="100000">
                          <a:srgbClr val="9BBB59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600" b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  <a:endParaRPr lang="el-GR" sz="1600" b="1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BBB59">
                            <a:shade val="51000"/>
                            <a:satMod val="130000"/>
                          </a:srgbClr>
                        </a:gs>
                        <a:gs pos="80000">
                          <a:srgbClr val="9BBB59">
                            <a:shade val="93000"/>
                            <a:satMod val="130000"/>
                          </a:srgbClr>
                        </a:gs>
                        <a:gs pos="100000">
                          <a:srgbClr val="9BBB59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</a:tcPr>
                </a:tc>
              </a:tr>
              <a:tr h="340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Brake Wear</a:t>
                      </a:r>
                      <a:endParaRPr lang="el-GR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16-55</a:t>
                      </a:r>
                      <a:r>
                        <a:rPr lang="en-US" sz="1800" b="1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el-GR" sz="1800" b="1" kern="1200" baseline="300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Tyre Wear</a:t>
                      </a:r>
                      <a:endParaRPr lang="el-GR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5-30</a:t>
                      </a:r>
                      <a:r>
                        <a:rPr lang="en-US" sz="1800" b="1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endParaRPr lang="el-GR" sz="1800" b="1" kern="1200" baseline="300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Resuspension</a:t>
                      </a:r>
                      <a:endParaRPr lang="el-GR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28-59</a:t>
                      </a:r>
                      <a:endParaRPr lang="el-GR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691680" y="4185955"/>
            <a:ext cx="590465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ct val="100000"/>
            </a:pPr>
            <a:r>
              <a:rPr lang="en-US" altLang="en-US" sz="1000" dirty="0" smtClean="0">
                <a:solidFill>
                  <a:srgbClr val="002060"/>
                </a:solidFill>
              </a:rPr>
              <a:t>Contributions of specific sources</a:t>
            </a:r>
            <a:r>
              <a:rPr lang="el-GR" altLang="en-US" sz="1000" dirty="0" smtClean="0">
                <a:solidFill>
                  <a:srgbClr val="002060"/>
                </a:solidFill>
              </a:rPr>
              <a:t> </a:t>
            </a:r>
            <a:r>
              <a:rPr lang="en-US" altLang="en-US" sz="1000" dirty="0" smtClean="0">
                <a:solidFill>
                  <a:srgbClr val="002060"/>
                </a:solidFill>
              </a:rPr>
              <a:t>to non-exhaust traffic-related PM</a:t>
            </a:r>
            <a:r>
              <a:rPr lang="en-US" altLang="en-US" sz="1000" baseline="-25000" dirty="0" smtClean="0">
                <a:solidFill>
                  <a:srgbClr val="002060"/>
                </a:solidFill>
              </a:rPr>
              <a:t>10 </a:t>
            </a:r>
            <a:r>
              <a:rPr lang="en-US" altLang="en-US" sz="1000" dirty="0" smtClean="0">
                <a:solidFill>
                  <a:srgbClr val="002060"/>
                </a:solidFill>
              </a:rPr>
              <a:t>emissions</a:t>
            </a:r>
            <a:endParaRPr lang="en-US" altLang="en-US" sz="10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691680" y="6093296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buSzPct val="100000"/>
            </a:pPr>
            <a:r>
              <a:rPr lang="en-US" sz="1000" baseline="30000" dirty="0" smtClean="0">
                <a:solidFill>
                  <a:srgbClr val="002060"/>
                </a:solidFill>
              </a:rPr>
              <a:t>* </a:t>
            </a:r>
            <a:r>
              <a:rPr lang="en-IE" altLang="en-US" sz="1000" dirty="0" smtClean="0">
                <a:solidFill>
                  <a:srgbClr val="002060"/>
                </a:solidFill>
              </a:rPr>
              <a:t>Significantly lower contributions have been reported in freeways (</a:t>
            </a:r>
            <a:r>
              <a:rPr lang="en-US" altLang="en-US" sz="1000" dirty="0">
                <a:solidFill>
                  <a:srgbClr val="002060"/>
                </a:solidFill>
              </a:rPr>
              <a:t>~ </a:t>
            </a:r>
            <a:r>
              <a:rPr lang="en-IE" altLang="en-US" sz="1000" dirty="0" smtClean="0">
                <a:solidFill>
                  <a:srgbClr val="002060"/>
                </a:solidFill>
              </a:rPr>
              <a:t>3%)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SzPct val="100000"/>
            </a:pPr>
            <a:r>
              <a:rPr lang="en-US" sz="1000" baseline="30000" dirty="0">
                <a:solidFill>
                  <a:srgbClr val="002060"/>
                </a:solidFill>
              </a:rPr>
              <a:t>** </a:t>
            </a:r>
            <a:r>
              <a:rPr lang="en-IE" altLang="en-US" sz="1000" dirty="0">
                <a:solidFill>
                  <a:srgbClr val="002060"/>
                </a:solidFill>
              </a:rPr>
              <a:t>Many studies don’t distinguish from road wear</a:t>
            </a:r>
            <a:endParaRPr lang="en-US" altLang="en-US" sz="10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81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69752" y="1268760"/>
            <a:ext cx="860449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1200"/>
              </a:spcAft>
              <a:defRPr/>
            </a:pPr>
            <a:r>
              <a:rPr lang="en-US" altLang="en-US" sz="2000" u="sng" dirty="0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TYRE AND BRAKE WEAR </a:t>
            </a:r>
            <a:r>
              <a:rPr lang="en-US" altLang="en-US" sz="2000" u="sng" dirty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US" altLang="en-US" sz="2000" u="sng" dirty="0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MASS SIZE DISTRIBUTIONS</a:t>
            </a:r>
            <a:endParaRPr lang="el-GR" altLang="en-US" sz="2000" u="sng" dirty="0">
              <a:ln w="9525">
                <a:solidFill>
                  <a:schemeClr val="tx1"/>
                </a:solidFill>
              </a:ln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7984" y="2313647"/>
            <a:ext cx="4140000" cy="4283505"/>
            <a:chOff x="287984" y="2313647"/>
            <a:chExt cx="4140000" cy="4283505"/>
          </a:xfrm>
        </p:grpSpPr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287984" y="2313647"/>
              <a:ext cx="4140000" cy="2195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285750" indent="-285750" algn="just" eaLnBrk="1" fontAlgn="auto" hangingPunct="1">
                <a:lnSpc>
                  <a:spcPct val="150000"/>
                </a:lnSpc>
                <a:spcBef>
                  <a:spcPts val="100"/>
                </a:spcBef>
                <a:spcAft>
                  <a:spcPts val="100"/>
                </a:spcAft>
                <a:buSzPct val="100000"/>
                <a:buFont typeface="Wingdings" panose="05000000000000000000" pitchFamily="2" charset="2"/>
                <a:buChar char="q"/>
              </a:pPr>
              <a:r>
                <a:rPr lang="en-US" altLang="en-US" sz="1500" dirty="0" smtClean="0">
                  <a:solidFill>
                    <a:srgbClr val="002060"/>
                  </a:solidFill>
                </a:rPr>
                <a:t>50</a:t>
              </a:r>
              <a:r>
                <a:rPr lang="en-US" altLang="en-US" sz="1500" dirty="0">
                  <a:solidFill>
                    <a:srgbClr val="002060"/>
                  </a:solidFill>
                </a:rPr>
                <a:t>% </a:t>
              </a:r>
              <a:r>
                <a:rPr lang="en-US" altLang="en-US" sz="1500" dirty="0" smtClean="0">
                  <a:solidFill>
                    <a:srgbClr val="002060"/>
                  </a:solidFill>
                </a:rPr>
                <a:t>of generated BW particles (mass) become airborne. Among these 80</a:t>
              </a:r>
              <a:r>
                <a:rPr lang="en-US" altLang="en-US" sz="1500" dirty="0">
                  <a:solidFill>
                    <a:srgbClr val="002060"/>
                  </a:solidFill>
                </a:rPr>
                <a:t>% </a:t>
              </a:r>
              <a:r>
                <a:rPr lang="en-US" altLang="en-US" sz="1500" dirty="0" smtClean="0">
                  <a:solidFill>
                    <a:srgbClr val="002060"/>
                  </a:solidFill>
                </a:rPr>
                <a:t>are PM</a:t>
              </a:r>
              <a:r>
                <a:rPr lang="en-US" altLang="en-US" sz="1500" baseline="-25000" dirty="0" smtClean="0">
                  <a:solidFill>
                    <a:srgbClr val="002060"/>
                  </a:solidFill>
                </a:rPr>
                <a:t>10.</a:t>
              </a:r>
              <a:r>
                <a:rPr lang="en-US" altLang="en-US" sz="1500" dirty="0" smtClean="0">
                  <a:solidFill>
                    <a:srgbClr val="002060"/>
                  </a:solidFill>
                </a:rPr>
                <a:t> The rest may deposit </a:t>
              </a:r>
              <a:r>
                <a:rPr lang="en-US" altLang="en-US" sz="1500" dirty="0">
                  <a:solidFill>
                    <a:srgbClr val="002060"/>
                  </a:solidFill>
                </a:rPr>
                <a:t>on the </a:t>
              </a:r>
              <a:r>
                <a:rPr lang="en-US" altLang="en-US" sz="1500" dirty="0" smtClean="0">
                  <a:solidFill>
                    <a:srgbClr val="002060"/>
                  </a:solidFill>
                </a:rPr>
                <a:t>road or nearby</a:t>
              </a:r>
              <a:endParaRPr lang="en-US" altLang="en-US" sz="1500" dirty="0">
                <a:solidFill>
                  <a:srgbClr val="002060"/>
                </a:solidFill>
                <a:latin typeface="+mn-lt"/>
              </a:endParaRPr>
            </a:p>
            <a:p>
              <a:pPr marL="285750" indent="-285750" algn="just" eaLnBrk="1" fontAlgn="auto" hangingPunct="1">
                <a:lnSpc>
                  <a:spcPct val="150000"/>
                </a:lnSpc>
                <a:spcBef>
                  <a:spcPts val="100"/>
                </a:spcBef>
                <a:spcAft>
                  <a:spcPts val="100"/>
                </a:spcAft>
                <a:buSzPct val="100000"/>
                <a:buFont typeface="Wingdings" panose="05000000000000000000" pitchFamily="2" charset="2"/>
                <a:buChar char="q"/>
              </a:pPr>
              <a:r>
                <a:rPr lang="en-US" altLang="en-US" sz="1500" dirty="0">
                  <a:solidFill>
                    <a:srgbClr val="002060"/>
                  </a:solidFill>
                  <a:latin typeface="+mn-lt"/>
                </a:rPr>
                <a:t>Mass weighed mean diameters </a:t>
              </a:r>
              <a:r>
                <a:rPr lang="en-US" altLang="en-US" sz="1500" dirty="0" smtClean="0">
                  <a:solidFill>
                    <a:srgbClr val="002060"/>
                  </a:solidFill>
                  <a:latin typeface="+mn-lt"/>
                </a:rPr>
                <a:t>of </a:t>
              </a:r>
              <a:r>
                <a:rPr lang="en-US" altLang="en-US" sz="1500" dirty="0">
                  <a:solidFill>
                    <a:srgbClr val="002060"/>
                  </a:solidFill>
                  <a:latin typeface="+mn-lt"/>
                </a:rPr>
                <a:t>2-6 </a:t>
              </a:r>
              <a:r>
                <a:rPr lang="el-GR" altLang="en-US" sz="1500" dirty="0">
                  <a:solidFill>
                    <a:srgbClr val="002060"/>
                  </a:solidFill>
                  <a:latin typeface="+mn-lt"/>
                </a:rPr>
                <a:t>μ</a:t>
              </a:r>
              <a:r>
                <a:rPr lang="en-US" altLang="en-US" sz="1500" dirty="0">
                  <a:solidFill>
                    <a:srgbClr val="002060"/>
                  </a:solidFill>
                  <a:latin typeface="+mn-lt"/>
                </a:rPr>
                <a:t>m have been </a:t>
              </a:r>
              <a:r>
                <a:rPr lang="en-US" altLang="en-US" sz="1500" dirty="0" smtClean="0">
                  <a:solidFill>
                    <a:srgbClr val="002060"/>
                  </a:solidFill>
                  <a:latin typeface="+mn-lt"/>
                </a:rPr>
                <a:t>reported</a:t>
              </a:r>
              <a:endParaRPr lang="en-US" altLang="en-US" sz="1500" dirty="0">
                <a:solidFill>
                  <a:srgbClr val="002060"/>
                </a:solidFill>
                <a:latin typeface="+mn-lt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39552" y="4581128"/>
              <a:ext cx="3540710" cy="2016024"/>
              <a:chOff x="539552" y="4581128"/>
              <a:chExt cx="3540710" cy="2016024"/>
            </a:xfrm>
          </p:grpSpPr>
          <p:sp>
            <p:nvSpPr>
              <p:cNvPr id="14" name="Rectangle 2"/>
              <p:cNvSpPr txBox="1">
                <a:spLocks noChangeArrowheads="1"/>
              </p:cNvSpPr>
              <p:nvPr/>
            </p:nvSpPr>
            <p:spPr bwMode="auto">
              <a:xfrm>
                <a:off x="539552" y="4581128"/>
                <a:ext cx="3540710" cy="1986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ctr" anchorCtr="0" compatLnSpc="1">
                <a:prstTxWarp prst="textNoShape">
                  <a:avLst/>
                </a:prstTxWarp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lvl="0" algn="ctr" eaLnBrk="1" hangingPunct="1">
                  <a:defRPr/>
                </a:pPr>
                <a:r>
                  <a:rPr lang="en-US" altLang="en-US" sz="1000" dirty="0" smtClean="0">
                    <a:solidFill>
                      <a:srgbClr val="002060"/>
                    </a:solidFill>
                  </a:rPr>
                  <a:t>Aerodynamic Particle Sizer</a:t>
                </a:r>
                <a:endParaRPr lang="el-GR" altLang="en-US" sz="1000" dirty="0">
                  <a:solidFill>
                    <a:srgbClr val="00206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7" name="Picture 16"/>
              <p:cNvPicPr/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rcRect l="24102" t="8245" r="15891" b="8510"/>
              <a:stretch/>
            </p:blipFill>
            <p:spPr bwMode="auto">
              <a:xfrm>
                <a:off x="539552" y="4797152"/>
                <a:ext cx="3528000" cy="1800000"/>
              </a:xfrm>
              <a:prstGeom prst="rect">
                <a:avLst/>
              </a:prstGeom>
              <a:ln>
                <a:solidFill>
                  <a:sysClr val="windowText" lastClr="000000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562789" y="6597352"/>
            <a:ext cx="3505156" cy="22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[Example adopted from </a:t>
            </a:r>
            <a:r>
              <a:rPr lang="en-US" altLang="en-US" sz="1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Iijima et al., 2007]</a:t>
            </a:r>
            <a:endParaRPr lang="el-GR" altLang="en-US" sz="10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680472" y="2313647"/>
            <a:ext cx="4140000" cy="21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just" eaLnBrk="1" fontAlgn="auto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IE" altLang="en-US" sz="1500" dirty="0">
                <a:solidFill>
                  <a:srgbClr val="002060"/>
                </a:solidFill>
              </a:rPr>
              <a:t>0.1-10% by mass of generated </a:t>
            </a:r>
            <a:r>
              <a:rPr lang="en-IE" altLang="en-US" sz="1500" dirty="0" smtClean="0">
                <a:solidFill>
                  <a:srgbClr val="002060"/>
                </a:solidFill>
              </a:rPr>
              <a:t>TW </a:t>
            </a:r>
            <a:r>
              <a:rPr lang="en-IE" altLang="en-US" sz="1500" dirty="0">
                <a:solidFill>
                  <a:srgbClr val="002060"/>
                </a:solidFill>
              </a:rPr>
              <a:t>particles is emitted as PM</a:t>
            </a:r>
            <a:r>
              <a:rPr lang="en-IE" altLang="en-US" sz="1500" baseline="-25000" dirty="0">
                <a:solidFill>
                  <a:srgbClr val="002060"/>
                </a:solidFill>
              </a:rPr>
              <a:t>10</a:t>
            </a:r>
            <a:endParaRPr lang="en-US" altLang="en-US" sz="1500" baseline="-25000" dirty="0">
              <a:solidFill>
                <a:srgbClr val="002060"/>
              </a:solidFill>
              <a:latin typeface="+mn-lt"/>
            </a:endParaRPr>
          </a:p>
          <a:p>
            <a:pPr marL="285750" indent="-285750" algn="just" eaLnBrk="1" fontAlgn="auto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IE" altLang="en-US" sz="1500" dirty="0">
                <a:solidFill>
                  <a:srgbClr val="002060"/>
                </a:solidFill>
                <a:latin typeface="+mn-lt"/>
              </a:rPr>
              <a:t>TW mass </a:t>
            </a:r>
            <a:r>
              <a:rPr lang="en-IE" altLang="en-US" sz="1500" dirty="0" smtClean="0">
                <a:solidFill>
                  <a:srgbClr val="002060"/>
                </a:solidFill>
                <a:latin typeface="+mn-lt"/>
              </a:rPr>
              <a:t>distributions </a:t>
            </a:r>
            <a:r>
              <a:rPr lang="en-IE" altLang="en-US" sz="1500" dirty="0">
                <a:solidFill>
                  <a:srgbClr val="002060"/>
                </a:solidFill>
                <a:latin typeface="+mn-lt"/>
              </a:rPr>
              <a:t>appear a clear mode at 50-80 </a:t>
            </a:r>
            <a:r>
              <a:rPr lang="en-IE" altLang="en-US" sz="1500" dirty="0" smtClean="0">
                <a:solidFill>
                  <a:srgbClr val="002060"/>
                </a:solidFill>
                <a:latin typeface="+mn-lt"/>
              </a:rPr>
              <a:t>μm, </a:t>
            </a:r>
            <a:r>
              <a:rPr lang="en-IE" altLang="en-US" sz="1500" dirty="0">
                <a:solidFill>
                  <a:srgbClr val="002060"/>
                </a:solidFill>
                <a:latin typeface="+mn-lt"/>
              </a:rPr>
              <a:t>while PM</a:t>
            </a:r>
            <a:r>
              <a:rPr lang="en-IE" altLang="en-US" sz="1500" baseline="-25000" dirty="0">
                <a:solidFill>
                  <a:srgbClr val="002060"/>
                </a:solidFill>
                <a:latin typeface="+mn-lt"/>
              </a:rPr>
              <a:t>10</a:t>
            </a:r>
            <a:r>
              <a:rPr lang="en-IE" altLang="en-US" sz="1500" dirty="0">
                <a:solidFill>
                  <a:srgbClr val="002060"/>
                </a:solidFill>
                <a:latin typeface="+mn-lt"/>
              </a:rPr>
              <a:t> mass </a:t>
            </a:r>
            <a:r>
              <a:rPr lang="en-IE" altLang="en-US" sz="1500" dirty="0" smtClean="0">
                <a:solidFill>
                  <a:srgbClr val="002060"/>
                </a:solidFill>
                <a:latin typeface="+mn-lt"/>
              </a:rPr>
              <a:t>distribution is </a:t>
            </a:r>
            <a:r>
              <a:rPr lang="en-IE" altLang="en-US" sz="1500" dirty="0">
                <a:solidFill>
                  <a:srgbClr val="002060"/>
                </a:solidFill>
                <a:latin typeface="+mn-lt"/>
              </a:rPr>
              <a:t>bimodal with peaks at 2-3 μm and 5-9 μm</a:t>
            </a:r>
            <a:endParaRPr lang="en-US" altLang="en-US" sz="15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1" name="Picture 20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5432" t="50908" r="31184" b="6649"/>
          <a:stretch/>
        </p:blipFill>
        <p:spPr bwMode="auto">
          <a:xfrm>
            <a:off x="5076448" y="4797152"/>
            <a:ext cx="3528000" cy="18000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2" name="12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6300192" y="5157192"/>
            <a:ext cx="576064" cy="144016"/>
          </a:xfrm>
          <a:prstGeom prst="straightConnector1">
            <a:avLst/>
          </a:prstGeom>
          <a:noFill/>
          <a:ln w="22225" algn="ctr">
            <a:solidFill>
              <a:srgbClr val="77933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12 - Ευθύγραμμο βέλος σύνδεσης"/>
          <p:cNvCxnSpPr>
            <a:cxnSpLocks noChangeShapeType="1"/>
          </p:cNvCxnSpPr>
          <p:nvPr/>
        </p:nvCxnSpPr>
        <p:spPr bwMode="auto">
          <a:xfrm flipH="1" flipV="1">
            <a:off x="7380312" y="5157192"/>
            <a:ext cx="576063" cy="234096"/>
          </a:xfrm>
          <a:prstGeom prst="straightConnector1">
            <a:avLst/>
          </a:prstGeom>
          <a:noFill/>
          <a:ln w="22225" algn="ctr">
            <a:solidFill>
              <a:srgbClr val="77933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5004048" y="6597352"/>
            <a:ext cx="3690180" cy="19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altLang="en-US" sz="1000" dirty="0">
                <a:solidFill>
                  <a:srgbClr val="002060"/>
                </a:solidFill>
              </a:rPr>
              <a:t>Example adopted from</a:t>
            </a:r>
            <a:r>
              <a:rPr lang="en-US" altLang="en-US" sz="1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n-US" sz="1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Gustafsson et al., 2008]</a:t>
            </a:r>
            <a:endParaRPr lang="el-GR" altLang="en-US" sz="10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5076056" y="4581128"/>
            <a:ext cx="3540710" cy="19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defRPr/>
            </a:pPr>
            <a:r>
              <a:rPr lang="en-US" altLang="en-US" sz="1000" dirty="0" smtClean="0">
                <a:solidFill>
                  <a:srgbClr val="002060"/>
                </a:solidFill>
              </a:rPr>
              <a:t>Aerodynamic Particle Sizer</a:t>
            </a:r>
            <a:endParaRPr lang="el-GR" altLang="en-US" sz="10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65896" y="1844824"/>
            <a:ext cx="1584176" cy="343437"/>
          </a:xfrm>
          <a:gradFill>
            <a:gsLst>
              <a:gs pos="0">
                <a:srgbClr val="769535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en-US" sz="1800" dirty="0" smtClean="0">
                <a:solidFill>
                  <a:srgbClr val="002060"/>
                </a:solidFill>
              </a:rPr>
              <a:t>BRAKES</a:t>
            </a:r>
            <a:endParaRPr lang="el-GR" altLang="en-US" sz="1800" dirty="0" smtClean="0">
              <a:solidFill>
                <a:srgbClr val="002060"/>
              </a:solidFill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5940152" y="1844824"/>
            <a:ext cx="1584176" cy="343437"/>
          </a:xfrm>
          <a:prstGeom prst="rect">
            <a:avLst/>
          </a:prstGeom>
          <a:gradFill rotWithShape="1">
            <a:gsLst>
              <a:gs pos="0">
                <a:srgbClr val="769535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 scaled="0"/>
          </a:gradFill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800" kern="0" dirty="0" smtClean="0">
                <a:solidFill>
                  <a:srgbClr val="002060"/>
                </a:solidFill>
              </a:rPr>
              <a:t>TYRES</a:t>
            </a:r>
            <a:endParaRPr lang="el-GR" altLang="en-US" sz="1800" kern="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5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43508" y="1268760"/>
            <a:ext cx="885698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1200"/>
              </a:spcAft>
              <a:defRPr/>
            </a:pPr>
            <a:r>
              <a:rPr lang="en-US" altLang="en-US" sz="2000" u="sng" dirty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TYRE AND BRAKE WEAR</a:t>
            </a:r>
            <a:r>
              <a:rPr lang="en-US" altLang="en-US" sz="2000" u="sng" dirty="0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000" u="sng" dirty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US" altLang="en-US" sz="2000" u="sng" dirty="0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 SIZE DISTRIBUTIONS</a:t>
            </a:r>
            <a:endParaRPr lang="el-GR" altLang="en-US" sz="2000" u="sng" dirty="0">
              <a:ln w="9525">
                <a:solidFill>
                  <a:schemeClr val="tx1"/>
                </a:solidFill>
              </a:ln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7984" y="2296913"/>
            <a:ext cx="4140000" cy="2554884"/>
            <a:chOff x="287984" y="2296913"/>
            <a:chExt cx="4140000" cy="2554884"/>
          </a:xfrm>
        </p:grpSpPr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287984" y="2296913"/>
              <a:ext cx="4140000" cy="2284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285750" indent="-285750" algn="just" eaLnBrk="1" fontAlgn="auto" hangingPunct="1">
                <a:lnSpc>
                  <a:spcPct val="150000"/>
                </a:lnSpc>
                <a:spcBef>
                  <a:spcPts val="100"/>
                </a:spcBef>
                <a:spcAft>
                  <a:spcPts val="100"/>
                </a:spcAft>
                <a:buSzPct val="100000"/>
                <a:buFont typeface="Wingdings" panose="05000000000000000000" pitchFamily="2" charset="2"/>
                <a:buChar char="q"/>
              </a:pPr>
              <a:r>
                <a:rPr lang="en-IE" altLang="en-US" sz="1600" dirty="0">
                  <a:solidFill>
                    <a:srgbClr val="002060"/>
                  </a:solidFill>
                </a:rPr>
                <a:t>BW PN distributions appear to be bimodal with both peaks lying within the fine mode</a:t>
              </a:r>
            </a:p>
            <a:p>
              <a:pPr marL="285750" indent="-285750" algn="just" eaLnBrk="1" fontAlgn="auto" hangingPunct="1">
                <a:lnSpc>
                  <a:spcPct val="150000"/>
                </a:lnSpc>
                <a:spcBef>
                  <a:spcPts val="100"/>
                </a:spcBef>
                <a:spcAft>
                  <a:spcPts val="100"/>
                </a:spcAft>
                <a:buSzPct val="100000"/>
                <a:buFont typeface="Wingdings" panose="05000000000000000000" pitchFamily="2" charset="2"/>
                <a:buChar char="q"/>
              </a:pPr>
              <a:r>
                <a:rPr lang="en-IE" altLang="en-US" sz="1600" dirty="0">
                  <a:solidFill>
                    <a:srgbClr val="002060"/>
                  </a:solidFill>
                </a:rPr>
                <a:t>Some studies report 1st peak at the UF size, while others find at ~ 350 nm</a:t>
              </a:r>
              <a:endParaRPr lang="en-US" altLang="en-US" sz="1600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4" name="Rectangle 2"/>
            <p:cNvSpPr txBox="1">
              <a:spLocks noChangeArrowheads="1"/>
            </p:cNvSpPr>
            <p:nvPr/>
          </p:nvSpPr>
          <p:spPr bwMode="auto">
            <a:xfrm>
              <a:off x="539552" y="4653136"/>
              <a:ext cx="3540710" cy="198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000" dirty="0">
                  <a:solidFill>
                    <a:srgbClr val="002060"/>
                  </a:solidFill>
                </a:rPr>
                <a:t>Transmission Electron </a:t>
              </a:r>
              <a:r>
                <a:rPr lang="en-US" altLang="en-US" sz="1000" dirty="0" smtClean="0">
                  <a:solidFill>
                    <a:srgbClr val="002060"/>
                  </a:solidFill>
                </a:rPr>
                <a:t>Microscope</a:t>
              </a:r>
              <a:endParaRPr lang="el-GR" altLang="en-US" sz="1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562789" y="6587582"/>
            <a:ext cx="3505156" cy="22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defRPr/>
            </a:pPr>
            <a:r>
              <a:rPr lang="en-US" altLang="en-US" sz="1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altLang="en-US" sz="1000" dirty="0">
                <a:solidFill>
                  <a:srgbClr val="002060"/>
                </a:solidFill>
              </a:rPr>
              <a:t>Example adopted from Gasser et al., 2009</a:t>
            </a:r>
            <a:r>
              <a:rPr lang="en-US" altLang="en-US" sz="1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]</a:t>
            </a:r>
            <a:endParaRPr lang="el-GR" altLang="en-US" sz="10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680472" y="2276872"/>
            <a:ext cx="4140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just" eaLnBrk="1" fontAlgn="auto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IE" altLang="en-US" sz="1600" dirty="0">
                <a:solidFill>
                  <a:srgbClr val="002060"/>
                </a:solidFill>
              </a:rPr>
              <a:t>PN distributions </a:t>
            </a:r>
            <a:r>
              <a:rPr lang="en-IE" altLang="en-US" sz="1600" dirty="0" smtClean="0">
                <a:solidFill>
                  <a:srgbClr val="002060"/>
                </a:solidFill>
              </a:rPr>
              <a:t>are unimodal.  </a:t>
            </a:r>
            <a:r>
              <a:rPr lang="en-IE" altLang="en-US" sz="1600" dirty="0">
                <a:solidFill>
                  <a:srgbClr val="002060"/>
                </a:solidFill>
              </a:rPr>
              <a:t>S</a:t>
            </a:r>
            <a:r>
              <a:rPr lang="en-IE" altLang="en-US" sz="1600" dirty="0" smtClean="0">
                <a:solidFill>
                  <a:srgbClr val="002060"/>
                </a:solidFill>
              </a:rPr>
              <a:t>ome </a:t>
            </a:r>
            <a:r>
              <a:rPr lang="en-IE" altLang="en-US" sz="1600" dirty="0">
                <a:solidFill>
                  <a:srgbClr val="002060"/>
                </a:solidFill>
              </a:rPr>
              <a:t>studies </a:t>
            </a:r>
            <a:r>
              <a:rPr lang="en-IE" altLang="en-US" sz="1600" dirty="0" smtClean="0">
                <a:solidFill>
                  <a:srgbClr val="002060"/>
                </a:solidFill>
              </a:rPr>
              <a:t>report </a:t>
            </a:r>
            <a:r>
              <a:rPr lang="en-IE" altLang="en-US" sz="1600" dirty="0">
                <a:solidFill>
                  <a:srgbClr val="002060"/>
                </a:solidFill>
              </a:rPr>
              <a:t>a peak at the UF </a:t>
            </a:r>
            <a:r>
              <a:rPr lang="en-IE" altLang="en-US" sz="1600" dirty="0" smtClean="0">
                <a:solidFill>
                  <a:srgbClr val="002060"/>
                </a:solidFill>
              </a:rPr>
              <a:t>size (</a:t>
            </a:r>
            <a:r>
              <a:rPr lang="en-IE" altLang="en-US" sz="1600" dirty="0">
                <a:solidFill>
                  <a:srgbClr val="002060"/>
                </a:solidFill>
              </a:rPr>
              <a:t>~ </a:t>
            </a:r>
            <a:r>
              <a:rPr lang="en-IE" altLang="en-US" sz="1600" dirty="0" smtClean="0">
                <a:solidFill>
                  <a:srgbClr val="002060"/>
                </a:solidFill>
              </a:rPr>
              <a:t>15-50 </a:t>
            </a:r>
            <a:r>
              <a:rPr lang="en-IE" altLang="en-US" sz="1600" dirty="0">
                <a:solidFill>
                  <a:srgbClr val="002060"/>
                </a:solidFill>
              </a:rPr>
              <a:t>nm), while others </a:t>
            </a:r>
            <a:r>
              <a:rPr lang="en-IE" altLang="en-US" sz="1600" dirty="0" smtClean="0">
                <a:solidFill>
                  <a:srgbClr val="002060"/>
                </a:solidFill>
              </a:rPr>
              <a:t>mention </a:t>
            </a:r>
            <a:r>
              <a:rPr lang="en-IE" altLang="en-US" sz="1600" dirty="0">
                <a:solidFill>
                  <a:srgbClr val="002060"/>
                </a:solidFill>
              </a:rPr>
              <a:t>that under “</a:t>
            </a:r>
            <a:r>
              <a:rPr lang="en-IE" altLang="en-US" sz="1600" dirty="0" smtClean="0">
                <a:solidFill>
                  <a:srgbClr val="002060"/>
                </a:solidFill>
              </a:rPr>
              <a:t>normal” </a:t>
            </a:r>
            <a:r>
              <a:rPr lang="en-IE" altLang="en-US" sz="1600" dirty="0">
                <a:solidFill>
                  <a:srgbClr val="002060"/>
                </a:solidFill>
              </a:rPr>
              <a:t>driving </a:t>
            </a:r>
            <a:r>
              <a:rPr lang="en-IE" altLang="en-US" sz="1600" dirty="0" smtClean="0">
                <a:solidFill>
                  <a:srgbClr val="002060"/>
                </a:solidFill>
              </a:rPr>
              <a:t>conditions </a:t>
            </a:r>
            <a:r>
              <a:rPr lang="en-IE" altLang="en-US" sz="1600" dirty="0">
                <a:solidFill>
                  <a:srgbClr val="002060"/>
                </a:solidFill>
              </a:rPr>
              <a:t>no UF particles are emitted</a:t>
            </a:r>
            <a:endParaRPr lang="en-US" altLang="en-US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5004048" y="6597352"/>
            <a:ext cx="3690180" cy="19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altLang="en-US" sz="1000" dirty="0">
                <a:solidFill>
                  <a:srgbClr val="002060"/>
                </a:solidFill>
              </a:rPr>
              <a:t>Example adopted from Dahl et al., 2006</a:t>
            </a:r>
            <a:r>
              <a:rPr lang="en-US" altLang="en-US" sz="1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]</a:t>
            </a:r>
            <a:endParaRPr lang="el-GR" altLang="en-US" sz="10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5076056" y="4653136"/>
            <a:ext cx="3540710" cy="19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000" dirty="0">
                <a:solidFill>
                  <a:srgbClr val="002060"/>
                </a:solidFill>
              </a:rPr>
              <a:t>Scanning Mobility Particle </a:t>
            </a:r>
            <a:r>
              <a:rPr lang="en-US" altLang="en-US" sz="1000" dirty="0" smtClean="0">
                <a:solidFill>
                  <a:srgbClr val="002060"/>
                </a:solidFill>
              </a:rPr>
              <a:t>Sizer</a:t>
            </a:r>
            <a:endParaRPr lang="el-GR" altLang="en-US" sz="10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65896" y="1844824"/>
            <a:ext cx="1584176" cy="343437"/>
          </a:xfrm>
          <a:gradFill>
            <a:gsLst>
              <a:gs pos="0">
                <a:srgbClr val="769535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en-US" sz="1800" dirty="0" smtClean="0">
                <a:solidFill>
                  <a:srgbClr val="002060"/>
                </a:solidFill>
              </a:rPr>
              <a:t>BRAKES</a:t>
            </a:r>
            <a:endParaRPr lang="el-GR" altLang="en-US" sz="1800" dirty="0" smtClean="0">
              <a:solidFill>
                <a:srgbClr val="002060"/>
              </a:solidFill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5940152" y="1844824"/>
            <a:ext cx="1584176" cy="343437"/>
          </a:xfrm>
          <a:prstGeom prst="rect">
            <a:avLst/>
          </a:prstGeom>
          <a:gradFill rotWithShape="1">
            <a:gsLst>
              <a:gs pos="0">
                <a:srgbClr val="769535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 scaled="0"/>
          </a:gradFill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800" kern="0" dirty="0" smtClean="0">
                <a:solidFill>
                  <a:srgbClr val="002060"/>
                </a:solidFill>
              </a:rPr>
              <a:t>TYRES</a:t>
            </a:r>
            <a:endParaRPr lang="el-GR" altLang="en-US" sz="1800" kern="0" dirty="0" smtClean="0">
              <a:solidFill>
                <a:srgbClr val="002060"/>
              </a:solidFill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1775" t="15159" r="10406" b="7713"/>
          <a:stretch/>
        </p:blipFill>
        <p:spPr bwMode="auto">
          <a:xfrm>
            <a:off x="587629" y="4869160"/>
            <a:ext cx="3528000" cy="1728000"/>
          </a:xfrm>
          <a:prstGeom prst="rect">
            <a:avLst/>
          </a:prstGeom>
          <a:ln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159" t="8776" r="2094" b="6117"/>
          <a:stretch/>
        </p:blipFill>
        <p:spPr bwMode="auto">
          <a:xfrm>
            <a:off x="5076448" y="4869160"/>
            <a:ext cx="3528000" cy="17280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7" name="12 - Ευθύγραμμο βέλος σύνδεσης"/>
          <p:cNvCxnSpPr>
            <a:cxnSpLocks noChangeShapeType="1"/>
          </p:cNvCxnSpPr>
          <p:nvPr/>
        </p:nvCxnSpPr>
        <p:spPr bwMode="auto">
          <a:xfrm flipH="1" flipV="1">
            <a:off x="6012160" y="5013176"/>
            <a:ext cx="576063" cy="234096"/>
          </a:xfrm>
          <a:prstGeom prst="straightConnector1">
            <a:avLst/>
          </a:prstGeom>
          <a:noFill/>
          <a:ln w="22225" algn="ctr">
            <a:solidFill>
              <a:srgbClr val="77933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12 - Ευθύγραμμο βέλος σύνδεσης"/>
          <p:cNvCxnSpPr>
            <a:cxnSpLocks noChangeShapeType="1"/>
          </p:cNvCxnSpPr>
          <p:nvPr/>
        </p:nvCxnSpPr>
        <p:spPr bwMode="auto">
          <a:xfrm flipH="1">
            <a:off x="6353969" y="5373216"/>
            <a:ext cx="450280" cy="288032"/>
          </a:xfrm>
          <a:prstGeom prst="straightConnector1">
            <a:avLst/>
          </a:prstGeom>
          <a:noFill/>
          <a:ln w="22225" algn="ctr">
            <a:solidFill>
              <a:srgbClr val="77933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94593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09" y="1324164"/>
            <a:ext cx="8856982" cy="448652"/>
          </a:xfrm>
        </p:spPr>
        <p:txBody>
          <a:bodyPr>
            <a:noAutofit/>
          </a:bodyPr>
          <a:lstStyle/>
          <a:p>
            <a:pPr algn="ctr"/>
            <a:r>
              <a:rPr lang="en-US" altLang="en-US" sz="2000" u="sng" dirty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TYRE AND BRAKE WEAR</a:t>
            </a:r>
            <a:r>
              <a:rPr lang="en-US" altLang="en-US" sz="2000" b="1" u="sng" dirty="0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en-US" altLang="en-US" sz="2000" u="sng" dirty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CHEMICAL CHARACTERIZATION</a:t>
            </a:r>
            <a:endParaRPr lang="el-GR" altLang="en-US" sz="2400" b="1" u="sng" dirty="0">
              <a:ln w="9525">
                <a:solidFill>
                  <a:schemeClr val="tx1"/>
                </a:solidFill>
              </a:ln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13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445716"/>
              </p:ext>
            </p:extLst>
          </p:nvPr>
        </p:nvGraphicFramePr>
        <p:xfrm>
          <a:off x="414091" y="2204864"/>
          <a:ext cx="8315818" cy="3258400"/>
        </p:xfrm>
        <a:graphic>
          <a:graphicData uri="http://schemas.openxmlformats.org/drawingml/2006/table">
            <a:tbl>
              <a:tblPr/>
              <a:tblGrid>
                <a:gridCol w="863818"/>
                <a:gridCol w="2484000"/>
                <a:gridCol w="2484000"/>
                <a:gridCol w="2484000"/>
              </a:tblGrid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l-GR" sz="15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BBB59">
                            <a:shade val="51000"/>
                            <a:satMod val="130000"/>
                          </a:srgbClr>
                        </a:gs>
                        <a:gs pos="80000">
                          <a:srgbClr val="9BBB59">
                            <a:shade val="93000"/>
                            <a:satMod val="130000"/>
                          </a:srgbClr>
                        </a:gs>
                        <a:gs pos="100000">
                          <a:srgbClr val="9BBB59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5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500" b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2.5 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BBB59">
                            <a:shade val="51000"/>
                            <a:satMod val="130000"/>
                          </a:srgbClr>
                        </a:gs>
                        <a:gs pos="80000">
                          <a:srgbClr val="9BBB59">
                            <a:shade val="93000"/>
                            <a:satMod val="130000"/>
                          </a:srgbClr>
                        </a:gs>
                        <a:gs pos="100000">
                          <a:srgbClr val="9BBB59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500" b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2.5-10 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BBB59">
                            <a:shade val="51000"/>
                            <a:satMod val="130000"/>
                          </a:srgbClr>
                        </a:gs>
                        <a:gs pos="80000">
                          <a:srgbClr val="9BBB59">
                            <a:shade val="93000"/>
                            <a:satMod val="130000"/>
                          </a:srgbClr>
                        </a:gs>
                        <a:gs pos="100000">
                          <a:srgbClr val="9BBB59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5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Wear particles</a:t>
                      </a:r>
                      <a:r>
                        <a:rPr lang="en-US" sz="1500" b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BBB59">
                            <a:shade val="51000"/>
                            <a:satMod val="130000"/>
                          </a:srgbClr>
                        </a:gs>
                        <a:gs pos="80000">
                          <a:srgbClr val="9BBB59">
                            <a:shade val="93000"/>
                            <a:satMod val="130000"/>
                          </a:srgbClr>
                        </a:gs>
                        <a:gs pos="100000">
                          <a:srgbClr val="9BBB59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</a:tcPr>
                </a:tc>
              </a:tr>
              <a:tr h="140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Brake Wear</a:t>
                      </a:r>
                      <a:endParaRPr lang="el-GR" sz="14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Transition metals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(Cu, Fe), Sb (III, V)</a:t>
                      </a:r>
                      <a:r>
                        <a:rPr lang="en-US" sz="14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Sn, Ba, Zr, Al, S,</a:t>
                      </a:r>
                      <a:r>
                        <a:rPr lang="en-US" sz="14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OC&gt;&gt;EC</a:t>
                      </a: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l-GR" sz="14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FeO,</a:t>
                      </a:r>
                      <a:r>
                        <a:rPr lang="en-US" sz="14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Fe</a:t>
                      </a:r>
                      <a:r>
                        <a:rPr lang="en-US" sz="1400" b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400" b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Cu oxides, Sb (III), Sb (V)</a:t>
                      </a:r>
                      <a:r>
                        <a:rPr lang="en-US" sz="14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Sn, Ba, Zr, Al</a:t>
                      </a:r>
                      <a:endParaRPr lang="el-GR" sz="14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Cu, Fe, Sb (III, V)</a:t>
                      </a:r>
                      <a:r>
                        <a:rPr lang="en-US" sz="14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Sn, Ba, Zr, Al, S,</a:t>
                      </a:r>
                      <a:r>
                        <a:rPr lang="en-US" sz="14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PAHs, n-alkanes, n-alkanoic acids, benzaldehydes</a:t>
                      </a:r>
                      <a:endParaRPr lang="el-GR" sz="14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Tyre Wear</a:t>
                      </a:r>
                      <a:endParaRPr lang="el-GR" sz="14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Zn, organic Zn,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Cu, S, Si, </a:t>
                      </a:r>
                      <a:r>
                        <a:rPr lang="pt-BR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Organic compounds, EC</a:t>
                      </a:r>
                      <a:endParaRPr lang="el-GR" sz="14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Zn, organic Zn,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Cu, Si, Mn</a:t>
                      </a:r>
                      <a:endParaRPr lang="el-GR" sz="14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Zn, Cu, S, Si, </a:t>
                      </a:r>
                      <a:r>
                        <a:rPr lang="pt-BR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PAHs, benzothiazoles, natural resins, n-alkanes, EC</a:t>
                      </a:r>
                      <a:endParaRPr lang="el-GR" sz="14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91580" y="1844824"/>
            <a:ext cx="75608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ct val="100000"/>
            </a:pPr>
            <a:r>
              <a:rPr lang="en-US" altLang="en-US" sz="1200" dirty="0" smtClean="0">
                <a:solidFill>
                  <a:srgbClr val="002060"/>
                </a:solidFill>
              </a:rPr>
              <a:t>Most important chemical constituents of wear particles</a:t>
            </a:r>
            <a:endParaRPr lang="en-US" altLang="en-US" sz="12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04800" y="5518789"/>
            <a:ext cx="8534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SzPct val="100000"/>
            </a:pPr>
            <a:r>
              <a:rPr lang="en-IE" altLang="en-US" sz="1600" dirty="0" smtClean="0">
                <a:solidFill>
                  <a:srgbClr val="002060"/>
                </a:solidFill>
                <a:latin typeface="+mn-lt"/>
              </a:rPr>
              <a:t>NEED FOR: Identification </a:t>
            </a:r>
            <a:r>
              <a:rPr lang="en-IE" altLang="en-US" sz="1600" dirty="0">
                <a:solidFill>
                  <a:srgbClr val="002060"/>
                </a:solidFill>
                <a:latin typeface="+mn-lt"/>
              </a:rPr>
              <a:t>of organic constituents </a:t>
            </a:r>
            <a:r>
              <a:rPr lang="en-IE" altLang="en-US" sz="1600" dirty="0" smtClean="0">
                <a:solidFill>
                  <a:srgbClr val="002060"/>
                </a:solidFill>
                <a:latin typeface="+mn-lt"/>
              </a:rPr>
              <a:t>in </a:t>
            </a:r>
            <a:r>
              <a:rPr lang="en-IE" altLang="en-US" sz="1600" dirty="0">
                <a:solidFill>
                  <a:srgbClr val="002060"/>
                </a:solidFill>
              </a:rPr>
              <a:t>PM</a:t>
            </a:r>
            <a:r>
              <a:rPr lang="en-IE" altLang="en-US" sz="1600" baseline="-25000" dirty="0">
                <a:solidFill>
                  <a:srgbClr val="002060"/>
                </a:solidFill>
              </a:rPr>
              <a:t>10</a:t>
            </a:r>
            <a:r>
              <a:rPr lang="en-IE" altLang="en-US" sz="1600" dirty="0" smtClean="0">
                <a:solidFill>
                  <a:srgbClr val="002060"/>
                </a:solidFill>
                <a:latin typeface="+mn-lt"/>
              </a:rPr>
              <a:t> brake and tyre wear particles </a:t>
            </a:r>
            <a:r>
              <a:rPr lang="en-IE" altLang="en-US" sz="1600" dirty="0">
                <a:solidFill>
                  <a:srgbClr val="002060"/>
                </a:solidFill>
                <a:latin typeface="+mn-lt"/>
              </a:rPr>
              <a:t>and investigation of the chemical composition of modern lining </a:t>
            </a:r>
            <a:r>
              <a:rPr lang="en-IE" altLang="en-US" sz="1600" dirty="0" smtClean="0">
                <a:solidFill>
                  <a:srgbClr val="002060"/>
                </a:solidFill>
                <a:latin typeface="+mn-lt"/>
              </a:rPr>
              <a:t>materials</a:t>
            </a:r>
            <a:endParaRPr lang="en-IE" altLang="en-US" sz="1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4575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09" y="1268760"/>
            <a:ext cx="8856982" cy="448652"/>
          </a:xfrm>
        </p:spPr>
        <p:txBody>
          <a:bodyPr>
            <a:noAutofit/>
          </a:bodyPr>
          <a:lstStyle/>
          <a:p>
            <a:pPr algn="ctr"/>
            <a:r>
              <a:rPr lang="en-US" altLang="en-US" sz="2000" u="sng" dirty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TYRE AND BRAKE WEAR</a:t>
            </a:r>
            <a:r>
              <a:rPr lang="en-US" altLang="en-US" sz="2000" b="1" u="sng" dirty="0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en-US" altLang="en-US" sz="2000" u="sng" dirty="0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EMISSION FACTORS</a:t>
            </a:r>
            <a:endParaRPr lang="el-GR" altLang="en-US" sz="2400" b="1" u="sng" dirty="0">
              <a:ln w="9525">
                <a:solidFill>
                  <a:schemeClr val="tx1"/>
                </a:solidFill>
              </a:ln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13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900924"/>
              </p:ext>
            </p:extLst>
          </p:nvPr>
        </p:nvGraphicFramePr>
        <p:xfrm>
          <a:off x="323992" y="2204864"/>
          <a:ext cx="4176000" cy="1810000"/>
        </p:xfrm>
        <a:graphic>
          <a:graphicData uri="http://schemas.openxmlformats.org/drawingml/2006/table">
            <a:tbl>
              <a:tblPr/>
              <a:tblGrid>
                <a:gridCol w="1080000"/>
                <a:gridCol w="1548000"/>
                <a:gridCol w="1548000"/>
              </a:tblGrid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l-GR" sz="14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BBB59">
                            <a:shade val="51000"/>
                            <a:satMod val="130000"/>
                          </a:srgbClr>
                        </a:gs>
                        <a:gs pos="80000">
                          <a:srgbClr val="9BBB59">
                            <a:shade val="93000"/>
                            <a:satMod val="130000"/>
                          </a:srgbClr>
                        </a:gs>
                        <a:gs pos="100000">
                          <a:srgbClr val="9BBB59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400" b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2.5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E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mg km</a:t>
                      </a:r>
                      <a:r>
                        <a:rPr lang="en-IE" sz="1200" b="1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en-IE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veh</a:t>
                      </a:r>
                      <a:r>
                        <a:rPr lang="en-IE" sz="1200" b="1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en-IE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b="1" kern="1200" baseline="-250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BBB59">
                            <a:shade val="51000"/>
                            <a:satMod val="130000"/>
                          </a:srgbClr>
                        </a:gs>
                        <a:gs pos="80000">
                          <a:srgbClr val="9BBB59">
                            <a:shade val="93000"/>
                            <a:satMod val="130000"/>
                          </a:srgbClr>
                        </a:gs>
                        <a:gs pos="100000">
                          <a:srgbClr val="9BBB59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400" b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E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mg km</a:t>
                      </a:r>
                      <a:r>
                        <a:rPr lang="en-IE" sz="1200" b="1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en-IE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veh</a:t>
                      </a:r>
                      <a:r>
                        <a:rPr lang="en-IE" sz="1200" b="1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en-IE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b="1" kern="1200" baseline="-250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BBB59">
                            <a:shade val="51000"/>
                            <a:satMod val="130000"/>
                          </a:srgbClr>
                        </a:gs>
                        <a:gs pos="80000">
                          <a:srgbClr val="9BBB59">
                            <a:shade val="93000"/>
                            <a:satMod val="130000"/>
                          </a:srgbClr>
                        </a:gs>
                        <a:gs pos="100000">
                          <a:srgbClr val="9BBB59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5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Brakes LDV</a:t>
                      </a:r>
                      <a:endParaRPr lang="el-GR" sz="15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5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2.1-5.5</a:t>
                      </a:r>
                      <a:endParaRPr lang="el-GR" sz="15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5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2.0-8.0</a:t>
                      </a:r>
                      <a:endParaRPr lang="el-GR" sz="15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5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Tyres</a:t>
                      </a:r>
                      <a:r>
                        <a:rPr lang="en-US" sz="1500" b="1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15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LDV</a:t>
                      </a:r>
                      <a:endParaRPr lang="el-GR" sz="15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500" b="1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l-GR" sz="15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IE" sz="15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3.5-9.0</a:t>
                      </a:r>
                      <a:endParaRPr lang="el-GR" sz="15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23528" y="1872850"/>
            <a:ext cx="4176464" cy="33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ct val="100000"/>
            </a:pPr>
            <a:r>
              <a:rPr lang="en-US" altLang="en-US" sz="1200" dirty="0" smtClean="0">
                <a:solidFill>
                  <a:srgbClr val="002060"/>
                </a:solidFill>
              </a:rPr>
              <a:t>EFs derived from road simulation studies</a:t>
            </a:r>
            <a:endParaRPr lang="en-US" altLang="en-US" sz="12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644008" y="1872850"/>
            <a:ext cx="4176464" cy="33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ct val="100000"/>
            </a:pPr>
            <a:r>
              <a:rPr lang="en-US" altLang="en-US" sz="1200" dirty="0" smtClean="0">
                <a:solidFill>
                  <a:srgbClr val="002060"/>
                </a:solidFill>
              </a:rPr>
              <a:t>EFs derived from receptor modeling</a:t>
            </a:r>
            <a:endParaRPr lang="en-US" altLang="en-US" sz="12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13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204811"/>
              </p:ext>
            </p:extLst>
          </p:nvPr>
        </p:nvGraphicFramePr>
        <p:xfrm>
          <a:off x="4644008" y="2204864"/>
          <a:ext cx="4176000" cy="1810000"/>
        </p:xfrm>
        <a:graphic>
          <a:graphicData uri="http://schemas.openxmlformats.org/drawingml/2006/table">
            <a:tbl>
              <a:tblPr/>
              <a:tblGrid>
                <a:gridCol w="1080000"/>
                <a:gridCol w="1548000"/>
                <a:gridCol w="1548000"/>
              </a:tblGrid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l-GR" sz="14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BBB59">
                            <a:shade val="51000"/>
                            <a:satMod val="130000"/>
                          </a:srgbClr>
                        </a:gs>
                        <a:gs pos="80000">
                          <a:srgbClr val="9BBB59">
                            <a:shade val="93000"/>
                            <a:satMod val="130000"/>
                          </a:srgbClr>
                        </a:gs>
                        <a:gs pos="100000">
                          <a:srgbClr val="9BBB59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400" b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2.5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E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mg km</a:t>
                      </a:r>
                      <a:r>
                        <a:rPr lang="en-IE" sz="1200" b="1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en-IE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veh</a:t>
                      </a:r>
                      <a:r>
                        <a:rPr lang="en-IE" sz="1200" b="1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en-IE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b="1" kern="1200" baseline="-250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BBB59">
                            <a:shade val="51000"/>
                            <a:satMod val="130000"/>
                          </a:srgbClr>
                        </a:gs>
                        <a:gs pos="80000">
                          <a:srgbClr val="9BBB59">
                            <a:shade val="93000"/>
                            <a:satMod val="130000"/>
                          </a:srgbClr>
                        </a:gs>
                        <a:gs pos="100000">
                          <a:srgbClr val="9BBB59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400" b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E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mg km</a:t>
                      </a:r>
                      <a:r>
                        <a:rPr lang="en-IE" sz="1200" b="1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en-IE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veh</a:t>
                      </a:r>
                      <a:r>
                        <a:rPr lang="en-IE" sz="1200" b="1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en-IE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b="1" kern="1200" baseline="-250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BBB59">
                            <a:shade val="51000"/>
                            <a:satMod val="130000"/>
                          </a:srgbClr>
                        </a:gs>
                        <a:gs pos="80000">
                          <a:srgbClr val="9BBB59">
                            <a:shade val="93000"/>
                            <a:satMod val="130000"/>
                          </a:srgbClr>
                        </a:gs>
                        <a:gs pos="100000">
                          <a:srgbClr val="9BBB59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5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Brakes LDV</a:t>
                      </a:r>
                      <a:endParaRPr lang="el-GR" sz="15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5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0.0-5.0</a:t>
                      </a:r>
                      <a:endParaRPr lang="el-GR" sz="15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5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1.0-8.8</a:t>
                      </a:r>
                      <a:endParaRPr lang="el-GR" sz="15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5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Tyres</a:t>
                      </a:r>
                      <a:r>
                        <a:rPr lang="en-US" sz="1500" b="1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15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LDV</a:t>
                      </a:r>
                      <a:endParaRPr lang="el-GR" sz="15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5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0.3-5.0</a:t>
                      </a:r>
                      <a:endParaRPr lang="el-GR" sz="15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IE" sz="15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6.0-13</a:t>
                      </a:r>
                      <a:endParaRPr lang="el-GR" sz="15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23528" y="3974867"/>
            <a:ext cx="417646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buSzPct val="100000"/>
            </a:pPr>
            <a:r>
              <a:rPr lang="en-US" sz="1000" baseline="30000" dirty="0" smtClean="0">
                <a:solidFill>
                  <a:srgbClr val="002060"/>
                </a:solidFill>
              </a:rPr>
              <a:t>* </a:t>
            </a:r>
            <a:r>
              <a:rPr lang="en-US" altLang="en-US" sz="1000" dirty="0" smtClean="0">
                <a:solidFill>
                  <a:srgbClr val="002060"/>
                </a:solidFill>
              </a:rPr>
              <a:t>Friction tyres</a:t>
            </a:r>
            <a:endParaRPr lang="en-IE" altLang="en-US" sz="1000" dirty="0" smtClean="0">
              <a:solidFill>
                <a:srgbClr val="002060"/>
              </a:solidFill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28607" y="4365104"/>
            <a:ext cx="8699501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just" eaLnBrk="1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IE" altLang="en-US" sz="1600" dirty="0" smtClean="0">
                <a:solidFill>
                  <a:srgbClr val="002060"/>
                </a:solidFill>
                <a:latin typeface="+mn-lt"/>
              </a:rPr>
              <a:t>Brake and tyre wear PM</a:t>
            </a:r>
            <a:r>
              <a:rPr lang="en-IE" altLang="en-US" sz="1600" baseline="-25000" dirty="0" smtClean="0">
                <a:solidFill>
                  <a:srgbClr val="002060"/>
                </a:solidFill>
                <a:latin typeface="+mn-lt"/>
              </a:rPr>
              <a:t>10</a:t>
            </a:r>
            <a:r>
              <a:rPr lang="en-IE" altLang="en-US" sz="1600" dirty="0" smtClean="0">
                <a:solidFill>
                  <a:srgbClr val="002060"/>
                </a:solidFill>
                <a:latin typeface="+mn-lt"/>
              </a:rPr>
              <a:t> EFs of HDVs are estimated to be approximately one order of magnitude higher compared to LDVs</a:t>
            </a:r>
            <a:endParaRPr lang="en-IE" altLang="en-US" sz="1600" dirty="0">
              <a:solidFill>
                <a:srgbClr val="002060"/>
              </a:solidFill>
              <a:latin typeface="+mn-lt"/>
            </a:endParaRPr>
          </a:p>
          <a:p>
            <a:pPr algn="just" eaLnBrk="1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SzPct val="100000"/>
            </a:pPr>
            <a:endParaRPr lang="en-IE" altLang="en-US" sz="400" dirty="0">
              <a:solidFill>
                <a:srgbClr val="002060"/>
              </a:solidFill>
              <a:latin typeface="+mn-lt"/>
            </a:endParaRPr>
          </a:p>
          <a:p>
            <a:pPr marL="285750" indent="-285750" algn="just" eaLnBrk="1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IE" altLang="en-US" sz="1600" dirty="0" smtClean="0">
                <a:solidFill>
                  <a:srgbClr val="002060"/>
                </a:solidFill>
                <a:latin typeface="+mn-lt"/>
              </a:rPr>
              <a:t>Much higher PM</a:t>
            </a:r>
            <a:r>
              <a:rPr lang="en-IE" altLang="en-US" sz="1600" baseline="-25000" dirty="0" smtClean="0">
                <a:solidFill>
                  <a:srgbClr val="002060"/>
                </a:solidFill>
                <a:latin typeface="+mn-lt"/>
              </a:rPr>
              <a:t>10</a:t>
            </a:r>
            <a:r>
              <a:rPr lang="en-IE" altLang="en-US" sz="1600" dirty="0" smtClean="0">
                <a:solidFill>
                  <a:srgbClr val="002060"/>
                </a:solidFill>
                <a:latin typeface="+mn-lt"/>
              </a:rPr>
              <a:t> EFs have been reported in case of studded tyres</a:t>
            </a:r>
            <a:endParaRPr lang="en-US" altLang="en-US" sz="1600" dirty="0">
              <a:solidFill>
                <a:srgbClr val="002060"/>
              </a:solidFill>
              <a:latin typeface="+mn-lt"/>
            </a:endParaRPr>
          </a:p>
          <a:p>
            <a:pPr algn="just" eaLnBrk="1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SzPct val="100000"/>
            </a:pPr>
            <a:endParaRPr lang="en-IE" altLang="en-US" sz="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644008" y="3974867"/>
            <a:ext cx="417646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buSzPct val="100000"/>
            </a:pPr>
            <a:r>
              <a:rPr lang="en-US" sz="1000" baseline="30000" dirty="0" smtClean="0">
                <a:solidFill>
                  <a:srgbClr val="002060"/>
                </a:solidFill>
              </a:rPr>
              <a:t>* </a:t>
            </a:r>
            <a:r>
              <a:rPr lang="en-US" altLang="en-US" sz="1000" dirty="0" smtClean="0">
                <a:solidFill>
                  <a:srgbClr val="002060"/>
                </a:solidFill>
              </a:rPr>
              <a:t>Friction tyres</a:t>
            </a:r>
            <a:endParaRPr lang="en-IE" altLang="en-US" sz="1000" dirty="0" smtClean="0">
              <a:solidFill>
                <a:srgbClr val="002060"/>
              </a:solidFill>
            </a:endParaRPr>
          </a:p>
        </p:txBody>
      </p:sp>
      <p:sp>
        <p:nvSpPr>
          <p:cNvPr id="19" name="10 - Έλλειψη"/>
          <p:cNvSpPr>
            <a:spLocks noChangeArrowheads="1"/>
          </p:cNvSpPr>
          <p:nvPr/>
        </p:nvSpPr>
        <p:spPr bwMode="auto">
          <a:xfrm>
            <a:off x="3707904" y="2924944"/>
            <a:ext cx="468000" cy="324000"/>
          </a:xfrm>
          <a:prstGeom prst="ellipse">
            <a:avLst/>
          </a:prstGeom>
          <a:noFill/>
          <a:ln w="25400" algn="ctr">
            <a:solidFill>
              <a:srgbClr val="7695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10 - Έλλειψη"/>
          <p:cNvSpPr>
            <a:spLocks noChangeArrowheads="1"/>
          </p:cNvSpPr>
          <p:nvPr/>
        </p:nvSpPr>
        <p:spPr bwMode="auto">
          <a:xfrm>
            <a:off x="8028384" y="2924944"/>
            <a:ext cx="468000" cy="324000"/>
          </a:xfrm>
          <a:prstGeom prst="ellipse">
            <a:avLst/>
          </a:prstGeom>
          <a:noFill/>
          <a:ln w="25400" algn="ctr">
            <a:solidFill>
              <a:srgbClr val="7695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10 - Έλλειψη"/>
          <p:cNvSpPr>
            <a:spLocks noChangeArrowheads="1"/>
          </p:cNvSpPr>
          <p:nvPr/>
        </p:nvSpPr>
        <p:spPr bwMode="auto">
          <a:xfrm>
            <a:off x="3707904" y="3537048"/>
            <a:ext cx="468000" cy="324000"/>
          </a:xfrm>
          <a:prstGeom prst="ellipse">
            <a:avLst/>
          </a:prstGeom>
          <a:noFill/>
          <a:ln w="25400" algn="ctr">
            <a:solidFill>
              <a:srgbClr val="7695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" name="10 - Έλλειψη"/>
          <p:cNvSpPr>
            <a:spLocks noChangeArrowheads="1"/>
          </p:cNvSpPr>
          <p:nvPr/>
        </p:nvSpPr>
        <p:spPr bwMode="auto">
          <a:xfrm>
            <a:off x="7632392" y="3537048"/>
            <a:ext cx="468000" cy="324000"/>
          </a:xfrm>
          <a:prstGeom prst="ellipse">
            <a:avLst/>
          </a:prstGeom>
          <a:noFill/>
          <a:ln w="25400" algn="ctr">
            <a:solidFill>
              <a:srgbClr val="7695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147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43934" y="2204864"/>
            <a:ext cx="8856133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rgbClr val="002060"/>
                </a:solidFill>
              </a:rPr>
              <a:t>Non-exhaust traffic related PM emissions significantly contribute to ambient PM10 and PM2.5</a:t>
            </a:r>
          </a:p>
          <a:p>
            <a:pPr marL="285750" indent="-285750" eaLnBrk="1" hangingPunct="1"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rgbClr val="002060"/>
                </a:solidFill>
              </a:rPr>
              <a:t>Several studies carried out on animals or in-vitro cells  with sometimes contradictory results (different techniques and methodologies used) – Difficulties in extrapolating the results to humans</a:t>
            </a:r>
          </a:p>
          <a:p>
            <a:pPr marL="285750" indent="-285750" eaLnBrk="1" hangingPunct="1"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rgbClr val="002060"/>
                </a:solidFill>
              </a:rPr>
              <a:t>Fate of non-exhaust particles: Residence time? Dispersion? Exposure?</a:t>
            </a:r>
          </a:p>
          <a:p>
            <a:pPr marL="285750" indent="-285750" eaLnBrk="1" hangingPunct="1"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rgbClr val="002060"/>
                </a:solidFill>
              </a:rPr>
              <a:t>Soil and water contamination? (Not considered in the JRC literature study and apparently not well investigated)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611560" y="1180148"/>
            <a:ext cx="7272808" cy="592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u="sng" dirty="0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 effects of non-exhaust particles</a:t>
            </a:r>
            <a:endParaRPr lang="el-GR" altLang="en-US" sz="2400" u="sng" dirty="0">
              <a:ln w="9525">
                <a:solidFill>
                  <a:schemeClr val="tx1"/>
                </a:solidFill>
              </a:ln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955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66697</TotalTime>
  <Words>952</Words>
  <Application>Microsoft Office PowerPoint</Application>
  <PresentationFormat>On-screen Show (4:3)</PresentationFormat>
  <Paragraphs>132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Slide_Master</vt:lpstr>
      <vt:lpstr>Particle emissions  from Tyre and brake wear  on-going literature review Summary and Open questions</vt:lpstr>
      <vt:lpstr>ON-GOING LITERATURE REVIEW</vt:lpstr>
      <vt:lpstr>PowerPoint Presentation</vt:lpstr>
      <vt:lpstr>NON EXHAUST EMISSIONS - IMPORTANCE</vt:lpstr>
      <vt:lpstr>BRAKES</vt:lpstr>
      <vt:lpstr>BRAKES</vt:lpstr>
      <vt:lpstr>TYRE AND BRAKE WEAR - CHEMICAL CHARACTERIZATION</vt:lpstr>
      <vt:lpstr>TYRE AND BRAKE WEAR – EMISSION FACTORS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GRPE informal documents</cp:lastModifiedBy>
  <cp:revision>800</cp:revision>
  <cp:lastPrinted>2013-12-20T10:14:10Z</cp:lastPrinted>
  <dcterms:created xsi:type="dcterms:W3CDTF">2011-10-28T10:25:18Z</dcterms:created>
  <dcterms:modified xsi:type="dcterms:W3CDTF">2014-01-09T12:41:45Z</dcterms:modified>
</cp:coreProperties>
</file>