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490" r:id="rId3"/>
    <p:sldId id="524" r:id="rId4"/>
    <p:sldId id="525" r:id="rId5"/>
    <p:sldId id="526" r:id="rId6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99"/>
    <a:srgbClr val="00CC99"/>
    <a:srgbClr val="FFCCCC"/>
    <a:srgbClr val="FF0000"/>
    <a:srgbClr val="FF0066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9838" autoAdjust="0"/>
  </p:normalViewPr>
  <p:slideViewPr>
    <p:cSldViewPr>
      <p:cViewPr>
        <p:scale>
          <a:sx n="80" d="100"/>
          <a:sy n="80" d="100"/>
        </p:scale>
        <p:origin x="-2150" y="-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5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070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32" tIns="47366" rIns="94732" bIns="47366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32" tIns="47366" rIns="94732" bIns="47366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32" tIns="47366" rIns="94732" bIns="47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noProof="0" smtClean="0"/>
              <a:t>Cliquez pour modifier les styles du texte du masque</a:t>
            </a:r>
          </a:p>
          <a:p>
            <a:pPr lvl="1"/>
            <a:r>
              <a:rPr lang="fr-FR" altLang="de-DE" noProof="0" smtClean="0"/>
              <a:t>Deuxième niveau</a:t>
            </a:r>
          </a:p>
          <a:p>
            <a:pPr lvl="2"/>
            <a:r>
              <a:rPr lang="fr-FR" altLang="de-DE" noProof="0" smtClean="0"/>
              <a:t>Troisième niveau</a:t>
            </a:r>
          </a:p>
          <a:p>
            <a:pPr lvl="3"/>
            <a:r>
              <a:rPr lang="fr-FR" altLang="de-DE" noProof="0" smtClean="0"/>
              <a:t>Quatrième niveau</a:t>
            </a:r>
          </a:p>
          <a:p>
            <a:pPr lvl="4"/>
            <a:r>
              <a:rPr lang="fr-FR" altLang="de-DE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32" tIns="47366" rIns="94732" bIns="47366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de-DE"/>
              <a:t>April 2004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32" tIns="47366" rIns="94732" bIns="47366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EFFFCF7-6172-49AD-97E3-2265E946D764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8512827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14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62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1052513"/>
            <a:ext cx="2051050" cy="51958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052513"/>
            <a:ext cx="6003925" cy="51958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7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7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2933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916113"/>
            <a:ext cx="4027487" cy="4332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27488" cy="4332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9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22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88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74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87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219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07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321" tIns="51161" rIns="102321" bIns="511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smtClean="0"/>
              <a:t/>
            </a:r>
            <a:br>
              <a:rPr lang="fr-FR" altLang="de-DE" smtClean="0"/>
            </a:br>
            <a:endParaRPr lang="fr-FR" alt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16113"/>
            <a:ext cx="8207375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2321" tIns="51161" rIns="102321" bIns="51161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fr-FR" altLang="de-DE" smtClean="0"/>
              <a:t>Deuxième niveau</a:t>
            </a:r>
          </a:p>
          <a:p>
            <a:pPr lvl="2"/>
            <a:r>
              <a:rPr lang="fr-FR" altLang="de-DE" smtClean="0"/>
              <a:t>Troisième niveau</a:t>
            </a:r>
          </a:p>
          <a:p>
            <a:pPr lvl="3"/>
            <a:r>
              <a:rPr lang="fr-FR" altLang="de-DE" smtClean="0"/>
              <a:t>Quatrième niveau</a:t>
            </a:r>
          </a:p>
          <a:p>
            <a:pPr lvl="4"/>
            <a:r>
              <a:rPr lang="fr-FR" altLang="de-DE" smtClean="0"/>
              <a:t>Cinquième niveau</a:t>
            </a:r>
          </a:p>
        </p:txBody>
      </p:sp>
      <p:sp>
        <p:nvSpPr>
          <p:cNvPr id="1028" name="Line 8"/>
          <p:cNvSpPr>
            <a:spLocks noChangeShapeType="1"/>
          </p:cNvSpPr>
          <p:nvPr userDrawn="1"/>
        </p:nvSpPr>
        <p:spPr bwMode="auto">
          <a:xfrm flipV="1">
            <a:off x="468313" y="981075"/>
            <a:ext cx="8207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1271588" y="460375"/>
            <a:ext cx="7693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de-DE" b="1" i="1" smtClean="0">
                <a:solidFill>
                  <a:schemeClr val="tx2"/>
                </a:solidFill>
              </a:rPr>
              <a:t>INTERNATIONAL ORGANIZATION OF MOTOR VEHICLE MANUFACTURERS</a:t>
            </a:r>
          </a:p>
        </p:txBody>
      </p:sp>
      <p:sp>
        <p:nvSpPr>
          <p:cNvPr id="1030" name="Line 11"/>
          <p:cNvSpPr>
            <a:spLocks noChangeShapeType="1"/>
          </p:cNvSpPr>
          <p:nvPr userDrawn="1"/>
        </p:nvSpPr>
        <p:spPr bwMode="auto">
          <a:xfrm flipV="1">
            <a:off x="468313" y="6308725"/>
            <a:ext cx="8207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449263" y="6300788"/>
            <a:ext cx="849630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0740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80740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80740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80740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80740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740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740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740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740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de-DE" sz="1100" smtClean="0">
                <a:latin typeface="Arial" charset="0"/>
              </a:rPr>
              <a:t>Page </a:t>
            </a:r>
            <a:fld id="{BA8360C4-93D7-4C9F-8F90-0C9C8D31EBD0}" type="slidenum">
              <a:rPr lang="en-GB" altLang="de-DE" sz="1100" smtClean="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r>
              <a:rPr lang="en-GB" altLang="de-DE" sz="1100" smtClean="0">
                <a:latin typeface="Arial" charset="0"/>
              </a:rPr>
              <a:t>	Feb. 2011</a:t>
            </a:r>
          </a:p>
          <a:p>
            <a:pPr algn="ctr">
              <a:spcBef>
                <a:spcPct val="50000"/>
              </a:spcBef>
              <a:defRPr/>
            </a:pPr>
            <a:endParaRPr lang="en-GB" altLang="de-DE" sz="1100" smtClean="0">
              <a:latin typeface="Arial" charset="0"/>
            </a:endParaRPr>
          </a:p>
        </p:txBody>
      </p:sp>
      <p:pic>
        <p:nvPicPr>
          <p:cNvPr id="1032" name="Picture 1024" descr="OICA mediu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33375"/>
            <a:ext cx="108743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23938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23938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Arial" charset="0"/>
        </a:defRPr>
      </a:lvl2pPr>
      <a:lvl3pPr algn="l" defTabSz="1023938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Arial" charset="0"/>
        </a:defRPr>
      </a:lvl3pPr>
      <a:lvl4pPr algn="l" defTabSz="1023938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Arial" charset="0"/>
        </a:defRPr>
      </a:lvl4pPr>
      <a:lvl5pPr algn="l" defTabSz="1023938" rtl="0" eaLnBrk="0" fontAlgn="base" hangingPunct="0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Arial" charset="0"/>
        </a:defRPr>
      </a:lvl5pPr>
      <a:lvl6pPr marL="457200" algn="l" defTabSz="1023938" rtl="0" fontAlgn="base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Arial" charset="0"/>
        </a:defRPr>
      </a:lvl6pPr>
      <a:lvl7pPr marL="914400" algn="l" defTabSz="1023938" rtl="0" fontAlgn="base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Arial" charset="0"/>
        </a:defRPr>
      </a:lvl7pPr>
      <a:lvl8pPr marL="1371600" algn="l" defTabSz="1023938" rtl="0" fontAlgn="base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Arial" charset="0"/>
        </a:defRPr>
      </a:lvl8pPr>
      <a:lvl9pPr marL="1828800" algn="l" defTabSz="1023938" rtl="0" fontAlgn="base">
        <a:spcBef>
          <a:spcPct val="0"/>
        </a:spcBef>
        <a:spcAft>
          <a:spcPct val="0"/>
        </a:spcAft>
        <a:defRPr b="1" i="1">
          <a:solidFill>
            <a:schemeClr val="tx2"/>
          </a:solidFill>
          <a:latin typeface="Arial" charset="0"/>
        </a:defRPr>
      </a:lvl9pPr>
    </p:titleStyle>
    <p:bodyStyle>
      <a:lvl1pPr marL="384175" indent="-384175" algn="l" defTabSz="102393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1850" indent="-320675" algn="l" defTabSz="102393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>
          <a:solidFill>
            <a:schemeClr val="tx1"/>
          </a:solidFill>
          <a:latin typeface="+mj-lt"/>
        </a:defRPr>
      </a:lvl2pPr>
      <a:lvl3pPr marL="1279525" indent="-255588" algn="l" defTabSz="102393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>
          <a:solidFill>
            <a:schemeClr val="tx1"/>
          </a:solidFill>
          <a:latin typeface="+mj-lt"/>
        </a:defRPr>
      </a:lvl3pPr>
      <a:lvl4pPr marL="1790700" indent="-255588" algn="l" defTabSz="102393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>
          <a:solidFill>
            <a:schemeClr val="tx1"/>
          </a:solidFill>
          <a:latin typeface="+mj-lt"/>
        </a:defRPr>
      </a:lvl4pPr>
      <a:lvl5pPr marL="2301875" indent="-255588" algn="l" defTabSz="102393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>
          <a:solidFill>
            <a:schemeClr val="tx1"/>
          </a:solidFill>
          <a:latin typeface="+mj-lt"/>
        </a:defRPr>
      </a:lvl5pPr>
      <a:lvl6pPr marL="2759075" indent="-255588" algn="l" defTabSz="1023938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>
          <a:solidFill>
            <a:schemeClr val="tx1"/>
          </a:solidFill>
          <a:latin typeface="+mj-lt"/>
        </a:defRPr>
      </a:lvl6pPr>
      <a:lvl7pPr marL="3216275" indent="-255588" algn="l" defTabSz="1023938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>
          <a:solidFill>
            <a:schemeClr val="tx1"/>
          </a:solidFill>
          <a:latin typeface="+mj-lt"/>
        </a:defRPr>
      </a:lvl7pPr>
      <a:lvl8pPr marL="3673475" indent="-255588" algn="l" defTabSz="1023938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>
          <a:solidFill>
            <a:schemeClr val="tx1"/>
          </a:solidFill>
          <a:latin typeface="+mj-lt"/>
        </a:defRPr>
      </a:lvl8pPr>
      <a:lvl9pPr marL="4130675" indent="-255588" algn="l" defTabSz="1023938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>
          <a:solidFill>
            <a:schemeClr val="tx1"/>
          </a:solidFill>
          <a:latin typeface="+mj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220663" y="5572125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de-DE" sz="1400" b="1">
                <a:solidFill>
                  <a:srgbClr val="000066"/>
                </a:solidFill>
                <a:latin typeface="Arial" charset="0"/>
              </a:rPr>
              <a:t>INTERNATIONAL ORGANIZATION OF MOTOR VEHICLE MANUFACTURERS</a:t>
            </a:r>
          </a:p>
        </p:txBody>
      </p:sp>
      <p:sp>
        <p:nvSpPr>
          <p:cNvPr id="2051" name="Text Box 12"/>
          <p:cNvSpPr txBox="1">
            <a:spLocks noChangeArrowheads="1"/>
          </p:cNvSpPr>
          <p:nvPr/>
        </p:nvSpPr>
        <p:spPr bwMode="auto">
          <a:xfrm>
            <a:off x="539750" y="1052513"/>
            <a:ext cx="7915275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Arial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chemeClr val="tx2"/>
                </a:solidFill>
                <a:latin typeface="Arial" charset="0"/>
              </a:rPr>
              <a:t>Assessment on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chemeClr val="tx2"/>
                </a:solidFill>
                <a:latin typeface="Arial" charset="0"/>
              </a:rPr>
              <a:t>Minimum Sound Level of the Horn</a:t>
            </a:r>
            <a:br>
              <a:rPr lang="en-US" altLang="de-DE" sz="2800" b="1" dirty="0">
                <a:solidFill>
                  <a:schemeClr val="tx2"/>
                </a:solidFill>
                <a:latin typeface="Arial" charset="0"/>
              </a:rPr>
            </a:br>
            <a:endParaRPr lang="en-US" altLang="de-DE" sz="2800" b="1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Arial" charset="0"/>
              </a:rPr>
              <a:t>60</a:t>
            </a:r>
            <a:r>
              <a:rPr lang="en-US" altLang="de-DE" sz="2400" b="1" baseline="30000" dirty="0">
                <a:latin typeface="Arial" charset="0"/>
              </a:rPr>
              <a:t>th</a:t>
            </a:r>
            <a:r>
              <a:rPr lang="en-US" altLang="de-DE" sz="2400" b="1" dirty="0">
                <a:latin typeface="Arial" charset="0"/>
              </a:rPr>
              <a:t> GRB Working Party on Noise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Arial" charset="0"/>
              </a:rPr>
              <a:t>September 2014</a:t>
            </a:r>
          </a:p>
        </p:txBody>
      </p:sp>
      <p:pic>
        <p:nvPicPr>
          <p:cNvPr id="2052" name="Picture 0" descr="OICA 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725" y="4414838"/>
            <a:ext cx="2047875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0"/>
          <p:cNvSpPr txBox="1">
            <a:spLocks noChangeArrowheads="1"/>
          </p:cNvSpPr>
          <p:nvPr/>
        </p:nvSpPr>
        <p:spPr bwMode="auto">
          <a:xfrm>
            <a:off x="5651500" y="142875"/>
            <a:ext cx="30249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u="sng" dirty="0">
                <a:latin typeface="Arial" panose="020B0604020202020204" pitchFamily="34" charset="0"/>
                <a:cs typeface="Arial" panose="020B0604020202020204" pitchFamily="34" charset="0"/>
              </a:rPr>
              <a:t>Informal </a:t>
            </a:r>
            <a:r>
              <a:rPr lang="en-GB" altLang="de-DE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n-GB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GRB-60-16</a:t>
            </a:r>
            <a:endParaRPr lang="en-US" alt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60th </a:t>
            </a:r>
            <a:r>
              <a:rPr lang="en-GB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GRB, </a:t>
            </a:r>
            <a:r>
              <a:rPr lang="en-GB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1-3 September 2014,</a:t>
            </a:r>
            <a:endParaRPr lang="en-GB" alt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agenda item </a:t>
            </a:r>
            <a:r>
              <a:rPr lang="en-GB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de-DE" alt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38622" y="317329"/>
            <a:ext cx="41044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/>
              <a:t>Transmitted by the expert from </a:t>
            </a:r>
            <a:r>
              <a:rPr lang="en-TT" altLang="zh-CN" sz="1200" dirty="0" smtClean="0"/>
              <a:t>OICA</a:t>
            </a:r>
            <a:r>
              <a:rPr lang="en-TT" altLang="zh-CN" sz="1200" dirty="0" smtClean="0"/>
              <a:t> 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446088" y="981075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i="1">
                <a:solidFill>
                  <a:schemeClr val="tx2"/>
                </a:solidFill>
                <a:latin typeface="Arial" charset="0"/>
              </a:rPr>
              <a:t>Review of Regulatory Situation in Countries that do not apply ECE R28</a:t>
            </a:r>
          </a:p>
        </p:txBody>
      </p:sp>
      <p:pic>
        <p:nvPicPr>
          <p:cNvPr id="307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73238"/>
            <a:ext cx="8135937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446088" y="981075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i="1">
                <a:solidFill>
                  <a:schemeClr val="tx2"/>
                </a:solidFill>
                <a:latin typeface="Arial" charset="0"/>
              </a:rPr>
              <a:t>SAE Assessment on typical Horn Level of US Vehicles</a:t>
            </a:r>
          </a:p>
        </p:txBody>
      </p:sp>
      <p:sp>
        <p:nvSpPr>
          <p:cNvPr id="4100" name="Textfeld 1"/>
          <p:cNvSpPr txBox="1">
            <a:spLocks noChangeArrowheads="1"/>
          </p:cNvSpPr>
          <p:nvPr/>
        </p:nvSpPr>
        <p:spPr bwMode="auto">
          <a:xfrm>
            <a:off x="3779912" y="5580529"/>
            <a:ext cx="5112568" cy="5847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 dirty="0" smtClean="0"/>
              <a:t>More than 60% of the tested vehicles have sound values for the horn below 93 dB(A).</a:t>
            </a:r>
            <a:endParaRPr lang="en-US" altLang="de-DE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38275"/>
            <a:ext cx="3062044" cy="477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40185"/>
            <a:ext cx="5112568" cy="3306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>
          <a:xfrm>
            <a:off x="3779912" y="4887268"/>
            <a:ext cx="511256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>
            <a:off x="3779912" y="4887268"/>
            <a:ext cx="5112568" cy="360040"/>
            <a:chOff x="3779912" y="4869160"/>
            <a:chExt cx="4090054" cy="360040"/>
          </a:xfrm>
        </p:grpSpPr>
        <p:cxnSp>
          <p:nvCxnSpPr>
            <p:cNvPr id="4" name="Gerade Verbindung 3"/>
            <p:cNvCxnSpPr/>
            <p:nvPr/>
          </p:nvCxnSpPr>
          <p:spPr>
            <a:xfrm>
              <a:off x="3779912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4035540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>
              <a:off x="4291169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4546797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4802426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5058054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5313682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>
              <a:off x="5569311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>
              <a:off x="5824939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>
              <a:off x="6080568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>
              <a:off x="6336196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>
              <a:off x="6591824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6847453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>
              <a:off x="7103081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7358710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>
              <a:off x="7614338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7869966" y="486916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/>
        </p:nvSpPr>
        <p:spPr>
          <a:xfrm>
            <a:off x="3633321" y="520246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85</a:t>
            </a:r>
            <a:endParaRPr lang="de-DE" sz="1000" dirty="0"/>
          </a:p>
        </p:txBody>
      </p:sp>
      <p:sp>
        <p:nvSpPr>
          <p:cNvPr id="33" name="Textfeld 32"/>
          <p:cNvSpPr txBox="1"/>
          <p:nvPr/>
        </p:nvSpPr>
        <p:spPr>
          <a:xfrm>
            <a:off x="4266742" y="520246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89</a:t>
            </a:r>
            <a:endParaRPr lang="de-DE" sz="1000" dirty="0"/>
          </a:p>
        </p:txBody>
      </p:sp>
      <p:sp>
        <p:nvSpPr>
          <p:cNvPr id="34" name="Textfeld 33"/>
          <p:cNvSpPr txBox="1"/>
          <p:nvPr/>
        </p:nvSpPr>
        <p:spPr>
          <a:xfrm>
            <a:off x="4900976" y="520246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93</a:t>
            </a:r>
            <a:endParaRPr lang="de-DE" sz="1000" dirty="0"/>
          </a:p>
        </p:txBody>
      </p:sp>
      <p:sp>
        <p:nvSpPr>
          <p:cNvPr id="35" name="Textfeld 34"/>
          <p:cNvSpPr txBox="1"/>
          <p:nvPr/>
        </p:nvSpPr>
        <p:spPr>
          <a:xfrm>
            <a:off x="5541418" y="520246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97</a:t>
            </a:r>
            <a:endParaRPr lang="de-DE" sz="1000" dirty="0"/>
          </a:p>
        </p:txBody>
      </p:sp>
      <p:sp>
        <p:nvSpPr>
          <p:cNvPr id="36" name="Textfeld 35"/>
          <p:cNvSpPr txBox="1"/>
          <p:nvPr/>
        </p:nvSpPr>
        <p:spPr>
          <a:xfrm>
            <a:off x="6144194" y="5202462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101</a:t>
            </a:r>
            <a:endParaRPr lang="de-DE" sz="1000" dirty="0"/>
          </a:p>
        </p:txBody>
      </p:sp>
      <p:sp>
        <p:nvSpPr>
          <p:cNvPr id="37" name="Textfeld 36"/>
          <p:cNvSpPr txBox="1"/>
          <p:nvPr/>
        </p:nvSpPr>
        <p:spPr>
          <a:xfrm>
            <a:off x="6781674" y="5202462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105</a:t>
            </a:r>
            <a:endParaRPr lang="de-DE" sz="1000" dirty="0"/>
          </a:p>
        </p:txBody>
      </p:sp>
      <p:sp>
        <p:nvSpPr>
          <p:cNvPr id="38" name="Textfeld 37"/>
          <p:cNvSpPr txBox="1"/>
          <p:nvPr/>
        </p:nvSpPr>
        <p:spPr>
          <a:xfrm>
            <a:off x="7422922" y="5202462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109</a:t>
            </a:r>
            <a:endParaRPr lang="de-DE" sz="1000" dirty="0"/>
          </a:p>
        </p:txBody>
      </p:sp>
      <p:sp>
        <p:nvSpPr>
          <p:cNvPr id="39" name="Textfeld 38"/>
          <p:cNvSpPr txBox="1"/>
          <p:nvPr/>
        </p:nvSpPr>
        <p:spPr>
          <a:xfrm>
            <a:off x="8053754" y="5202462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113</a:t>
            </a:r>
            <a:endParaRPr lang="de-DE" sz="1000" dirty="0"/>
          </a:p>
        </p:txBody>
      </p:sp>
      <p:sp>
        <p:nvSpPr>
          <p:cNvPr id="40" name="Textfeld 39"/>
          <p:cNvSpPr txBox="1"/>
          <p:nvPr/>
        </p:nvSpPr>
        <p:spPr>
          <a:xfrm>
            <a:off x="8694349" y="5202462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115</a:t>
            </a:r>
            <a:endParaRPr lang="de-DE" sz="1000" dirty="0"/>
          </a:p>
        </p:txBody>
      </p:sp>
      <p:cxnSp>
        <p:nvCxnSpPr>
          <p:cNvPr id="30" name="Gerade Verbindung 29"/>
          <p:cNvCxnSpPr/>
          <p:nvPr/>
        </p:nvCxnSpPr>
        <p:spPr>
          <a:xfrm>
            <a:off x="5063841" y="4997164"/>
            <a:ext cx="303655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4100441" y="5149564"/>
            <a:ext cx="2703807" cy="0"/>
          </a:xfrm>
          <a:prstGeom prst="line">
            <a:avLst/>
          </a:prstGeom>
          <a:ln w="762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5988236" y="4922154"/>
            <a:ext cx="1070175" cy="14492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lIns="10800" tIns="10800" rIns="10800" bIns="10800" rtlCol="0">
            <a:spAutoFit/>
          </a:bodyPr>
          <a:lstStyle/>
          <a:p>
            <a:r>
              <a:rPr lang="de-DE" sz="800" dirty="0" smtClean="0"/>
              <a:t>ECE R28 </a:t>
            </a:r>
            <a:r>
              <a:rPr lang="de-DE" sz="800" dirty="0" err="1" smtClean="0"/>
              <a:t>Requirement</a:t>
            </a:r>
            <a:endParaRPr lang="de-DE" sz="800" dirty="0"/>
          </a:p>
        </p:txBody>
      </p:sp>
      <p:sp>
        <p:nvSpPr>
          <p:cNvPr id="50" name="Textfeld 49"/>
          <p:cNvSpPr txBox="1"/>
          <p:nvPr/>
        </p:nvSpPr>
        <p:spPr>
          <a:xfrm>
            <a:off x="5148064" y="5083608"/>
            <a:ext cx="582862" cy="144922"/>
          </a:xfrm>
          <a:prstGeom prst="rect">
            <a:avLst/>
          </a:prstGeom>
          <a:solidFill>
            <a:schemeClr val="bg1"/>
          </a:solidFill>
          <a:ln>
            <a:solidFill>
              <a:srgbClr val="00FF00"/>
            </a:solidFill>
          </a:ln>
        </p:spPr>
        <p:txBody>
          <a:bodyPr wrap="none" lIns="10800" tIns="10800" rIns="10800" bIns="10800" rtlCol="0">
            <a:spAutoFit/>
          </a:bodyPr>
          <a:lstStyle/>
          <a:p>
            <a:r>
              <a:rPr lang="de-DE" sz="800" dirty="0" smtClean="0"/>
              <a:t>US </a:t>
            </a:r>
            <a:r>
              <a:rPr lang="de-DE" sz="800" dirty="0" err="1" smtClean="0"/>
              <a:t>Vehicles</a:t>
            </a:r>
            <a:endParaRPr lang="de-DE" sz="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446088" y="981075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i="1">
                <a:solidFill>
                  <a:schemeClr val="tx2"/>
                </a:solidFill>
                <a:latin typeface="Arial" charset="0"/>
              </a:rPr>
              <a:t>Recalculation of Korean Horn Requirement</a:t>
            </a:r>
          </a:p>
        </p:txBody>
      </p:sp>
      <p:sp>
        <p:nvSpPr>
          <p:cNvPr id="5123" name="Textfeld 1"/>
          <p:cNvSpPr txBox="1">
            <a:spLocks noChangeArrowheads="1"/>
          </p:cNvSpPr>
          <p:nvPr/>
        </p:nvSpPr>
        <p:spPr bwMode="auto">
          <a:xfrm>
            <a:off x="3924300" y="2636838"/>
            <a:ext cx="4824413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 sz="1400" b="1" u="sng" dirty="0"/>
              <a:t>Distance Correction:</a:t>
            </a:r>
          </a:p>
          <a:p>
            <a:pPr eaLnBrk="1" hangingPunct="1"/>
            <a:r>
              <a:rPr lang="en-US" altLang="de-DE" sz="1400" dirty="0"/>
              <a:t>The sound levels attenuates by </a:t>
            </a:r>
            <a:r>
              <a:rPr lang="en-US" altLang="de-DE" sz="1400" dirty="0" smtClean="0"/>
              <a:t>-3 to -6dB </a:t>
            </a:r>
            <a:r>
              <a:rPr lang="en-US" altLang="de-DE" sz="1400" dirty="0"/>
              <a:t>per doubling of the distance. This means that measuring in 7 m distance the sound level is approximately </a:t>
            </a:r>
            <a:r>
              <a:rPr lang="en-US" altLang="de-DE" sz="1400" b="1" u="sng" dirty="0" smtClean="0">
                <a:solidFill>
                  <a:srgbClr val="FF0000"/>
                </a:solidFill>
              </a:rPr>
              <a:t>-</a:t>
            </a:r>
            <a:r>
              <a:rPr lang="en-US" altLang="de-DE" sz="1400" b="1" u="sng" dirty="0">
                <a:solidFill>
                  <a:srgbClr val="FF0000"/>
                </a:solidFill>
              </a:rPr>
              <a:t>5</a:t>
            </a:r>
            <a:r>
              <a:rPr lang="en-US" altLang="de-DE" sz="1400" b="1" u="sng" dirty="0" smtClean="0">
                <a:solidFill>
                  <a:srgbClr val="FF0000"/>
                </a:solidFill>
              </a:rPr>
              <a:t>.8 </a:t>
            </a:r>
            <a:r>
              <a:rPr lang="en-US" altLang="de-DE" sz="1400" b="1" u="sng" dirty="0">
                <a:solidFill>
                  <a:srgbClr val="FF0000"/>
                </a:solidFill>
              </a:rPr>
              <a:t>dB </a:t>
            </a:r>
            <a:r>
              <a:rPr lang="en-US" altLang="de-DE" sz="1400" dirty="0"/>
              <a:t>more quiet compared to a measurement in 2 m distance.</a:t>
            </a:r>
          </a:p>
          <a:p>
            <a:pPr eaLnBrk="1" hangingPunct="1"/>
            <a:endParaRPr lang="en-US" altLang="de-DE" sz="1400" dirty="0"/>
          </a:p>
          <a:p>
            <a:pPr eaLnBrk="1" hangingPunct="1"/>
            <a:r>
              <a:rPr lang="en-US" altLang="de-DE" sz="1400" b="1" u="sng" dirty="0"/>
              <a:t>Filter Correction:</a:t>
            </a:r>
          </a:p>
          <a:p>
            <a:pPr eaLnBrk="1" hangingPunct="1"/>
            <a:r>
              <a:rPr lang="en-US" altLang="de-DE" sz="1400" dirty="0"/>
              <a:t>Applying an A-Filter instead a C- Filter will result in slightly higher sound level of approximately </a:t>
            </a:r>
            <a:r>
              <a:rPr lang="en-US" altLang="de-DE" sz="1400" b="1" u="sng" dirty="0">
                <a:solidFill>
                  <a:srgbClr val="FF0000"/>
                </a:solidFill>
              </a:rPr>
              <a:t>+ 1.6 </a:t>
            </a:r>
            <a:r>
              <a:rPr lang="en-US" altLang="de-DE" sz="1400" b="1" u="sng" dirty="0" err="1">
                <a:solidFill>
                  <a:srgbClr val="FF0000"/>
                </a:solidFill>
              </a:rPr>
              <a:t>dB</a:t>
            </a:r>
            <a:r>
              <a:rPr lang="en-US" altLang="de-DE" sz="1400" dirty="0" err="1"/>
              <a:t>.</a:t>
            </a:r>
            <a:endParaRPr lang="en-US" altLang="de-DE" sz="1400" dirty="0"/>
          </a:p>
          <a:p>
            <a:pPr eaLnBrk="1" hangingPunct="1"/>
            <a:endParaRPr lang="en-US" altLang="de-DE" sz="1400" dirty="0"/>
          </a:p>
          <a:p>
            <a:pPr eaLnBrk="1" hangingPunct="1"/>
            <a:r>
              <a:rPr lang="en-US" altLang="de-DE" sz="1400" b="1" u="sng" dirty="0"/>
              <a:t>Result:</a:t>
            </a:r>
          </a:p>
          <a:p>
            <a:pPr eaLnBrk="1" hangingPunct="1"/>
            <a:endParaRPr lang="en-US" altLang="de-DE" sz="1400" dirty="0"/>
          </a:p>
          <a:p>
            <a:pPr eaLnBrk="1" hangingPunct="1"/>
            <a:r>
              <a:rPr lang="en-US" altLang="de-DE" sz="1400" dirty="0" err="1"/>
              <a:t>L</a:t>
            </a:r>
            <a:r>
              <a:rPr lang="en-US" altLang="de-DE" sz="1400" baseline="-25000" dirty="0" err="1"/>
              <a:t>Korea</a:t>
            </a:r>
            <a:r>
              <a:rPr lang="en-US" altLang="de-DE" sz="1400" baseline="-25000" dirty="0"/>
              <a:t>(ECE R28 conform)</a:t>
            </a:r>
            <a:r>
              <a:rPr lang="en-US" altLang="de-DE" sz="1400" dirty="0"/>
              <a:t> = 90 dB </a:t>
            </a:r>
            <a:r>
              <a:rPr lang="en-US" altLang="de-DE" sz="1400" dirty="0" smtClean="0"/>
              <a:t>-</a:t>
            </a:r>
            <a:r>
              <a:rPr lang="en-US" altLang="de-DE" sz="1400" dirty="0"/>
              <a:t>5</a:t>
            </a:r>
            <a:r>
              <a:rPr lang="en-US" altLang="de-DE" sz="1400" dirty="0" smtClean="0"/>
              <a:t>.8 </a:t>
            </a:r>
            <a:r>
              <a:rPr lang="en-US" altLang="de-DE" sz="1400" dirty="0"/>
              <a:t>dB + 1.6 dB = </a:t>
            </a:r>
            <a:r>
              <a:rPr lang="en-US" altLang="de-DE" sz="1400" b="1" u="sng" dirty="0" smtClean="0">
                <a:solidFill>
                  <a:srgbClr val="FF0000"/>
                </a:solidFill>
              </a:rPr>
              <a:t>85.8 </a:t>
            </a:r>
            <a:r>
              <a:rPr lang="en-US" altLang="de-DE" sz="1400" b="1" u="sng" dirty="0">
                <a:solidFill>
                  <a:srgbClr val="FF0000"/>
                </a:solidFill>
              </a:rPr>
              <a:t>dB</a:t>
            </a:r>
          </a:p>
        </p:txBody>
      </p:sp>
      <p:sp>
        <p:nvSpPr>
          <p:cNvPr id="5124" name="Textfeld 2"/>
          <p:cNvSpPr txBox="1">
            <a:spLocks noChangeArrowheads="1"/>
          </p:cNvSpPr>
          <p:nvPr/>
        </p:nvSpPr>
        <p:spPr bwMode="auto">
          <a:xfrm>
            <a:off x="539750" y="1506538"/>
            <a:ext cx="1944688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/>
              <a:t>Korea</a:t>
            </a:r>
          </a:p>
          <a:p>
            <a:pPr eaLnBrk="1" hangingPunct="1"/>
            <a:r>
              <a:rPr lang="de-DE" altLang="de-DE"/>
              <a:t>Level:	90 dB(C)</a:t>
            </a:r>
          </a:p>
          <a:p>
            <a:pPr eaLnBrk="1" hangingPunct="1"/>
            <a:r>
              <a:rPr lang="de-DE" altLang="de-DE"/>
              <a:t>Distance: 	2.0 m</a:t>
            </a:r>
          </a:p>
        </p:txBody>
      </p:sp>
      <p:sp>
        <p:nvSpPr>
          <p:cNvPr id="5125" name="Textfeld 5"/>
          <p:cNvSpPr txBox="1">
            <a:spLocks noChangeArrowheads="1"/>
          </p:cNvSpPr>
          <p:nvPr/>
        </p:nvSpPr>
        <p:spPr bwMode="auto">
          <a:xfrm>
            <a:off x="2700338" y="1517650"/>
            <a:ext cx="19431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/>
              <a:t>ECE R28</a:t>
            </a:r>
          </a:p>
          <a:p>
            <a:pPr eaLnBrk="1" hangingPunct="1"/>
            <a:r>
              <a:rPr lang="de-DE" altLang="de-DE"/>
              <a:t>Level:	93 dB(A)</a:t>
            </a:r>
          </a:p>
          <a:p>
            <a:pPr eaLnBrk="1" hangingPunct="1"/>
            <a:r>
              <a:rPr lang="de-DE" altLang="de-DE"/>
              <a:t>Distance: 	7.0 m</a:t>
            </a:r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517775"/>
            <a:ext cx="3132138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446088" y="981075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i="1">
                <a:solidFill>
                  <a:schemeClr val="tx2"/>
                </a:solidFill>
                <a:latin typeface="Arial" charset="0"/>
              </a:rPr>
              <a:t>Conclusions from the Review of other Regulations</a:t>
            </a:r>
          </a:p>
        </p:txBody>
      </p:sp>
      <p:sp>
        <p:nvSpPr>
          <p:cNvPr id="6147" name="Textfeld 2"/>
          <p:cNvSpPr txBox="1">
            <a:spLocks noChangeArrowheads="1"/>
          </p:cNvSpPr>
          <p:nvPr/>
        </p:nvSpPr>
        <p:spPr bwMode="auto">
          <a:xfrm>
            <a:off x="584200" y="1595438"/>
            <a:ext cx="809225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  <a:buFontTx/>
              <a:buBlip>
                <a:blip r:embed="rId2"/>
              </a:buBlip>
            </a:pPr>
            <a:r>
              <a:rPr lang="en-US" altLang="de-DE" sz="2000" dirty="0"/>
              <a:t>There is no country that requires higher sound levels compared to ECE R28.</a:t>
            </a:r>
          </a:p>
          <a:p>
            <a:pPr eaLnBrk="1" hangingPunct="1">
              <a:spcAft>
                <a:spcPts val="1200"/>
              </a:spcAft>
              <a:buFontTx/>
              <a:buBlip>
                <a:blip r:embed="rId2"/>
              </a:buBlip>
            </a:pPr>
            <a:r>
              <a:rPr lang="en-US" altLang="de-DE" sz="2000" dirty="0"/>
              <a:t>Most countries require only that a horn is installed.</a:t>
            </a:r>
          </a:p>
          <a:p>
            <a:pPr eaLnBrk="1" hangingPunct="1">
              <a:spcAft>
                <a:spcPts val="1200"/>
              </a:spcAft>
              <a:buFontTx/>
              <a:buBlip>
                <a:blip r:embed="rId2"/>
              </a:buBlip>
            </a:pPr>
            <a:r>
              <a:rPr lang="en-US" altLang="de-DE" sz="2000" dirty="0"/>
              <a:t>Some countries require that the horn is audible in a certain distance „under normal conditions of traffic“, but no country provides a test method for this requirement.</a:t>
            </a:r>
          </a:p>
          <a:p>
            <a:pPr eaLnBrk="1" hangingPunct="1">
              <a:spcAft>
                <a:spcPts val="1200"/>
              </a:spcAft>
              <a:buFontTx/>
              <a:buBlip>
                <a:blip r:embed="rId2"/>
              </a:buBlip>
            </a:pPr>
            <a:r>
              <a:rPr lang="en-US" altLang="de-DE" sz="2000" dirty="0" smtClean="0"/>
              <a:t>An </a:t>
            </a:r>
            <a:r>
              <a:rPr lang="en-US" altLang="de-DE" sz="2000" dirty="0"/>
              <a:t>assessment of SAE for the US market indicates that the typical horn level of US vehicles is between </a:t>
            </a:r>
            <a:r>
              <a:rPr lang="en-US" altLang="de-DE" sz="2000" dirty="0" smtClean="0"/>
              <a:t>88dB </a:t>
            </a:r>
            <a:r>
              <a:rPr lang="en-US" altLang="de-DE" sz="2000" dirty="0"/>
              <a:t>and </a:t>
            </a:r>
            <a:r>
              <a:rPr lang="en-US" altLang="de-DE" sz="2000" dirty="0" smtClean="0"/>
              <a:t>95dB, with 60% of the vehicles under 93 dB horn level.</a:t>
            </a:r>
          </a:p>
        </p:txBody>
      </p:sp>
      <p:sp>
        <p:nvSpPr>
          <p:cNvPr id="6148" name="Textfeld 1"/>
          <p:cNvSpPr txBox="1">
            <a:spLocks noChangeArrowheads="1"/>
          </p:cNvSpPr>
          <p:nvPr/>
        </p:nvSpPr>
        <p:spPr bwMode="auto">
          <a:xfrm>
            <a:off x="1043608" y="5077633"/>
            <a:ext cx="7128792" cy="10156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de-DE" sz="2000"/>
              <a:t>It is concluded that a minimum sound level of 87 dB(A) for the vehicles a specified in paragraph xxx of ECE R28 provides a sufficient level of safety.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315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</dc:creator>
  <cp:lastModifiedBy>Konstantin Glukhenkiy</cp:lastModifiedBy>
  <cp:revision>329</cp:revision>
  <cp:lastPrinted>2010-12-21T09:25:51Z</cp:lastPrinted>
  <dcterms:created xsi:type="dcterms:W3CDTF">2002-02-04T09:47:28Z</dcterms:created>
  <dcterms:modified xsi:type="dcterms:W3CDTF">2014-09-04T14:25:47Z</dcterms:modified>
</cp:coreProperties>
</file>