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6" r:id="rId3"/>
    <p:sldId id="267" r:id="rId4"/>
    <p:sldId id="258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7367" autoAdjust="0"/>
  </p:normalViewPr>
  <p:slideViewPr>
    <p:cSldViewPr>
      <p:cViewPr varScale="1">
        <p:scale>
          <a:sx n="58" d="100"/>
          <a:sy n="58" d="100"/>
        </p:scale>
        <p:origin x="-13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252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8575669-D976-4A71-B556-9F557AA1ADA9}" type="datetimeFigureOut">
              <a:rPr lang="de-DE"/>
              <a:pPr>
                <a:defRPr/>
              </a:pPr>
              <a:t>06.06.2013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E260810-54C5-4872-88F5-9B54BDA6752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4644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F81CF1-2DD6-4006-912B-9BB936546430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smtClean="0"/>
              <a:t>C</a:t>
            </a:r>
          </a:p>
        </p:txBody>
      </p:sp>
      <p:sp>
        <p:nvSpPr>
          <p:cNvPr id="2048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4CB47D-93BF-405B-A889-165AA92E2953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smtClean="0"/>
              <a:t>C</a:t>
            </a:r>
          </a:p>
        </p:txBody>
      </p:sp>
      <p:sp>
        <p:nvSpPr>
          <p:cNvPr id="2253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F0F901-05BE-4ECC-AE80-71744553823B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46556D-7221-41A8-A3AF-CA9648E40465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smtClean="0"/>
              <a:t>C</a:t>
            </a:r>
          </a:p>
        </p:txBody>
      </p:sp>
      <p:sp>
        <p:nvSpPr>
          <p:cNvPr id="2662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B4A097-71DE-4E8E-ACF1-45AF9C1E924A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smtClean="0"/>
              <a:t>C</a:t>
            </a:r>
          </a:p>
        </p:txBody>
      </p:sp>
      <p:sp>
        <p:nvSpPr>
          <p:cNvPr id="2867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24BCB2-B8D4-446E-9953-361E106EEC3B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smtClean="0"/>
              <a:t>C</a:t>
            </a:r>
          </a:p>
        </p:txBody>
      </p:sp>
      <p:sp>
        <p:nvSpPr>
          <p:cNvPr id="3072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DEC34D-E2BA-4AA3-B128-69F080AE350C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07BA61-1BF8-4BB5-B64A-40E64C709940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smtClean="0"/>
              <a:t>C</a:t>
            </a:r>
          </a:p>
        </p:txBody>
      </p:sp>
      <p:sp>
        <p:nvSpPr>
          <p:cNvPr id="3481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BC7D14-1259-469D-9DE3-4058AFA650D6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3676A-8556-44C5-BB2D-110D524AA30E}" type="datetimeFigureOut">
              <a:rPr lang="de-DE"/>
              <a:pPr>
                <a:defRPr/>
              </a:pPr>
              <a:t>06.06.2013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BC1F8-57D9-4878-B330-64852E5236D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64EE3-79F4-43C1-98A0-B34309DA5759}" type="datetimeFigureOut">
              <a:rPr lang="de-DE"/>
              <a:pPr>
                <a:defRPr/>
              </a:pPr>
              <a:t>06.06.2013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198C-5A7A-42BA-AEEC-1DFE179B34A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47673-C234-457D-B9B8-88DF110399F3}" type="datetimeFigureOut">
              <a:rPr lang="de-DE"/>
              <a:pPr>
                <a:defRPr/>
              </a:pPr>
              <a:t>06.06.2013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1CC06-B213-47A2-B878-B4D80F62F62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92AE-5FE6-4234-80FA-2ACA7E2F059E}" type="datetimeFigureOut">
              <a:rPr lang="de-DE"/>
              <a:pPr>
                <a:defRPr/>
              </a:pPr>
              <a:t>06.06.2013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2FD5E-999C-498B-BB71-7C9AD2CF6F3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D8434-DC6B-43F4-BC53-40BE044B65D8}" type="datetimeFigureOut">
              <a:rPr lang="de-DE"/>
              <a:pPr>
                <a:defRPr/>
              </a:pPr>
              <a:t>06.06.2013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561AD-E8D5-4F79-BA60-DB7B28B4325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87258-2627-49F9-8F91-7D6A9791E105}" type="datetimeFigureOut">
              <a:rPr lang="de-DE"/>
              <a:pPr>
                <a:defRPr/>
              </a:pPr>
              <a:t>06.06.2013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C8C25-C70E-4AAF-8323-D397D1592DE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36B98-7888-4028-9CDD-1D8D4BE5E954}" type="datetimeFigureOut">
              <a:rPr lang="de-DE"/>
              <a:pPr>
                <a:defRPr/>
              </a:pPr>
              <a:t>06.06.2013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D6B06-D1FC-46C7-92F5-5646BECD409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78E13-4034-49BC-B4E9-367B05B323E1}" type="datetimeFigureOut">
              <a:rPr lang="de-DE"/>
              <a:pPr>
                <a:defRPr/>
              </a:pPr>
              <a:t>06.06.2013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E667F-5724-4C76-8692-A624BBB4C90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6B1D-3869-4CA8-923C-A1CB302A209A}" type="datetimeFigureOut">
              <a:rPr lang="de-DE"/>
              <a:pPr>
                <a:defRPr/>
              </a:pPr>
              <a:t>06.06.2013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3DE9D-5E05-4488-8660-9E831318460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13881-C3AC-4FE7-A847-F7D4DD228626}" type="datetimeFigureOut">
              <a:rPr lang="de-DE"/>
              <a:pPr>
                <a:defRPr/>
              </a:pPr>
              <a:t>06.06.2013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98C43-F351-48B6-AC91-F2F21935D0E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C8B02-9E54-44E7-88FE-EF22417C4F08}" type="datetimeFigureOut">
              <a:rPr lang="de-DE"/>
              <a:pPr>
                <a:defRPr/>
              </a:pPr>
              <a:t>06.06.2013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8C3C3-74BB-4E41-9CED-B3A530F702B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89D866-5582-4FFE-BBAE-1E132500297D}" type="datetimeFigureOut">
              <a:rPr lang="de-DE"/>
              <a:pPr>
                <a:defRPr/>
              </a:pPr>
              <a:t>06.06.2013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396015-BD48-4178-91EC-E31CD3134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DTP14 </a:t>
            </a:r>
            <a:r>
              <a:rPr lang="de-DE" dirty="0" err="1" smtClean="0"/>
              <a:t>and</a:t>
            </a:r>
            <a:r>
              <a:rPr lang="de-DE" dirty="0" smtClean="0"/>
              <a:t> GTR </a:t>
            </a:r>
            <a:r>
              <a:rPr lang="de-DE" dirty="0" err="1" smtClean="0"/>
              <a:t>Drafting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Progress Report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66th GRPE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/>
              <a:t>6</a:t>
            </a:r>
            <a:r>
              <a:rPr lang="de-DE" dirty="0" smtClean="0"/>
              <a:t>th June 2013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5641234" y="140666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No.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GRPE-66-36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66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GRPE,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3-7 June 2012</a:t>
            </a:r>
          </a:p>
          <a:p>
            <a:pPr algn="r" eaLnBrk="1" hangingPunct="1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item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3(a)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301868" y="140666"/>
            <a:ext cx="33339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Transmitted by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WLTP-DTP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6. Definition of Predominant Mode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400675"/>
          </a:xfrm>
        </p:spPr>
        <p:txBody>
          <a:bodyPr rtlCol="0">
            <a:normAutofit fontScale="85000" lnSpcReduction="10000"/>
          </a:bodyPr>
          <a:lstStyle/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 err="1" smtClean="0"/>
              <a:t>Issue</a:t>
            </a:r>
            <a:r>
              <a:rPr lang="de-DE" b="1" dirty="0" smtClean="0"/>
              <a:t>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err="1" smtClean="0"/>
              <a:t>Vehicles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multi-mode </a:t>
            </a:r>
            <a:r>
              <a:rPr lang="de-DE" dirty="0" err="1" smtClean="0"/>
              <a:t>gearboxes</a:t>
            </a:r>
            <a:r>
              <a:rPr lang="de-DE" dirty="0" smtClean="0"/>
              <a:t> </a:t>
            </a:r>
            <a:r>
              <a:rPr lang="de-DE" dirty="0" err="1" smtClean="0"/>
              <a:t>shall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tested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predominant</a:t>
            </a:r>
            <a:r>
              <a:rPr lang="de-DE" dirty="0" smtClean="0"/>
              <a:t> </a:t>
            </a:r>
            <a:r>
              <a:rPr lang="de-DE" dirty="0" err="1" smtClean="0"/>
              <a:t>mode</a:t>
            </a:r>
            <a:r>
              <a:rPr lang="de-DE" dirty="0" smtClean="0"/>
              <a:t>. </a:t>
            </a:r>
            <a:r>
              <a:rPr lang="de-DE" dirty="0" err="1" smtClean="0"/>
              <a:t>Therefore</a:t>
            </a:r>
            <a:r>
              <a:rPr lang="de-DE" dirty="0" smtClean="0"/>
              <a:t>, a </a:t>
            </a:r>
            <a:r>
              <a:rPr lang="de-DE" dirty="0" err="1" smtClean="0"/>
              <a:t>stable</a:t>
            </a:r>
            <a:r>
              <a:rPr lang="de-DE" dirty="0" smtClean="0"/>
              <a:t> </a:t>
            </a:r>
            <a:r>
              <a:rPr lang="de-DE" dirty="0" err="1" smtClean="0"/>
              <a:t>definition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 smtClean="0"/>
              <a:t>.</a:t>
            </a:r>
            <a:endParaRPr lang="de-DE" dirty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 err="1" smtClean="0"/>
              <a:t>Proposal</a:t>
            </a:r>
            <a:r>
              <a:rPr lang="de-DE" b="1" dirty="0" smtClean="0"/>
              <a:t>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err="1" smtClean="0"/>
              <a:t>LabProcICE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worked</a:t>
            </a:r>
            <a:r>
              <a:rPr lang="de-DE" dirty="0" smtClean="0"/>
              <a:t> out a </a:t>
            </a:r>
            <a:r>
              <a:rPr lang="de-DE" dirty="0" err="1" smtClean="0"/>
              <a:t>definition</a:t>
            </a:r>
            <a:r>
              <a:rPr lang="de-DE" dirty="0" smtClean="0"/>
              <a:t>. NL still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reservations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asked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come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an </a:t>
            </a:r>
            <a:r>
              <a:rPr lang="de-DE" dirty="0" err="1" smtClean="0"/>
              <a:t>improved</a:t>
            </a:r>
            <a:r>
              <a:rPr lang="de-DE" dirty="0" smtClean="0"/>
              <a:t> </a:t>
            </a:r>
            <a:r>
              <a:rPr lang="de-DE" dirty="0" err="1" smtClean="0"/>
              <a:t>definition</a:t>
            </a:r>
            <a:r>
              <a:rPr lang="de-DE" dirty="0" smtClean="0"/>
              <a:t>.</a:t>
            </a:r>
            <a:endParaRPr lang="de-DE" dirty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 err="1" smtClean="0"/>
              <a:t>Decision</a:t>
            </a:r>
            <a:r>
              <a:rPr lang="de-DE" b="1" dirty="0" smtClean="0"/>
              <a:t>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err="1" smtClean="0"/>
              <a:t>Despite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fact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wording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definition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predominant</a:t>
            </a:r>
            <a:r>
              <a:rPr lang="de-DE" dirty="0" smtClean="0"/>
              <a:t> </a:t>
            </a:r>
            <a:r>
              <a:rPr lang="de-DE" dirty="0" err="1" smtClean="0"/>
              <a:t>mode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perfect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DTP </a:t>
            </a:r>
            <a:r>
              <a:rPr lang="de-DE" dirty="0" err="1" smtClean="0"/>
              <a:t>group</a:t>
            </a:r>
            <a:r>
              <a:rPr lang="de-DE" dirty="0" smtClean="0"/>
              <a:t> </a:t>
            </a:r>
            <a:r>
              <a:rPr lang="de-DE" dirty="0" err="1" smtClean="0"/>
              <a:t>agrees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accept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current</a:t>
            </a:r>
            <a:r>
              <a:rPr lang="de-DE" dirty="0" smtClean="0"/>
              <a:t> </a:t>
            </a:r>
            <a:r>
              <a:rPr lang="de-DE" dirty="0" err="1" smtClean="0"/>
              <a:t>definition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predominant</a:t>
            </a:r>
            <a:r>
              <a:rPr lang="de-DE" dirty="0" smtClean="0"/>
              <a:t> </a:t>
            </a:r>
            <a:r>
              <a:rPr lang="de-DE" dirty="0" err="1" smtClean="0"/>
              <a:t>mode</a:t>
            </a:r>
            <a:r>
              <a:rPr lang="de-DE" dirty="0" smtClean="0"/>
              <a:t>.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7. </a:t>
            </a:r>
            <a:r>
              <a:rPr lang="de-DE" dirty="0" err="1" smtClean="0"/>
              <a:t>Ambient</a:t>
            </a:r>
            <a:r>
              <a:rPr lang="de-DE" dirty="0" smtClean="0"/>
              <a:t> </a:t>
            </a:r>
            <a:r>
              <a:rPr lang="de-DE" dirty="0" err="1" smtClean="0"/>
              <a:t>Temperature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coastdown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473700"/>
          </a:xfrm>
        </p:spPr>
        <p:txBody>
          <a:bodyPr rtlCol="0">
            <a:normAutofit lnSpcReduction="10000"/>
          </a:bodyPr>
          <a:lstStyle/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400" b="1" dirty="0" err="1" smtClean="0"/>
              <a:t>Issue</a:t>
            </a:r>
            <a:r>
              <a:rPr lang="de-DE" sz="2400" b="1" dirty="0" smtClean="0"/>
              <a:t>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400" dirty="0" smtClean="0"/>
              <a:t>Definition </a:t>
            </a:r>
            <a:r>
              <a:rPr lang="de-DE" sz="2400" dirty="0" err="1" smtClean="0"/>
              <a:t>of</a:t>
            </a:r>
            <a:r>
              <a:rPr lang="de-DE" sz="2400" dirty="0" smtClean="0"/>
              <a:t> an </a:t>
            </a:r>
            <a:r>
              <a:rPr lang="de-DE" sz="2400" dirty="0" err="1" smtClean="0"/>
              <a:t>allowed</a:t>
            </a:r>
            <a:r>
              <a:rPr lang="de-DE" sz="2400" dirty="0" smtClean="0"/>
              <a:t> </a:t>
            </a:r>
            <a:r>
              <a:rPr lang="de-DE" sz="2400" dirty="0" err="1" smtClean="0"/>
              <a:t>temperature</a:t>
            </a:r>
            <a:r>
              <a:rPr lang="de-DE" sz="2400" dirty="0" smtClean="0"/>
              <a:t> </a:t>
            </a:r>
            <a:r>
              <a:rPr lang="de-DE" sz="2400" dirty="0" err="1" smtClean="0"/>
              <a:t>range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coastdown</a:t>
            </a:r>
            <a:r>
              <a:rPr lang="de-DE" sz="2400" dirty="0" smtClean="0"/>
              <a:t>.</a:t>
            </a:r>
            <a:endParaRPr lang="de-DE" sz="2400" dirty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2400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400" b="1" dirty="0" err="1" smtClean="0"/>
              <a:t>Proposal</a:t>
            </a:r>
            <a:r>
              <a:rPr lang="de-DE" sz="2400" b="1" dirty="0" smtClean="0"/>
              <a:t>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400" dirty="0" smtClean="0"/>
              <a:t>EU </a:t>
            </a:r>
            <a:r>
              <a:rPr lang="de-DE" sz="2400" dirty="0" err="1" smtClean="0"/>
              <a:t>proposes</a:t>
            </a:r>
            <a:r>
              <a:rPr lang="de-DE" sz="2400" dirty="0" smtClean="0"/>
              <a:t> 5-35°C; </a:t>
            </a:r>
            <a:r>
              <a:rPr lang="de-DE" sz="2400" dirty="0" err="1" smtClean="0"/>
              <a:t>India</a:t>
            </a:r>
            <a:r>
              <a:rPr lang="de-DE" sz="2400" dirty="0" smtClean="0"/>
              <a:t> </a:t>
            </a:r>
            <a:r>
              <a:rPr lang="de-DE" sz="2400" dirty="0" err="1" smtClean="0"/>
              <a:t>proposes</a:t>
            </a:r>
            <a:r>
              <a:rPr lang="de-DE" sz="2400" dirty="0" smtClean="0"/>
              <a:t> 5-45°C. </a:t>
            </a:r>
            <a:r>
              <a:rPr lang="de-DE" sz="2400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/>
              <a:t>no</a:t>
            </a:r>
            <a:r>
              <a:rPr lang="de-DE" sz="2400" dirty="0" smtClean="0"/>
              <a:t> </a:t>
            </a:r>
            <a:r>
              <a:rPr lang="de-DE" sz="2400" dirty="0" err="1" smtClean="0"/>
              <a:t>agreement</a:t>
            </a:r>
            <a:r>
              <a:rPr lang="de-DE" sz="2400" dirty="0" smtClean="0"/>
              <a:t> </a:t>
            </a:r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found</a:t>
            </a:r>
            <a:r>
              <a:rPr lang="de-DE" sz="2400" dirty="0" smtClean="0"/>
              <a:t>,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temperature</a:t>
            </a:r>
            <a:r>
              <a:rPr lang="de-DE" sz="2400" dirty="0" smtClean="0"/>
              <a:t> </a:t>
            </a:r>
            <a:r>
              <a:rPr lang="de-DE" sz="2400" dirty="0" err="1" smtClean="0"/>
              <a:t>range</a:t>
            </a:r>
            <a:r>
              <a:rPr lang="de-DE" sz="2400" dirty="0" smtClean="0"/>
              <a:t> </a:t>
            </a:r>
            <a:r>
              <a:rPr lang="de-DE" sz="2400" dirty="0" err="1" smtClean="0"/>
              <a:t>could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defined</a:t>
            </a:r>
            <a:r>
              <a:rPr lang="de-DE" sz="2400" dirty="0" smtClean="0"/>
              <a:t> on a regional </a:t>
            </a:r>
            <a:r>
              <a:rPr lang="de-DE" sz="2400" dirty="0" err="1" smtClean="0"/>
              <a:t>basis</a:t>
            </a:r>
            <a:r>
              <a:rPr lang="de-DE" sz="2400" dirty="0" smtClean="0"/>
              <a:t>.</a:t>
            </a:r>
            <a:endParaRPr lang="de-DE" sz="2400" dirty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2400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400" b="1" dirty="0" err="1" smtClean="0"/>
              <a:t>Decision</a:t>
            </a:r>
            <a:r>
              <a:rPr lang="de-DE" sz="2400" b="1" dirty="0" smtClean="0"/>
              <a:t>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400" dirty="0" smtClean="0"/>
              <a:t>A </a:t>
            </a:r>
            <a:r>
              <a:rPr lang="de-DE" sz="2400" dirty="0" err="1" smtClean="0"/>
              <a:t>compromise</a:t>
            </a:r>
            <a:r>
              <a:rPr lang="de-DE" sz="2400" dirty="0" smtClean="0"/>
              <a:t> </a:t>
            </a:r>
            <a:r>
              <a:rPr lang="de-DE" sz="2400" dirty="0" err="1" smtClean="0"/>
              <a:t>proposal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India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restrict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temperature</a:t>
            </a:r>
            <a:r>
              <a:rPr lang="de-DE" sz="2400" dirty="0" smtClean="0"/>
              <a:t> </a:t>
            </a:r>
            <a:r>
              <a:rPr lang="de-DE" sz="2400" dirty="0" err="1" smtClean="0"/>
              <a:t>range</a:t>
            </a:r>
            <a:r>
              <a:rPr lang="de-DE" sz="2400" dirty="0" smtClean="0"/>
              <a:t> </a:t>
            </a:r>
            <a:r>
              <a:rPr lang="de-DE" sz="2400" dirty="0" err="1" smtClean="0"/>
              <a:t>up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40°C </a:t>
            </a:r>
            <a:r>
              <a:rPr lang="de-DE" sz="2400" dirty="0" err="1" smtClean="0"/>
              <a:t>could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acceptable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contracting</a:t>
            </a:r>
            <a:r>
              <a:rPr lang="de-DE" sz="2400" dirty="0" smtClean="0"/>
              <a:t> </a:t>
            </a:r>
            <a:r>
              <a:rPr lang="de-DE" sz="2400" dirty="0" err="1" smtClean="0"/>
              <a:t>parties</a:t>
            </a:r>
            <a:r>
              <a:rPr lang="de-DE" sz="2400" dirty="0" smtClean="0"/>
              <a:t>.  This </a:t>
            </a:r>
            <a:r>
              <a:rPr lang="de-DE" sz="2400" dirty="0" err="1" smtClean="0"/>
              <a:t>could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accepted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EU-COM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addition</a:t>
            </a:r>
            <a:r>
              <a:rPr lang="de-DE" sz="2400" dirty="0" smtClean="0"/>
              <a:t>,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deviations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 +/- 5°C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allowed</a:t>
            </a:r>
            <a:r>
              <a:rPr lang="de-DE" sz="2400" dirty="0" smtClean="0"/>
              <a:t>. OICA </a:t>
            </a:r>
            <a:r>
              <a:rPr lang="de-DE" sz="2400" dirty="0" err="1" smtClean="0"/>
              <a:t>has</a:t>
            </a:r>
            <a:r>
              <a:rPr lang="de-DE" sz="2400" dirty="0" smtClean="0"/>
              <a:t> </a:t>
            </a:r>
            <a:r>
              <a:rPr lang="de-DE" sz="2400" dirty="0" err="1" smtClean="0"/>
              <a:t>reservations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possible</a:t>
            </a:r>
            <a:r>
              <a:rPr lang="de-DE" sz="2400" dirty="0" smtClean="0"/>
              <a:t> </a:t>
            </a:r>
            <a:r>
              <a:rPr lang="de-DE" sz="2400" dirty="0" err="1" smtClean="0"/>
              <a:t>disharmonisation</a:t>
            </a:r>
            <a:r>
              <a:rPr lang="de-DE" sz="2400" dirty="0" smtClean="0"/>
              <a:t>. 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2400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2400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2400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8. </a:t>
            </a:r>
            <a:r>
              <a:rPr lang="de-DE" dirty="0" err="1" smtClean="0"/>
              <a:t>Temperature</a:t>
            </a:r>
            <a:r>
              <a:rPr lang="de-DE" dirty="0" smtClean="0"/>
              <a:t> </a:t>
            </a:r>
            <a:r>
              <a:rPr lang="de-DE" dirty="0" err="1" smtClean="0"/>
              <a:t>Correction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Regional </a:t>
            </a:r>
            <a:r>
              <a:rPr lang="de-DE" dirty="0" err="1" smtClean="0"/>
              <a:t>Representative</a:t>
            </a:r>
            <a:r>
              <a:rPr lang="de-DE" dirty="0" smtClean="0"/>
              <a:t> </a:t>
            </a:r>
            <a:r>
              <a:rPr lang="de-DE" dirty="0" err="1" smtClean="0"/>
              <a:t>Conditions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256212"/>
          </a:xfrm>
        </p:spPr>
        <p:txBody>
          <a:bodyPr rtlCol="0">
            <a:normAutofit fontScale="85000" lnSpcReduction="20000"/>
          </a:bodyPr>
          <a:lstStyle/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 err="1" smtClean="0"/>
              <a:t>Issue</a:t>
            </a:r>
            <a:r>
              <a:rPr lang="de-DE" b="1" dirty="0" smtClean="0"/>
              <a:t>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err="1" smtClean="0"/>
              <a:t>Supplemental</a:t>
            </a:r>
            <a:r>
              <a:rPr lang="de-DE" dirty="0" smtClean="0"/>
              <a:t> </a:t>
            </a:r>
            <a:r>
              <a:rPr lang="de-DE" dirty="0" err="1" smtClean="0"/>
              <a:t>test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determination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CO</a:t>
            </a:r>
            <a:r>
              <a:rPr lang="de-DE" baseline="-25000" dirty="0" smtClean="0"/>
              <a:t>2</a:t>
            </a:r>
            <a:r>
              <a:rPr lang="de-DE" dirty="0" smtClean="0"/>
              <a:t> </a:t>
            </a:r>
            <a:r>
              <a:rPr lang="de-DE" dirty="0" err="1" smtClean="0"/>
              <a:t>under</a:t>
            </a:r>
            <a:r>
              <a:rPr lang="de-DE" dirty="0" smtClean="0"/>
              <a:t> </a:t>
            </a:r>
            <a:r>
              <a:rPr lang="de-DE" dirty="0" err="1" smtClean="0"/>
              <a:t>representative</a:t>
            </a:r>
            <a:r>
              <a:rPr lang="de-DE" dirty="0" smtClean="0"/>
              <a:t> regional </a:t>
            </a:r>
            <a:r>
              <a:rPr lang="de-DE" dirty="0" err="1" smtClean="0"/>
              <a:t>conditions</a:t>
            </a:r>
            <a:r>
              <a:rPr lang="de-DE" dirty="0" smtClean="0"/>
              <a:t>.</a:t>
            </a:r>
            <a:endParaRPr lang="de-DE" dirty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 err="1" smtClean="0"/>
              <a:t>Proposal</a:t>
            </a:r>
            <a:r>
              <a:rPr lang="de-DE" b="1" dirty="0" smtClean="0"/>
              <a:t>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Additional </a:t>
            </a:r>
            <a:r>
              <a:rPr lang="de-DE" dirty="0" err="1" smtClean="0"/>
              <a:t>vehicle</a:t>
            </a:r>
            <a:r>
              <a:rPr lang="de-DE" dirty="0" smtClean="0"/>
              <a:t> </a:t>
            </a:r>
            <a:r>
              <a:rPr lang="de-DE" dirty="0" err="1" smtClean="0"/>
              <a:t>test</a:t>
            </a:r>
            <a:r>
              <a:rPr lang="de-DE" dirty="0" smtClean="0"/>
              <a:t> </a:t>
            </a:r>
            <a:r>
              <a:rPr lang="de-DE" dirty="0" err="1" smtClean="0"/>
              <a:t>under</a:t>
            </a:r>
            <a:r>
              <a:rPr lang="de-DE" dirty="0" smtClean="0"/>
              <a:t> </a:t>
            </a:r>
            <a:r>
              <a:rPr lang="de-DE" dirty="0" err="1" smtClean="0"/>
              <a:t>representative</a:t>
            </a:r>
            <a:r>
              <a:rPr lang="de-DE" dirty="0" smtClean="0"/>
              <a:t> </a:t>
            </a:r>
            <a:r>
              <a:rPr lang="de-DE" dirty="0" err="1" smtClean="0"/>
              <a:t>conditions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/>
              <a:t>representative</a:t>
            </a:r>
            <a:r>
              <a:rPr lang="de-DE" dirty="0" smtClean="0"/>
              <a:t> </a:t>
            </a:r>
            <a:r>
              <a:rPr lang="de-DE" dirty="0" err="1" smtClean="0"/>
              <a:t>family</a:t>
            </a:r>
            <a:r>
              <a:rPr lang="de-DE" dirty="0" smtClean="0"/>
              <a:t>. The </a:t>
            </a:r>
            <a:r>
              <a:rPr lang="de-DE" dirty="0" err="1" smtClean="0"/>
              <a:t>details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such a </a:t>
            </a:r>
            <a:r>
              <a:rPr lang="de-DE" dirty="0" err="1" smtClean="0"/>
              <a:t>concept</a:t>
            </a:r>
            <a:r>
              <a:rPr lang="de-DE" dirty="0" smtClean="0"/>
              <a:t> still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worked</a:t>
            </a:r>
            <a:r>
              <a:rPr lang="de-DE" dirty="0" smtClean="0"/>
              <a:t> out.</a:t>
            </a:r>
            <a:endParaRPr lang="de-DE" dirty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 err="1" smtClean="0"/>
              <a:t>Decision</a:t>
            </a:r>
            <a:r>
              <a:rPr lang="de-DE" b="1" dirty="0" smtClean="0"/>
              <a:t>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The </a:t>
            </a:r>
            <a:r>
              <a:rPr lang="de-DE" dirty="0" err="1" smtClean="0"/>
              <a:t>principles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such an additional </a:t>
            </a:r>
            <a:r>
              <a:rPr lang="de-DE" dirty="0" err="1" smtClean="0"/>
              <a:t>test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accepted</a:t>
            </a:r>
            <a:r>
              <a:rPr lang="de-DE" dirty="0" smtClean="0"/>
              <a:t>. </a:t>
            </a:r>
            <a:r>
              <a:rPr lang="de-DE" dirty="0"/>
              <a:t>OICA </a:t>
            </a:r>
            <a:r>
              <a:rPr lang="de-DE" dirty="0" smtClean="0"/>
              <a:t>will </a:t>
            </a:r>
            <a:r>
              <a:rPr lang="de-DE" dirty="0" err="1" smtClean="0"/>
              <a:t>present</a:t>
            </a:r>
            <a:r>
              <a:rPr lang="de-DE" dirty="0" smtClean="0"/>
              <a:t> </a:t>
            </a:r>
            <a:r>
              <a:rPr lang="de-DE" dirty="0"/>
              <a:t>a </a:t>
            </a:r>
            <a:r>
              <a:rPr lang="de-DE" dirty="0" err="1"/>
              <a:t>stable</a:t>
            </a:r>
            <a:r>
              <a:rPr lang="de-DE" dirty="0"/>
              <a:t> </a:t>
            </a:r>
            <a:r>
              <a:rPr lang="de-DE" dirty="0" err="1"/>
              <a:t>test</a:t>
            </a:r>
            <a:r>
              <a:rPr lang="de-DE" dirty="0"/>
              <a:t> </a:t>
            </a:r>
            <a:r>
              <a:rPr lang="de-DE" dirty="0" err="1"/>
              <a:t>procedure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family</a:t>
            </a:r>
            <a:r>
              <a:rPr lang="de-DE" dirty="0"/>
              <a:t> </a:t>
            </a:r>
            <a:r>
              <a:rPr lang="de-DE" dirty="0" err="1"/>
              <a:t>concept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a </a:t>
            </a:r>
            <a:r>
              <a:rPr lang="de-DE" dirty="0" err="1"/>
              <a:t>validation</a:t>
            </a:r>
            <a:r>
              <a:rPr lang="de-DE" dirty="0"/>
              <a:t> </a:t>
            </a:r>
            <a:r>
              <a:rPr lang="de-DE" dirty="0" err="1"/>
              <a:t>program</a:t>
            </a:r>
            <a:r>
              <a:rPr lang="de-DE" dirty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end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July</a:t>
            </a:r>
            <a:r>
              <a:rPr lang="de-DE" dirty="0"/>
              <a:t>. 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The </a:t>
            </a:r>
            <a:r>
              <a:rPr lang="de-DE" dirty="0" err="1" smtClean="0"/>
              <a:t>procedure</a:t>
            </a:r>
            <a:r>
              <a:rPr lang="de-DE" dirty="0" smtClean="0"/>
              <a:t> still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validated</a:t>
            </a:r>
            <a:r>
              <a:rPr lang="de-DE" dirty="0" smtClean="0"/>
              <a:t>. EVs </a:t>
            </a:r>
            <a:r>
              <a:rPr lang="de-DE" dirty="0" err="1" smtClean="0"/>
              <a:t>shall</a:t>
            </a:r>
            <a:r>
              <a:rPr lang="de-DE" dirty="0" smtClean="0"/>
              <a:t> also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taken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account</a:t>
            </a:r>
            <a:r>
              <a:rPr lang="de-DE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Untertitel 2"/>
          <p:cNvSpPr>
            <a:spLocks noGrp="1"/>
          </p:cNvSpPr>
          <p:nvPr>
            <p:ph type="subTitle" idx="1"/>
          </p:nvPr>
        </p:nvSpPr>
        <p:spPr>
          <a:xfrm>
            <a:off x="477838" y="1341438"/>
            <a:ext cx="8208962" cy="5111750"/>
          </a:xfrm>
        </p:spPr>
        <p:txBody>
          <a:bodyPr/>
          <a:lstStyle/>
          <a:p>
            <a:pPr marL="285750" indent="-285750" algn="l">
              <a:lnSpc>
                <a:spcPct val="90000"/>
              </a:lnSpc>
              <a:buFont typeface="Arial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GTR available as an informal document on the GRPE site</a:t>
            </a:r>
          </a:p>
          <a:p>
            <a:pPr marL="285750" indent="-285750" algn="l">
              <a:lnSpc>
                <a:spcPct val="90000"/>
              </a:lnSpc>
              <a:buFont typeface="Arial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GTR uploaded regularly to the UNECE website</a:t>
            </a:r>
          </a:p>
          <a:p>
            <a:pPr marL="285750" indent="-285750" algn="l">
              <a:lnSpc>
                <a:spcPct val="90000"/>
              </a:lnSpc>
              <a:buFont typeface="Arial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Formation of drafting group consisting of representatives of the subgroups PM/PN, additional pollutants, electrified vehicles, lab procedures, steering group, contracting parties</a:t>
            </a:r>
          </a:p>
          <a:p>
            <a:pPr marL="285750" indent="-285750" algn="l">
              <a:lnSpc>
                <a:spcPct val="90000"/>
              </a:lnSpc>
              <a:buFont typeface="Arial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Purpose, scope, application: covers only mono-fuel, ICE and EV vehicles</a:t>
            </a:r>
          </a:p>
          <a:p>
            <a:pPr marL="285750" indent="-285750" algn="l">
              <a:lnSpc>
                <a:spcPct val="90000"/>
              </a:lnSpc>
              <a:buFont typeface="Arial" charset="0"/>
              <a:buChar char="•"/>
            </a:pPr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dirty="0" err="1" smtClean="0"/>
              <a:t>Drafting</a:t>
            </a:r>
            <a:r>
              <a:rPr lang="de-DE" dirty="0" smtClean="0"/>
              <a:t> </a:t>
            </a:r>
            <a:r>
              <a:rPr lang="de-DE" dirty="0" err="1" smtClean="0"/>
              <a:t>Overview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750" y="1484313"/>
            <a:ext cx="8208963" cy="5184775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chemeClr val="tx1"/>
                </a:solidFill>
              </a:rPr>
              <a:t>Road and dynamometer load </a:t>
            </a:r>
          </a:p>
          <a:p>
            <a:pPr marL="800100" lvl="1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Masses</a:t>
            </a:r>
          </a:p>
          <a:p>
            <a:pPr marL="800100" lvl="1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Vehicle selection</a:t>
            </a:r>
          </a:p>
          <a:p>
            <a:pPr marL="742950" lvl="1" indent="-28575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 Tyre selection</a:t>
            </a:r>
          </a:p>
          <a:p>
            <a:pPr marL="285750" indent="-28575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chemeClr val="tx1"/>
                </a:solidFill>
              </a:rPr>
              <a:t>Vehicle warming up</a:t>
            </a:r>
          </a:p>
          <a:p>
            <a:pPr marL="285750" indent="-28575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chemeClr val="tx1"/>
                </a:solidFill>
              </a:rPr>
              <a:t>Tyre slip on </a:t>
            </a:r>
            <a:r>
              <a:rPr lang="en-GB" sz="2800" dirty="0" err="1" smtClean="0">
                <a:solidFill>
                  <a:schemeClr val="tx1"/>
                </a:solidFill>
              </a:rPr>
              <a:t>dyno</a:t>
            </a:r>
            <a:endParaRPr lang="en-GB" sz="2800" dirty="0" smtClean="0">
              <a:solidFill>
                <a:schemeClr val="tx1"/>
              </a:solidFill>
            </a:endParaRPr>
          </a:p>
          <a:p>
            <a:pPr marL="285750" indent="-28575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chemeClr val="tx1"/>
                </a:solidFill>
              </a:rPr>
              <a:t>Running resistance table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chemeClr val="tx1"/>
                </a:solidFill>
              </a:rPr>
              <a:t>Symbols and abbreviations: too extensive in current GTR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chemeClr val="tx1"/>
                </a:solidFill>
              </a:rPr>
              <a:t>Latest cycle and shifting recommendation material to be integrated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Major Open </a:t>
            </a:r>
            <a:r>
              <a:rPr lang="de-DE" dirty="0" err="1" smtClean="0"/>
              <a:t>Drafting</a:t>
            </a:r>
            <a:r>
              <a:rPr lang="de-DE" dirty="0" smtClean="0"/>
              <a:t> Points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Untertitel 2"/>
          <p:cNvSpPr>
            <a:spLocks noGrp="1"/>
          </p:cNvSpPr>
          <p:nvPr>
            <p:ph type="subTitle" idx="1"/>
          </p:nvPr>
        </p:nvSpPr>
        <p:spPr>
          <a:xfrm>
            <a:off x="539750" y="1268413"/>
            <a:ext cx="8208963" cy="5473700"/>
          </a:xfrm>
        </p:spPr>
        <p:txBody>
          <a:bodyPr/>
          <a:lstStyle/>
          <a:p>
            <a:pPr marL="342900" indent="-342900" algn="l">
              <a:buFont typeface="Arial" charset="0"/>
              <a:buChar char="•"/>
            </a:pPr>
            <a:r>
              <a:rPr lang="en-GB" sz="2000" smtClean="0">
                <a:solidFill>
                  <a:schemeClr val="tx1"/>
                </a:solidFill>
              </a:rPr>
              <a:t>Before end of June: Results from this GRPE to be analysed and incorporated into the GTR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GB" sz="2000" smtClean="0">
                <a:solidFill>
                  <a:schemeClr val="tx1"/>
                </a:solidFill>
              </a:rPr>
              <a:t>End of June: f2f drafting group meeting in Brussels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GB" sz="2000" smtClean="0">
                <a:solidFill>
                  <a:schemeClr val="tx1"/>
                </a:solidFill>
              </a:rPr>
              <a:t>Early July: Draft to be sent to WLTP members with comments expected no later than July 19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GB" sz="2000" smtClean="0">
                <a:solidFill>
                  <a:schemeClr val="tx1"/>
                </a:solidFill>
              </a:rPr>
              <a:t>July 19 to last week of July: Incorporation of comments received above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GB" sz="2000" smtClean="0">
                <a:solidFill>
                  <a:schemeClr val="tx1"/>
                </a:solidFill>
              </a:rPr>
              <a:t>Last week of July: Drafting group meeting (either f2f or audio/web)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GB" sz="2000" smtClean="0">
                <a:solidFill>
                  <a:schemeClr val="tx1"/>
                </a:solidFill>
              </a:rPr>
              <a:t>August 1 - 21: Finalisation of draft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GB" sz="2000" smtClean="0">
                <a:solidFill>
                  <a:schemeClr val="tx1"/>
                </a:solidFill>
              </a:rPr>
              <a:t>August 22: Last date for submitting a Working Document to the UN for the November 67th GRPE meeting.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GB" sz="2000" smtClean="0">
                <a:solidFill>
                  <a:schemeClr val="tx1"/>
                </a:solidFill>
              </a:rPr>
              <a:t>November 14: 67th GRPE meeting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GB" sz="2000" smtClean="0">
                <a:solidFill>
                  <a:schemeClr val="tx1"/>
                </a:solidFill>
              </a:rPr>
              <a:t>Mid-December: Last date for submitting a Working Document to the UN for the March meeting of WP.29/AC.3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GB" sz="2000" smtClean="0">
                <a:solidFill>
                  <a:schemeClr val="tx1"/>
                </a:solidFill>
              </a:rPr>
              <a:t>March 2014: Possible vote on the WLTP-GTR in WP.29/AC3 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dirty="0" err="1" smtClean="0"/>
              <a:t>Drafting</a:t>
            </a:r>
            <a:r>
              <a:rPr lang="de-DE" dirty="0" smtClean="0"/>
              <a:t> Deadlines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61" name="Group 49"/>
          <p:cNvGraphicFramePr>
            <a:graphicFrameLocks noGrp="1"/>
          </p:cNvGraphicFramePr>
          <p:nvPr/>
        </p:nvGraphicFramePr>
        <p:xfrm>
          <a:off x="684213" y="1341438"/>
          <a:ext cx="7775575" cy="5394960"/>
        </p:xfrm>
        <a:graphic>
          <a:graphicData uri="http://schemas.openxmlformats.org/drawingml/2006/table">
            <a:tbl>
              <a:tblPr/>
              <a:tblGrid>
                <a:gridCol w="2127250"/>
                <a:gridCol w="2824162"/>
                <a:gridCol w="2824163"/>
              </a:tblGrid>
              <a:tr h="592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A. Statement of technical justification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B. Text of Regulation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Annexes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B. Text of Regulation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B.1. Purpose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Shifting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B.2. Scope/Application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 Fuels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B.3. Definitions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4. Road and dyno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B.4. Symbols, abbreviations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 Equipment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B.5. General requirements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 Calculations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B.6. Performance requirements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7. System equivalence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B.7. Test procedure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B.8. Electrified vehicles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3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New GTR </a:t>
            </a:r>
            <a:r>
              <a:rPr lang="de-DE" dirty="0" err="1" smtClean="0"/>
              <a:t>Structure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Next DTP-Meetings</a:t>
            </a:r>
          </a:p>
        </p:txBody>
      </p:sp>
      <p:sp>
        <p:nvSpPr>
          <p:cNvPr id="399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Web/Phone Conference 25.7.2013            9h30-12h00 CET</a:t>
            </a:r>
          </a:p>
          <a:p>
            <a:r>
              <a:rPr lang="de-DE" smtClean="0"/>
              <a:t>Further Web/Phone conferences possible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Overview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progress</a:t>
            </a:r>
            <a:r>
              <a:rPr lang="de-DE" dirty="0" smtClean="0"/>
              <a:t> </a:t>
            </a:r>
            <a:r>
              <a:rPr lang="de-DE" dirty="0" err="1" smtClean="0"/>
              <a:t>made</a:t>
            </a:r>
            <a:r>
              <a:rPr lang="de-DE" dirty="0" smtClean="0"/>
              <a:t> </a:t>
            </a:r>
            <a:r>
              <a:rPr lang="de-DE" dirty="0" err="1" smtClean="0"/>
              <a:t>since</a:t>
            </a:r>
            <a:r>
              <a:rPr lang="de-DE" dirty="0" smtClean="0"/>
              <a:t> last GRPE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/>
              <a:t>2 DTP </a:t>
            </a:r>
            <a:r>
              <a:rPr lang="de-DE" dirty="0" err="1" smtClean="0"/>
              <a:t>meetings</a:t>
            </a:r>
            <a:r>
              <a:rPr lang="de-DE" dirty="0" smtClean="0"/>
              <a:t> in Tokyo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Geneva</a:t>
            </a:r>
            <a:endParaRPr lang="de-D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/>
              <a:t>3 </a:t>
            </a:r>
            <a:r>
              <a:rPr lang="de-DE" dirty="0" err="1" smtClean="0"/>
              <a:t>phone</a:t>
            </a:r>
            <a:r>
              <a:rPr lang="de-DE" dirty="0" smtClean="0"/>
              <a:t> </a:t>
            </a:r>
            <a:r>
              <a:rPr lang="de-DE" dirty="0" err="1" smtClean="0"/>
              <a:t>conferences</a:t>
            </a:r>
            <a:endParaRPr lang="de-D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err="1" smtClean="0"/>
              <a:t>Several</a:t>
            </a:r>
            <a:r>
              <a:rPr lang="de-DE" dirty="0" smtClean="0"/>
              <a:t> </a:t>
            </a:r>
            <a:r>
              <a:rPr lang="de-DE" dirty="0" err="1" smtClean="0"/>
              <a:t>meetings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sub-groups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/>
              <a:t>On-</a:t>
            </a:r>
            <a:r>
              <a:rPr lang="de-DE" dirty="0" err="1" smtClean="0"/>
              <a:t>going</a:t>
            </a:r>
            <a:r>
              <a:rPr lang="de-DE" dirty="0" smtClean="0"/>
              <a:t> </a:t>
            </a:r>
            <a:r>
              <a:rPr lang="de-DE" dirty="0" err="1" smtClean="0"/>
              <a:t>drafting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 </a:t>
            </a:r>
            <a:r>
              <a:rPr lang="de-DE" dirty="0" err="1" smtClean="0"/>
              <a:t>meetings</a:t>
            </a:r>
            <a:r>
              <a:rPr lang="de-DE" dirty="0" smtClean="0"/>
              <a:t> (</a:t>
            </a:r>
            <a:r>
              <a:rPr lang="de-DE" dirty="0" err="1" smtClean="0"/>
              <a:t>audio</a:t>
            </a:r>
            <a:r>
              <a:rPr lang="de-DE" dirty="0" smtClean="0"/>
              <a:t>/web </a:t>
            </a:r>
            <a:r>
              <a:rPr lang="de-DE" dirty="0" err="1" smtClean="0"/>
              <a:t>or</a:t>
            </a:r>
            <a:r>
              <a:rPr lang="de-DE" dirty="0" smtClean="0"/>
              <a:t> f2f)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/>
              <a:t>Inf. Doc GRPE-66-02: </a:t>
            </a:r>
            <a:r>
              <a:rPr lang="de-DE" dirty="0" err="1" smtClean="0"/>
              <a:t>Draft</a:t>
            </a:r>
            <a:r>
              <a:rPr lang="de-DE" dirty="0" smtClean="0"/>
              <a:t> GTR WLTP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Sub-Group Reports</a:t>
            </a:r>
          </a:p>
        </p:txBody>
      </p:sp>
      <p:sp>
        <p:nvSpPr>
          <p:cNvPr id="16386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de-DE" sz="2500" smtClean="0"/>
              <a:t>PM/PN subgroup has closed all open issues and concentrates its work on drafting.</a:t>
            </a:r>
          </a:p>
          <a:p>
            <a:r>
              <a:rPr lang="de-DE" sz="2500" smtClean="0"/>
              <a:t>AP subgroup has completed the work on N</a:t>
            </a:r>
            <a:r>
              <a:rPr lang="de-DE" sz="2500" baseline="-25000" smtClean="0"/>
              <a:t>2</a:t>
            </a:r>
            <a:r>
              <a:rPr lang="de-DE" sz="2500" smtClean="0"/>
              <a:t>0 and NO</a:t>
            </a:r>
            <a:r>
              <a:rPr lang="de-DE" sz="2500" baseline="-25000" smtClean="0"/>
              <a:t>2</a:t>
            </a:r>
            <a:r>
              <a:rPr lang="de-DE" sz="2500" smtClean="0"/>
              <a:t>-measurement. EtOh-, NH</a:t>
            </a:r>
            <a:r>
              <a:rPr lang="de-DE" sz="2500" baseline="-25000" smtClean="0"/>
              <a:t>3</a:t>
            </a:r>
            <a:r>
              <a:rPr lang="de-DE" sz="2500" smtClean="0"/>
              <a:t>- and Aldehyde measurement will be added at a later stage. </a:t>
            </a:r>
          </a:p>
          <a:p>
            <a:r>
              <a:rPr lang="de-DE" sz="2500" smtClean="0"/>
              <a:t>EV subgroup has closed all major open issues for Phase 1 except Utility Factor (will be determined on a regional basis).  Some issues still depend on the outcome of the confirmation phase. All vehicles will be classified as Class 3. </a:t>
            </a:r>
          </a:p>
          <a:p>
            <a:r>
              <a:rPr lang="de-DE" sz="2500" smtClean="0"/>
              <a:t>ICE subgroup has completed the new test mass approach (the method is however not yet fully validated), but still has to deal with some minor open issues.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err="1" smtClean="0"/>
              <a:t>Remaining</a:t>
            </a:r>
            <a:r>
              <a:rPr lang="de-DE" dirty="0" smtClean="0"/>
              <a:t> Open </a:t>
            </a:r>
            <a:r>
              <a:rPr lang="de-DE" dirty="0" err="1" smtClean="0"/>
              <a:t>Issues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DTP 14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RCB correction </a:t>
            </a:r>
            <a:r>
              <a:rPr lang="en-GB" dirty="0"/>
              <a:t>for </a:t>
            </a:r>
            <a:r>
              <a:rPr lang="en-GB" dirty="0" smtClean="0"/>
              <a:t>low-voltage </a:t>
            </a:r>
            <a:r>
              <a:rPr lang="en-GB" dirty="0"/>
              <a:t>battery</a:t>
            </a:r>
            <a:endParaRPr lang="de-DE" sz="2000" dirty="0"/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/>
              <a:t>Table of </a:t>
            </a:r>
            <a:r>
              <a:rPr lang="en-GB" dirty="0" smtClean="0"/>
              <a:t>running resistances</a:t>
            </a:r>
            <a:endParaRPr lang="de-DE" sz="2000" dirty="0"/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/>
              <a:t>Comparison of </a:t>
            </a:r>
            <a:r>
              <a:rPr lang="en-GB" dirty="0" smtClean="0"/>
              <a:t>RLD methods</a:t>
            </a:r>
            <a:endParaRPr lang="de-DE" sz="2000" dirty="0"/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/>
              <a:t>Vehicle </a:t>
            </a:r>
            <a:r>
              <a:rPr lang="en-GB" dirty="0" smtClean="0"/>
              <a:t>warm-up </a:t>
            </a:r>
            <a:r>
              <a:rPr lang="en-GB" dirty="0"/>
              <a:t>procedure</a:t>
            </a:r>
            <a:endParaRPr lang="de-DE" sz="2000" dirty="0"/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Speed trace violation</a:t>
            </a:r>
            <a:endParaRPr lang="de-DE" sz="2000" dirty="0"/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/>
              <a:t>Definition of predominant mode for </a:t>
            </a:r>
            <a:r>
              <a:rPr lang="en-GB" dirty="0" smtClean="0"/>
              <a:t>multimode gearboxes</a:t>
            </a:r>
            <a:endParaRPr lang="de-DE" sz="2000" dirty="0" smtClean="0"/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Ambient temperature for </a:t>
            </a:r>
            <a:r>
              <a:rPr lang="en-GB" dirty="0" err="1" smtClean="0"/>
              <a:t>coastdown</a:t>
            </a:r>
            <a:endParaRPr lang="en-GB" dirty="0"/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/>
              <a:t>Temperature </a:t>
            </a:r>
            <a:r>
              <a:rPr lang="en-GB" dirty="0" smtClean="0"/>
              <a:t>correction for </a:t>
            </a:r>
            <a:r>
              <a:rPr lang="en-GB" dirty="0"/>
              <a:t>regional </a:t>
            </a:r>
            <a:r>
              <a:rPr lang="en-GB" dirty="0" smtClean="0"/>
              <a:t>representativeness</a:t>
            </a:r>
            <a:endParaRPr lang="de-DE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1.  RCB Correction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616575"/>
          </a:xfrm>
        </p:spPr>
        <p:txBody>
          <a:bodyPr rtlCol="0">
            <a:normAutofit fontScale="85000" lnSpcReduction="20000"/>
          </a:bodyPr>
          <a:lstStyle/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 err="1" smtClean="0"/>
              <a:t>Issue</a:t>
            </a:r>
            <a:r>
              <a:rPr lang="de-DE" b="1" dirty="0" smtClean="0"/>
              <a:t>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The </a:t>
            </a:r>
            <a:r>
              <a:rPr lang="de-DE" dirty="0" err="1" smtClean="0"/>
              <a:t>SoC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low</a:t>
            </a:r>
            <a:r>
              <a:rPr lang="de-DE" dirty="0" smtClean="0"/>
              <a:t> </a:t>
            </a:r>
            <a:r>
              <a:rPr lang="de-DE" dirty="0" err="1" smtClean="0"/>
              <a:t>voltage</a:t>
            </a:r>
            <a:r>
              <a:rPr lang="de-DE" dirty="0" smtClean="0"/>
              <a:t> </a:t>
            </a:r>
            <a:r>
              <a:rPr lang="de-DE" dirty="0" err="1" smtClean="0"/>
              <a:t>battery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an </a:t>
            </a:r>
            <a:r>
              <a:rPr lang="de-DE" dirty="0" err="1" smtClean="0"/>
              <a:t>impact</a:t>
            </a:r>
            <a:r>
              <a:rPr lang="de-DE" dirty="0" smtClean="0"/>
              <a:t> on </a:t>
            </a:r>
            <a:r>
              <a:rPr lang="de-DE" dirty="0" err="1" smtClean="0"/>
              <a:t>fuel</a:t>
            </a:r>
            <a:r>
              <a:rPr lang="de-DE" dirty="0" smtClean="0"/>
              <a:t> </a:t>
            </a:r>
            <a:r>
              <a:rPr lang="de-DE" dirty="0" err="1" smtClean="0"/>
              <a:t>consumption</a:t>
            </a:r>
            <a:r>
              <a:rPr lang="de-DE" dirty="0" smtClean="0"/>
              <a:t>. This </a:t>
            </a:r>
            <a:r>
              <a:rPr lang="de-DE" dirty="0" err="1" smtClean="0"/>
              <a:t>impact</a:t>
            </a:r>
            <a:r>
              <a:rPr lang="de-DE" dirty="0" smtClean="0"/>
              <a:t> </a:t>
            </a:r>
            <a:r>
              <a:rPr lang="de-DE" dirty="0" err="1" smtClean="0"/>
              <a:t>shall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considered</a:t>
            </a:r>
            <a:r>
              <a:rPr lang="de-DE" dirty="0" smtClean="0"/>
              <a:t> </a:t>
            </a:r>
            <a:r>
              <a:rPr lang="de-DE" dirty="0" err="1" smtClean="0"/>
              <a:t>appropriately</a:t>
            </a:r>
            <a:r>
              <a:rPr lang="de-DE" dirty="0" smtClean="0"/>
              <a:t>. </a:t>
            </a:r>
            <a:endParaRPr lang="de-DE" dirty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 err="1" smtClean="0"/>
              <a:t>Proposal</a:t>
            </a:r>
            <a:r>
              <a:rPr lang="de-DE" b="1" dirty="0" smtClean="0"/>
              <a:t>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SoC</a:t>
            </a:r>
            <a:r>
              <a:rPr lang="en-US" dirty="0" smtClean="0"/>
              <a:t> will be monitored via OBD data for a worst case family member. 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 definition of such a family is still an open issue. Correction of fuel consumption if delta RCB&gt; [0,5 %] on the basis </a:t>
            </a:r>
            <a:r>
              <a:rPr lang="en-US" dirty="0" err="1" smtClean="0"/>
              <a:t>Willans</a:t>
            </a:r>
            <a:r>
              <a:rPr lang="en-US" dirty="0" smtClean="0"/>
              <a:t> factors. </a:t>
            </a:r>
            <a:endParaRPr lang="de-DE" dirty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 err="1" smtClean="0"/>
              <a:t>Decision</a:t>
            </a:r>
            <a:r>
              <a:rPr lang="de-DE" b="1" dirty="0" smtClean="0"/>
              <a:t>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The </a:t>
            </a:r>
            <a:r>
              <a:rPr lang="de-DE" dirty="0" err="1" smtClean="0"/>
              <a:t>principles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proposal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agreed</a:t>
            </a:r>
            <a:r>
              <a:rPr lang="de-DE" dirty="0" smtClean="0"/>
              <a:t>. TÜV Nord </a:t>
            </a:r>
            <a:r>
              <a:rPr lang="de-DE" dirty="0" err="1" smtClean="0"/>
              <a:t>and</a:t>
            </a:r>
            <a:r>
              <a:rPr lang="de-DE" dirty="0" smtClean="0"/>
              <a:t> VW will cover </a:t>
            </a:r>
            <a:r>
              <a:rPr lang="de-DE" dirty="0" err="1" smtClean="0"/>
              <a:t>the</a:t>
            </a:r>
            <a:r>
              <a:rPr lang="de-DE" dirty="0" smtClean="0"/>
              <a:t> open </a:t>
            </a:r>
            <a:r>
              <a:rPr lang="de-DE" dirty="0" err="1" smtClean="0"/>
              <a:t>issue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family</a:t>
            </a:r>
            <a:r>
              <a:rPr lang="de-DE" dirty="0" smtClean="0"/>
              <a:t> </a:t>
            </a:r>
            <a:r>
              <a:rPr lang="de-DE" dirty="0" err="1" smtClean="0"/>
              <a:t>criteria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validation</a:t>
            </a:r>
            <a:r>
              <a:rPr lang="de-DE" dirty="0" smtClean="0"/>
              <a:t> </a:t>
            </a:r>
            <a:r>
              <a:rPr lang="de-DE" dirty="0" err="1" smtClean="0"/>
              <a:t>procedure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present</a:t>
            </a:r>
            <a:r>
              <a:rPr lang="de-DE" dirty="0"/>
              <a:t> </a:t>
            </a:r>
            <a:r>
              <a:rPr lang="de-DE" dirty="0" smtClean="0"/>
              <a:t>a </a:t>
            </a:r>
            <a:r>
              <a:rPr lang="de-DE" dirty="0" err="1" smtClean="0"/>
              <a:t>paper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LabProcICE</a:t>
            </a:r>
            <a:r>
              <a:rPr lang="de-DE" dirty="0" smtClean="0"/>
              <a:t> </a:t>
            </a:r>
            <a:r>
              <a:rPr lang="de-DE" dirty="0" err="1" smtClean="0"/>
              <a:t>meeting</a:t>
            </a:r>
            <a:r>
              <a:rPr lang="de-DE" dirty="0" smtClean="0"/>
              <a:t>.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2. Table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Running</a:t>
            </a:r>
            <a:r>
              <a:rPr lang="de-DE" dirty="0" smtClean="0"/>
              <a:t> </a:t>
            </a:r>
            <a:r>
              <a:rPr lang="de-DE" dirty="0" err="1" smtClean="0"/>
              <a:t>Resistances</a:t>
            </a:r>
            <a:r>
              <a:rPr lang="de-DE" dirty="0" smtClean="0"/>
              <a:t> (</a:t>
            </a:r>
            <a:r>
              <a:rPr lang="de-DE" dirty="0" err="1" smtClean="0"/>
              <a:t>red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088" y="1268413"/>
            <a:ext cx="8229600" cy="5256212"/>
          </a:xfrm>
        </p:spPr>
        <p:txBody>
          <a:bodyPr rtlCol="0">
            <a:normAutofit fontScale="70000" lnSpcReduction="20000"/>
          </a:bodyPr>
          <a:lstStyle/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 err="1" smtClean="0"/>
              <a:t>Issue</a:t>
            </a:r>
            <a:r>
              <a:rPr lang="de-DE" b="1" dirty="0" smtClean="0"/>
              <a:t>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Default </a:t>
            </a:r>
            <a:r>
              <a:rPr lang="de-DE" dirty="0" err="1" smtClean="0"/>
              <a:t>values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dyno</a:t>
            </a:r>
            <a:r>
              <a:rPr lang="de-DE" dirty="0" smtClean="0"/>
              <a:t> </a:t>
            </a:r>
            <a:r>
              <a:rPr lang="de-DE" dirty="0" err="1" smtClean="0"/>
              <a:t>settings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applied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Road </a:t>
            </a:r>
            <a:r>
              <a:rPr lang="de-DE" dirty="0" err="1" smtClean="0"/>
              <a:t>Load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vehicle</a:t>
            </a:r>
            <a:r>
              <a:rPr lang="de-DE" dirty="0" smtClean="0"/>
              <a:t>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determined</a:t>
            </a:r>
            <a:r>
              <a:rPr lang="de-DE" dirty="0" smtClean="0"/>
              <a:t> (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 via </a:t>
            </a:r>
            <a:r>
              <a:rPr lang="de-DE" dirty="0" err="1" smtClean="0"/>
              <a:t>coastdown</a:t>
            </a:r>
            <a:r>
              <a:rPr lang="de-DE" dirty="0" smtClean="0"/>
              <a:t>).</a:t>
            </a:r>
            <a:endParaRPr lang="de-DE" dirty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 err="1" smtClean="0"/>
              <a:t>Proposal</a:t>
            </a:r>
            <a:r>
              <a:rPr lang="de-DE" b="1" dirty="0" smtClean="0"/>
              <a:t>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Default </a:t>
            </a:r>
            <a:r>
              <a:rPr lang="de-DE" dirty="0" err="1" smtClean="0"/>
              <a:t>values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calculated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basis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Cw</a:t>
            </a:r>
            <a:r>
              <a:rPr lang="de-DE" dirty="0" smtClean="0"/>
              <a:t>*A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vehicle</a:t>
            </a:r>
            <a:r>
              <a:rPr lang="de-DE" dirty="0" smtClean="0"/>
              <a:t> </a:t>
            </a:r>
            <a:r>
              <a:rPr lang="de-DE" dirty="0" err="1" smtClean="0"/>
              <a:t>mass</a:t>
            </a:r>
            <a:r>
              <a:rPr lang="de-DE" dirty="0" smtClean="0"/>
              <a:t>. The </a:t>
            </a:r>
            <a:r>
              <a:rPr lang="de-DE" dirty="0" err="1" smtClean="0"/>
              <a:t>default</a:t>
            </a:r>
            <a:r>
              <a:rPr lang="de-DE" dirty="0" smtClean="0"/>
              <a:t> </a:t>
            </a:r>
            <a:r>
              <a:rPr lang="de-DE" dirty="0" err="1" smtClean="0"/>
              <a:t>values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orient</a:t>
            </a:r>
            <a:r>
              <a:rPr lang="de-DE" dirty="0" smtClean="0"/>
              <a:t> </a:t>
            </a:r>
            <a:r>
              <a:rPr lang="de-DE" dirty="0" err="1" smtClean="0"/>
              <a:t>towards</a:t>
            </a:r>
            <a:r>
              <a:rPr lang="de-DE" dirty="0" smtClean="0"/>
              <a:t> </a:t>
            </a:r>
            <a:r>
              <a:rPr lang="de-DE" dirty="0" err="1" smtClean="0"/>
              <a:t>worst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. </a:t>
            </a:r>
            <a:endParaRPr lang="de-DE" dirty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 err="1" smtClean="0"/>
              <a:t>Decision</a:t>
            </a:r>
            <a:r>
              <a:rPr lang="de-DE" b="1" dirty="0" smtClean="0"/>
              <a:t>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A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proposal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TNO </a:t>
            </a:r>
            <a:r>
              <a:rPr lang="de-DE" dirty="0" err="1" smtClean="0"/>
              <a:t>and</a:t>
            </a:r>
            <a:r>
              <a:rPr lang="de-DE" dirty="0" smtClean="0"/>
              <a:t> RDW,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a </a:t>
            </a:r>
            <a:r>
              <a:rPr lang="de-DE" dirty="0" err="1" smtClean="0"/>
              <a:t>physical</a:t>
            </a:r>
            <a:r>
              <a:rPr lang="de-DE" dirty="0" smtClean="0"/>
              <a:t> model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determine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road</a:t>
            </a:r>
            <a:r>
              <a:rPr lang="de-DE" dirty="0" smtClean="0"/>
              <a:t> </a:t>
            </a:r>
            <a:r>
              <a:rPr lang="de-DE" dirty="0" err="1" smtClean="0"/>
              <a:t>load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applies</a:t>
            </a:r>
            <a:r>
              <a:rPr lang="de-DE" dirty="0" smtClean="0"/>
              <a:t> an additional 3kW </a:t>
            </a:r>
            <a:r>
              <a:rPr lang="de-DE" dirty="0" err="1" smtClean="0"/>
              <a:t>margin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estimated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a promising </a:t>
            </a:r>
            <a:r>
              <a:rPr lang="de-DE" dirty="0" err="1" smtClean="0"/>
              <a:t>approach</a:t>
            </a:r>
            <a:r>
              <a:rPr lang="de-DE" dirty="0" smtClean="0"/>
              <a:t>. The </a:t>
            </a:r>
            <a:r>
              <a:rPr lang="de-DE" dirty="0" err="1" smtClean="0"/>
              <a:t>group</a:t>
            </a:r>
            <a:r>
              <a:rPr lang="de-DE" dirty="0" smtClean="0"/>
              <a:t> </a:t>
            </a:r>
            <a:r>
              <a:rPr lang="de-DE" dirty="0" err="1" smtClean="0"/>
              <a:t>agrees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continue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RLD </a:t>
            </a:r>
            <a:r>
              <a:rPr lang="de-DE" dirty="0" err="1" smtClean="0"/>
              <a:t>based</a:t>
            </a:r>
            <a:r>
              <a:rPr lang="de-DE" dirty="0" smtClean="0"/>
              <a:t> </a:t>
            </a:r>
            <a:r>
              <a:rPr lang="de-DE" dirty="0" err="1" smtClean="0"/>
              <a:t>approach</a:t>
            </a:r>
            <a:r>
              <a:rPr lang="de-DE" dirty="0" smtClean="0"/>
              <a:t>. </a:t>
            </a:r>
            <a:r>
              <a:rPr lang="de-DE" dirty="0" err="1" smtClean="0"/>
              <a:t>However</a:t>
            </a:r>
            <a:r>
              <a:rPr lang="de-DE" dirty="0" smtClean="0"/>
              <a:t> additional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requested</a:t>
            </a:r>
            <a:r>
              <a:rPr lang="de-DE" dirty="0" smtClean="0"/>
              <a:t>. </a:t>
            </a:r>
            <a:r>
              <a:rPr lang="de-DE" dirty="0" err="1" smtClean="0"/>
              <a:t>LabProc</a:t>
            </a:r>
            <a:r>
              <a:rPr lang="de-DE" dirty="0" smtClean="0"/>
              <a:t> ICE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asked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continue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on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approach</a:t>
            </a:r>
            <a:r>
              <a:rPr lang="de-DE" dirty="0" smtClean="0"/>
              <a:t> </a:t>
            </a:r>
            <a:r>
              <a:rPr lang="de-DE" dirty="0" err="1" smtClean="0"/>
              <a:t>until</a:t>
            </a:r>
            <a:r>
              <a:rPr lang="de-DE" dirty="0" smtClean="0"/>
              <a:t> August. </a:t>
            </a:r>
            <a:r>
              <a:rPr lang="de-DE" dirty="0" err="1" smtClean="0"/>
              <a:t>At</a:t>
            </a:r>
            <a:r>
              <a:rPr lang="de-DE" dirty="0" smtClean="0"/>
              <a:t>  least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principle</a:t>
            </a:r>
            <a:r>
              <a:rPr lang="de-DE" dirty="0" smtClean="0"/>
              <a:t> </a:t>
            </a:r>
            <a:r>
              <a:rPr lang="de-DE" dirty="0" err="1" smtClean="0"/>
              <a:t>approach</a:t>
            </a:r>
            <a:r>
              <a:rPr lang="de-DE" dirty="0" smtClean="0"/>
              <a:t>/</a:t>
            </a:r>
            <a:r>
              <a:rPr lang="de-DE" dirty="0" err="1" smtClean="0"/>
              <a:t>procedure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agreed</a:t>
            </a:r>
            <a:r>
              <a:rPr lang="de-DE" dirty="0" smtClean="0"/>
              <a:t> </a:t>
            </a:r>
            <a:r>
              <a:rPr lang="de-DE" dirty="0" err="1" smtClean="0"/>
              <a:t>until</a:t>
            </a:r>
            <a:r>
              <a:rPr lang="de-DE" dirty="0" smtClean="0"/>
              <a:t> August in </a:t>
            </a:r>
            <a:r>
              <a:rPr lang="de-DE" dirty="0" err="1" smtClean="0"/>
              <a:t>order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bring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GTR. Parameter </a:t>
            </a:r>
            <a:r>
              <a:rPr lang="de-DE" dirty="0" err="1" smtClean="0"/>
              <a:t>definition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postponed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November –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Steering</a:t>
            </a:r>
            <a:r>
              <a:rPr lang="de-DE" dirty="0" smtClean="0"/>
              <a:t> Group </a:t>
            </a:r>
            <a:r>
              <a:rPr lang="de-DE" dirty="0" err="1" smtClean="0"/>
              <a:t>agrees</a:t>
            </a:r>
            <a:r>
              <a:rPr lang="de-DE" dirty="0" smtClean="0"/>
              <a:t>. 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/>
              <a:t>As a </a:t>
            </a:r>
            <a:r>
              <a:rPr lang="de-DE" dirty="0" err="1"/>
              <a:t>fallback</a:t>
            </a:r>
            <a:r>
              <a:rPr lang="de-DE" dirty="0"/>
              <a:t> </a:t>
            </a:r>
            <a:r>
              <a:rPr lang="de-DE" dirty="0" err="1"/>
              <a:t>solution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smtClean="0"/>
              <a:t>regional </a:t>
            </a:r>
            <a:r>
              <a:rPr lang="de-DE" dirty="0" err="1" smtClean="0"/>
              <a:t>default</a:t>
            </a:r>
            <a:r>
              <a:rPr lang="de-DE" dirty="0" smtClean="0"/>
              <a:t> </a:t>
            </a:r>
            <a:r>
              <a:rPr lang="de-DE" dirty="0" err="1" smtClean="0"/>
              <a:t>tables</a:t>
            </a:r>
            <a:r>
              <a:rPr lang="de-DE" dirty="0" smtClean="0"/>
              <a:t>. </a:t>
            </a:r>
            <a:endParaRPr lang="de-DE" dirty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3. Comparison of RLD Methods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329237"/>
          </a:xfrm>
        </p:spPr>
        <p:txBody>
          <a:bodyPr>
            <a:normAutofit lnSpcReduction="10000"/>
          </a:bodyPr>
          <a:lstStyle/>
          <a:p>
            <a:pPr marL="457200" lvl="1" indent="0">
              <a:lnSpc>
                <a:spcPct val="90000"/>
              </a:lnSpc>
              <a:buFont typeface="Arial" charset="0"/>
              <a:buNone/>
            </a:pPr>
            <a:r>
              <a:rPr lang="de-DE" sz="2400" b="1" smtClean="0"/>
              <a:t>Issue:</a:t>
            </a:r>
          </a:p>
          <a:p>
            <a:pPr marL="457200" lvl="1" indent="0">
              <a:lnSpc>
                <a:spcPct val="90000"/>
              </a:lnSpc>
              <a:buFont typeface="Arial" charset="0"/>
              <a:buNone/>
            </a:pPr>
            <a:r>
              <a:rPr lang="de-DE" sz="2400" smtClean="0"/>
              <a:t>Apart from the coastdown there are other methods to determine the road load (torque meter, wind tunnel measuring)</a:t>
            </a:r>
          </a:p>
          <a:p>
            <a:pPr marL="457200" lvl="1" indent="0">
              <a:lnSpc>
                <a:spcPct val="90000"/>
              </a:lnSpc>
              <a:buFont typeface="Arial" charset="0"/>
              <a:buNone/>
            </a:pPr>
            <a:endParaRPr lang="de-DE" sz="2400" smtClean="0"/>
          </a:p>
          <a:p>
            <a:pPr marL="457200" lvl="1" indent="0">
              <a:lnSpc>
                <a:spcPct val="90000"/>
              </a:lnSpc>
              <a:buFont typeface="Arial" charset="0"/>
              <a:buNone/>
            </a:pPr>
            <a:r>
              <a:rPr lang="de-DE" sz="2400" b="1" smtClean="0"/>
              <a:t>Proposal:</a:t>
            </a:r>
          </a:p>
          <a:p>
            <a:pPr marL="457200" lvl="1" indent="0">
              <a:lnSpc>
                <a:spcPct val="90000"/>
              </a:lnSpc>
              <a:buFont typeface="Arial" charset="0"/>
              <a:buNone/>
            </a:pPr>
            <a:r>
              <a:rPr lang="de-DE" sz="2400" smtClean="0"/>
              <a:t>The new RLD methods should be allowed, if the equivalency and accuracy of the new methods can be shown. </a:t>
            </a:r>
          </a:p>
          <a:p>
            <a:pPr marL="457200" lvl="1" indent="0">
              <a:lnSpc>
                <a:spcPct val="90000"/>
              </a:lnSpc>
              <a:buFont typeface="Arial" charset="0"/>
              <a:buNone/>
            </a:pPr>
            <a:r>
              <a:rPr lang="de-DE" sz="2400" smtClean="0"/>
              <a:t>The torque meter method has been proven to be </a:t>
            </a:r>
            <a:r>
              <a:rPr lang="en-GB" sz="2400" smtClean="0"/>
              <a:t>equivalent</a:t>
            </a:r>
            <a:r>
              <a:rPr lang="de-DE" sz="2400" smtClean="0"/>
              <a:t> to the coastdown method.</a:t>
            </a:r>
          </a:p>
          <a:p>
            <a:pPr marL="457200" lvl="1" indent="0">
              <a:lnSpc>
                <a:spcPct val="90000"/>
              </a:lnSpc>
              <a:buFont typeface="Arial" charset="0"/>
              <a:buNone/>
            </a:pPr>
            <a:endParaRPr lang="de-DE" sz="2400" smtClean="0"/>
          </a:p>
          <a:p>
            <a:pPr marL="457200" lvl="1" indent="0">
              <a:lnSpc>
                <a:spcPct val="90000"/>
              </a:lnSpc>
              <a:buFont typeface="Arial" charset="0"/>
              <a:buNone/>
            </a:pPr>
            <a:r>
              <a:rPr lang="de-DE" sz="2400" b="1" smtClean="0"/>
              <a:t>Decision:</a:t>
            </a:r>
          </a:p>
          <a:p>
            <a:pPr marL="457200" lvl="1" indent="0">
              <a:lnSpc>
                <a:spcPct val="90000"/>
              </a:lnSpc>
              <a:buFont typeface="Arial" charset="0"/>
              <a:buNone/>
            </a:pPr>
            <a:r>
              <a:rPr lang="de-DE" sz="2400" smtClean="0"/>
              <a:t>Torque meter and coastdown methods will be included in the GTR. Wind tunnel method can become a subject at a later stage.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4. Warm-Up Procedure (red)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400675"/>
          </a:xfrm>
        </p:spPr>
        <p:txBody>
          <a:bodyPr rtlCol="0">
            <a:normAutofit fontScale="85000" lnSpcReduction="20000"/>
          </a:bodyPr>
          <a:lstStyle/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 err="1" smtClean="0"/>
              <a:t>Issue</a:t>
            </a:r>
            <a:r>
              <a:rPr lang="de-DE" b="1" dirty="0" smtClean="0"/>
              <a:t>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err="1" smtClean="0"/>
              <a:t>Preconditioning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vehicle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RLD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dyno</a:t>
            </a:r>
            <a:r>
              <a:rPr lang="de-DE" dirty="0" smtClean="0"/>
              <a:t> </a:t>
            </a:r>
            <a:r>
              <a:rPr lang="de-DE" dirty="0" err="1" smtClean="0"/>
              <a:t>load</a:t>
            </a:r>
            <a:r>
              <a:rPr lang="de-DE" dirty="0" smtClean="0"/>
              <a:t> </a:t>
            </a:r>
            <a:r>
              <a:rPr lang="de-DE" dirty="0" err="1" smtClean="0"/>
              <a:t>setting</a:t>
            </a:r>
            <a:r>
              <a:rPr lang="de-DE" dirty="0" smtClean="0"/>
              <a:t>.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 err="1" smtClean="0"/>
              <a:t>Proposal</a:t>
            </a:r>
            <a:r>
              <a:rPr lang="de-DE" b="1" dirty="0" smtClean="0"/>
              <a:t>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The </a:t>
            </a:r>
            <a:r>
              <a:rPr lang="de-DE" dirty="0" err="1" smtClean="0"/>
              <a:t>majority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LabProcICE</a:t>
            </a:r>
            <a:r>
              <a:rPr lang="de-DE" dirty="0" smtClean="0"/>
              <a:t> </a:t>
            </a:r>
            <a:r>
              <a:rPr lang="de-DE" dirty="0" err="1" smtClean="0"/>
              <a:t>experts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in </a:t>
            </a:r>
            <a:r>
              <a:rPr lang="de-DE" dirty="0" err="1" smtClean="0"/>
              <a:t>favour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defining</a:t>
            </a:r>
            <a:r>
              <a:rPr lang="de-DE" dirty="0" smtClean="0"/>
              <a:t> </a:t>
            </a:r>
            <a:r>
              <a:rPr lang="de-DE" dirty="0" err="1" smtClean="0"/>
              <a:t>stable</a:t>
            </a:r>
            <a:r>
              <a:rPr lang="de-DE" dirty="0" smtClean="0"/>
              <a:t> </a:t>
            </a:r>
            <a:r>
              <a:rPr lang="de-DE" dirty="0" err="1" smtClean="0"/>
              <a:t>vehicle</a:t>
            </a:r>
            <a:r>
              <a:rPr lang="de-DE" dirty="0" smtClean="0"/>
              <a:t> </a:t>
            </a:r>
            <a:r>
              <a:rPr lang="de-DE" dirty="0" err="1" smtClean="0"/>
              <a:t>conditions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recommendation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warm-up</a:t>
            </a:r>
            <a:r>
              <a:rPr lang="de-DE" dirty="0" smtClean="0"/>
              <a:t>. </a:t>
            </a:r>
            <a:r>
              <a:rPr lang="de-DE" dirty="0" err="1" smtClean="0"/>
              <a:t>Japanese</a:t>
            </a:r>
            <a:r>
              <a:rPr lang="de-DE" dirty="0" smtClean="0"/>
              <a:t> </a:t>
            </a:r>
            <a:r>
              <a:rPr lang="de-DE" dirty="0" err="1" smtClean="0"/>
              <a:t>experts</a:t>
            </a:r>
            <a:r>
              <a:rPr lang="de-DE" dirty="0" smtClean="0"/>
              <a:t> </a:t>
            </a:r>
            <a:r>
              <a:rPr lang="de-DE" dirty="0" err="1" smtClean="0"/>
              <a:t>prefer</a:t>
            </a:r>
            <a:r>
              <a:rPr lang="de-DE" dirty="0" smtClean="0"/>
              <a:t> a </a:t>
            </a:r>
            <a:r>
              <a:rPr lang="de-DE" dirty="0" err="1" smtClean="0"/>
              <a:t>dedicated</a:t>
            </a:r>
            <a:r>
              <a:rPr lang="de-DE" dirty="0" smtClean="0"/>
              <a:t> </a:t>
            </a:r>
            <a:r>
              <a:rPr lang="de-DE" dirty="0" err="1" smtClean="0"/>
              <a:t>warm-up</a:t>
            </a:r>
            <a:r>
              <a:rPr lang="de-DE" dirty="0" smtClean="0"/>
              <a:t> </a:t>
            </a:r>
            <a:r>
              <a:rPr lang="de-DE" dirty="0" err="1" smtClean="0"/>
              <a:t>procedure</a:t>
            </a:r>
            <a:r>
              <a:rPr lang="de-DE" dirty="0" smtClean="0"/>
              <a:t>.</a:t>
            </a:r>
            <a:endParaRPr lang="de-DE" dirty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 err="1" smtClean="0"/>
              <a:t>Decision</a:t>
            </a:r>
            <a:r>
              <a:rPr lang="de-DE" b="1" dirty="0" smtClean="0"/>
              <a:t>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err="1" smtClean="0"/>
              <a:t>LabProcICE</a:t>
            </a:r>
            <a:r>
              <a:rPr lang="de-DE" dirty="0" smtClean="0"/>
              <a:t> </a:t>
            </a:r>
            <a:r>
              <a:rPr lang="de-DE" dirty="0" err="1" smtClean="0"/>
              <a:t>experts</a:t>
            </a:r>
            <a:r>
              <a:rPr lang="de-DE" dirty="0" smtClean="0"/>
              <a:t> </a:t>
            </a:r>
            <a:r>
              <a:rPr lang="de-DE" dirty="0" err="1"/>
              <a:t>presented</a:t>
            </a:r>
            <a:r>
              <a:rPr lang="de-DE" dirty="0" smtClean="0"/>
              <a:t> a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approach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a WLTC </a:t>
            </a:r>
            <a:r>
              <a:rPr lang="de-DE" dirty="0" err="1" smtClean="0"/>
              <a:t>warm-up</a:t>
            </a:r>
            <a:r>
              <a:rPr lang="de-DE" dirty="0" smtClean="0"/>
              <a:t> </a:t>
            </a:r>
            <a:r>
              <a:rPr lang="de-DE" dirty="0" err="1" smtClean="0"/>
              <a:t>cycle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dyno</a:t>
            </a:r>
            <a:r>
              <a:rPr lang="de-DE" dirty="0" smtClean="0"/>
              <a:t> </a:t>
            </a:r>
            <a:r>
              <a:rPr lang="de-DE" dirty="0" err="1" smtClean="0"/>
              <a:t>load</a:t>
            </a:r>
            <a:r>
              <a:rPr lang="de-DE" dirty="0" smtClean="0"/>
              <a:t> </a:t>
            </a:r>
            <a:r>
              <a:rPr lang="de-DE" dirty="0" err="1" smtClean="0"/>
              <a:t>setting</a:t>
            </a:r>
            <a:r>
              <a:rPr lang="de-DE" dirty="0" smtClean="0"/>
              <a:t>;  </a:t>
            </a:r>
            <a:r>
              <a:rPr lang="de-DE" dirty="0" err="1" smtClean="0"/>
              <a:t>LabProcICE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asked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out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approach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provide</a:t>
            </a:r>
            <a:r>
              <a:rPr lang="de-DE" dirty="0" smtClean="0"/>
              <a:t> a </a:t>
            </a:r>
            <a:r>
              <a:rPr lang="de-DE" dirty="0" err="1" smtClean="0"/>
              <a:t>document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August.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5. Speed Trace Violation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402262"/>
          </a:xfrm>
        </p:spPr>
        <p:txBody>
          <a:bodyPr rtlCol="0">
            <a:normAutofit fontScale="85000" lnSpcReduction="20000"/>
          </a:bodyPr>
          <a:lstStyle/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 err="1" smtClean="0"/>
              <a:t>Issue</a:t>
            </a:r>
            <a:r>
              <a:rPr lang="de-DE" b="1" dirty="0" smtClean="0"/>
              <a:t>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err="1" smtClean="0"/>
              <a:t>Deviations</a:t>
            </a:r>
            <a:r>
              <a:rPr lang="de-DE" dirty="0" smtClean="0"/>
              <a:t> </a:t>
            </a:r>
            <a:r>
              <a:rPr lang="de-DE" dirty="0" err="1" smtClean="0"/>
              <a:t>occuring</a:t>
            </a:r>
            <a:r>
              <a:rPr lang="de-DE" dirty="0" smtClean="0"/>
              <a:t> outside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prescribed</a:t>
            </a:r>
            <a:r>
              <a:rPr lang="de-DE" dirty="0" smtClean="0"/>
              <a:t> </a:t>
            </a:r>
            <a:r>
              <a:rPr lang="de-DE" dirty="0" err="1" smtClean="0"/>
              <a:t>tolerances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speed</a:t>
            </a:r>
            <a:r>
              <a:rPr lang="de-DE" dirty="0" smtClean="0"/>
              <a:t> </a:t>
            </a:r>
            <a:r>
              <a:rPr lang="de-DE" dirty="0" err="1" smtClean="0"/>
              <a:t>trace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test</a:t>
            </a:r>
            <a:r>
              <a:rPr lang="de-DE" dirty="0" smtClean="0"/>
              <a:t> </a:t>
            </a:r>
            <a:r>
              <a:rPr lang="de-DE" dirty="0" err="1" smtClean="0"/>
              <a:t>cycle</a:t>
            </a:r>
            <a:r>
              <a:rPr lang="de-DE" dirty="0" smtClean="0"/>
              <a:t>.</a:t>
            </a:r>
            <a:endParaRPr lang="de-DE" dirty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 err="1" smtClean="0"/>
              <a:t>Proposal</a:t>
            </a:r>
            <a:r>
              <a:rPr lang="de-DE" b="1" dirty="0" smtClean="0"/>
              <a:t>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The </a:t>
            </a:r>
            <a:r>
              <a:rPr lang="de-DE" dirty="0" err="1" smtClean="0"/>
              <a:t>LabProcICE</a:t>
            </a:r>
            <a:r>
              <a:rPr lang="de-DE" dirty="0" smtClean="0"/>
              <a:t> </a:t>
            </a:r>
            <a:r>
              <a:rPr lang="de-DE" dirty="0" err="1" smtClean="0"/>
              <a:t>proposal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in </a:t>
            </a:r>
            <a:r>
              <a:rPr lang="de-DE" dirty="0" err="1" smtClean="0"/>
              <a:t>principle</a:t>
            </a:r>
            <a:r>
              <a:rPr lang="de-DE" dirty="0" smtClean="0"/>
              <a:t> </a:t>
            </a:r>
            <a:r>
              <a:rPr lang="de-DE" dirty="0" err="1" smtClean="0"/>
              <a:t>accepted</a:t>
            </a:r>
            <a:r>
              <a:rPr lang="de-DE" dirty="0" smtClean="0"/>
              <a:t>, but </a:t>
            </a:r>
            <a:r>
              <a:rPr lang="de-DE" dirty="0" err="1" smtClean="0"/>
              <a:t>values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confirmed</a:t>
            </a:r>
            <a:r>
              <a:rPr lang="de-DE" dirty="0" smtClean="0"/>
              <a:t>.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still </a:t>
            </a:r>
            <a:r>
              <a:rPr lang="de-DE" dirty="0" err="1" smtClean="0"/>
              <a:t>unclear</a:t>
            </a:r>
            <a:r>
              <a:rPr lang="de-DE" dirty="0" smtClean="0"/>
              <a:t>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deal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vehicles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follow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cycle</a:t>
            </a:r>
            <a:r>
              <a:rPr lang="de-DE" dirty="0" smtClean="0"/>
              <a:t>.</a:t>
            </a:r>
            <a:endParaRPr lang="de-DE" dirty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 err="1" smtClean="0"/>
              <a:t>Decision</a:t>
            </a:r>
            <a:r>
              <a:rPr lang="de-DE" b="1" dirty="0" smtClean="0"/>
              <a:t>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The </a:t>
            </a:r>
            <a:r>
              <a:rPr lang="de-DE" dirty="0" err="1" smtClean="0"/>
              <a:t>proposal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welcomed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. </a:t>
            </a:r>
            <a:r>
              <a:rPr lang="de-DE" dirty="0" err="1" smtClean="0"/>
              <a:t>India</a:t>
            </a:r>
            <a:r>
              <a:rPr lang="de-DE" dirty="0" smtClean="0"/>
              <a:t> </a:t>
            </a:r>
            <a:r>
              <a:rPr lang="de-DE" dirty="0" err="1"/>
              <a:t>proposes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allow</a:t>
            </a:r>
            <a:r>
              <a:rPr lang="de-DE" dirty="0"/>
              <a:t> </a:t>
            </a:r>
            <a:r>
              <a:rPr lang="de-DE" dirty="0" smtClean="0"/>
              <a:t>1 % time </a:t>
            </a:r>
            <a:r>
              <a:rPr lang="de-DE" dirty="0" err="1"/>
              <a:t>deviation</a:t>
            </a:r>
            <a:r>
              <a:rPr lang="de-DE" dirty="0"/>
              <a:t> </a:t>
            </a:r>
            <a:r>
              <a:rPr lang="de-DE" dirty="0" err="1"/>
              <a:t>instead</a:t>
            </a:r>
            <a:r>
              <a:rPr lang="de-DE" dirty="0"/>
              <a:t> 10 </a:t>
            </a:r>
            <a:r>
              <a:rPr lang="de-DE" dirty="0" err="1"/>
              <a:t>deviations</a:t>
            </a:r>
            <a:r>
              <a:rPr lang="de-DE" dirty="0"/>
              <a:t>. </a:t>
            </a:r>
            <a:r>
              <a:rPr lang="de-DE" dirty="0" smtClean="0"/>
              <a:t>The DHC </a:t>
            </a:r>
            <a:r>
              <a:rPr lang="de-DE" dirty="0" err="1" smtClean="0"/>
              <a:t>Secretary</a:t>
            </a:r>
            <a:r>
              <a:rPr lang="de-DE" dirty="0" smtClean="0"/>
              <a:t> </a:t>
            </a:r>
            <a:r>
              <a:rPr lang="de-DE" dirty="0" err="1" smtClean="0"/>
              <a:t>accepted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/>
              <a:t> </a:t>
            </a:r>
            <a:r>
              <a:rPr lang="de-DE" dirty="0" err="1" smtClean="0"/>
              <a:t>introduce</a:t>
            </a:r>
            <a:r>
              <a:rPr lang="de-DE" dirty="0" smtClean="0"/>
              <a:t> a </a:t>
            </a:r>
            <a:r>
              <a:rPr lang="de-DE" dirty="0" err="1" smtClean="0"/>
              <a:t>common</a:t>
            </a:r>
            <a:r>
              <a:rPr lang="de-DE" dirty="0" smtClean="0"/>
              <a:t> </a:t>
            </a:r>
            <a:r>
              <a:rPr lang="de-DE" dirty="0" err="1" smtClean="0"/>
              <a:t>proposal</a:t>
            </a:r>
            <a:r>
              <a:rPr lang="de-DE" dirty="0"/>
              <a:t> </a:t>
            </a:r>
            <a:r>
              <a:rPr lang="de-DE" dirty="0" smtClean="0"/>
              <a:t>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basis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LabProcICE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. This </a:t>
            </a:r>
            <a:r>
              <a:rPr lang="de-DE" dirty="0" err="1" smtClean="0"/>
              <a:t>proposal</a:t>
            </a:r>
            <a:r>
              <a:rPr lang="de-DE" dirty="0" smtClean="0"/>
              <a:t> will also </a:t>
            </a:r>
            <a:r>
              <a:rPr lang="de-DE" dirty="0" err="1" smtClean="0"/>
              <a:t>take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consideration</a:t>
            </a:r>
            <a:r>
              <a:rPr lang="de-DE" dirty="0" smtClean="0"/>
              <a:t> </a:t>
            </a:r>
            <a:r>
              <a:rPr lang="de-DE" dirty="0" err="1" smtClean="0"/>
              <a:t>vehicles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follow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cycle</a:t>
            </a:r>
            <a:r>
              <a:rPr lang="de-DE" dirty="0" smtClean="0"/>
              <a:t>.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1401</Words>
  <Application>Microsoft Office PowerPoint</Application>
  <PresentationFormat>On-screen Show (4:3)</PresentationFormat>
  <Paragraphs>171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Larissa</vt:lpstr>
      <vt:lpstr>DTP14 and GTR Drafting Progress Report</vt:lpstr>
      <vt:lpstr>Overview</vt:lpstr>
      <vt:lpstr>Sub-Group Reports</vt:lpstr>
      <vt:lpstr>Remaining Open Issues from DTP 14 </vt:lpstr>
      <vt:lpstr>1.  RCB Correction</vt:lpstr>
      <vt:lpstr>2. Table of Running Resistances (red)</vt:lpstr>
      <vt:lpstr>3. Comparison of RLD Methods</vt:lpstr>
      <vt:lpstr>4. Warm-Up Procedure (red)</vt:lpstr>
      <vt:lpstr>5. Speed Trace Violation</vt:lpstr>
      <vt:lpstr>6. Definition of Predominant Mode</vt:lpstr>
      <vt:lpstr>7. Ambient Temperature for coastdown</vt:lpstr>
      <vt:lpstr>8. Temperature Correction for Regional Representative Conditions </vt:lpstr>
      <vt:lpstr>PowerPoint Presentation</vt:lpstr>
      <vt:lpstr>PowerPoint Presentation</vt:lpstr>
      <vt:lpstr>PowerPoint Presentation</vt:lpstr>
      <vt:lpstr>PowerPoint Presentation</vt:lpstr>
      <vt:lpstr>Next DTP-Meetings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DTP 14</dc:title>
  <dc:creator>Jakob Seiler</dc:creator>
  <cp:lastModifiedBy>GRPE secretary</cp:lastModifiedBy>
  <cp:revision>122</cp:revision>
  <dcterms:created xsi:type="dcterms:W3CDTF">2013-06-05T08:06:31Z</dcterms:created>
  <dcterms:modified xsi:type="dcterms:W3CDTF">2013-06-06T14:45:48Z</dcterms:modified>
</cp:coreProperties>
</file>