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85" r:id="rId5"/>
    <p:sldId id="286" r:id="rId6"/>
    <p:sldId id="259" r:id="rId7"/>
    <p:sldId id="260" r:id="rId8"/>
    <p:sldId id="282" r:id="rId9"/>
    <p:sldId id="261" r:id="rId10"/>
    <p:sldId id="275" r:id="rId11"/>
    <p:sldId id="262" r:id="rId12"/>
    <p:sldId id="264" r:id="rId13"/>
    <p:sldId id="265" r:id="rId14"/>
    <p:sldId id="280" r:id="rId15"/>
    <p:sldId id="269" r:id="rId16"/>
    <p:sldId id="266" r:id="rId17"/>
    <p:sldId id="276" r:id="rId18"/>
    <p:sldId id="278" r:id="rId19"/>
    <p:sldId id="274" r:id="rId20"/>
    <p:sldId id="272" r:id="rId21"/>
    <p:sldId id="273" r:id="rId22"/>
    <p:sldId id="271" r:id="rId23"/>
    <p:sldId id="279" r:id="rId24"/>
    <p:sldId id="281" r:id="rId25"/>
    <p:sldId id="287" r:id="rId26"/>
    <p:sldId id="284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85BA50-CE20-48B0-8962-4DB61D178D5C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3393D0-21AA-4A47-8A47-1BE17FB47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B30C8-4A74-4A5E-B885-6984E6BADE15}" type="datetimeFigureOut">
              <a:rPr lang="en-US"/>
              <a:pPr>
                <a:defRPr/>
              </a:pPr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A18E4-16FB-4ADB-88FC-9E4639E7F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0418C8-D7A9-422C-A001-A26D2752589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1C0D70-FC08-43D3-A718-A570BBB00BE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784C-6F4B-402B-AC9A-276C6894653A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EC740B-9306-46A6-B2A8-7722D19AC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15E7-7716-4580-8F0A-75F1579E8102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BDCA-CC72-492C-802F-D187EBBE0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E7BE-1E61-401A-8311-7585218773FE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36B3-6E53-4385-A089-789EF2151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F3856-170E-49CC-9482-9416BCC2ABE4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B682-4A29-49E0-918E-E7FC124B5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1396-79F5-4BDC-9D27-9A56BA17927F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E11C-EBB7-4187-B65B-C82B393B8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05F6-E1AF-43E7-A92B-34E0DF5DF3B6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625D-4805-45D1-831E-9371D4785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FEC1-B43E-47DE-B585-EBF70ECE2806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5673-5E27-4CBA-9DEE-EC196941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5DED-E226-4368-88A1-2DC50D048FA0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F354-E129-462B-A9B0-1D20B0AA3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3505E-9768-482C-ABAE-7DF759D7968B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2F4C-0DC8-404D-9822-F15E07AEC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9943-FA1A-4E2A-B8DD-C4E853874059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EB14-8252-4357-966C-61CDBCF90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2E5D-673B-47CA-AD83-8C482D041851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2F8B-5847-4CCE-9889-8DDCC746C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34E1A-FAC9-4B50-8467-39E18E930856}" type="datetime1">
              <a:rPr lang="en-GB"/>
              <a:pPr>
                <a:defRPr/>
              </a:pPr>
              <a:t>23/11/2009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Ann Frye Ltd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AFD7537-7FB3-48EE-8FF8-71EDE73E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esplus.s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irectenquirie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Ann Frye</a:t>
            </a:r>
          </a:p>
          <a:p>
            <a:pPr eaLnBrk="1" hangingPunct="1"/>
            <a:r>
              <a:rPr lang="en-GB" smtClean="0"/>
              <a:t>Ann Frye Ltd</a:t>
            </a:r>
            <a:endParaRPr lang="en-US" smtClean="0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GB" smtClean="0"/>
              <a:t>Accessible Rail Cars and Train Stations: Best Practice &amp; Recommendations</a:t>
            </a:r>
            <a:endParaRPr smtClean="0"/>
          </a:p>
        </p:txBody>
      </p:sp>
      <p:pic>
        <p:nvPicPr>
          <p:cNvPr id="4" name="Picture 4" descr="MDV Ad v Herk rolsto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214813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Accessible and User Friendly Stations ...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1A450E-EC1B-4FD1-B3E9-76F61D5EF3C4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D1DE4-93A4-4F98-867E-D4E3898C2B1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Universal Design</a:t>
            </a:r>
            <a:endParaRPr lang="en-US" smtClean="0"/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5992E4-2117-4AB3-8C67-C9CFDD560F74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80C4D-0D58-4FE8-ACF5-8BFDF9CEFF3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Universal Design is an important concept for good station design.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The principles of universal design are :</a:t>
            </a:r>
          </a:p>
          <a:p>
            <a:pPr marL="617220" lvl="1" indent="-342900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Simple and intuitive;</a:t>
            </a:r>
          </a:p>
          <a:p>
            <a:pPr marL="617220" lvl="1" indent="-342900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Equitable;</a:t>
            </a:r>
          </a:p>
          <a:p>
            <a:pPr marL="617220" lvl="1" indent="-342900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Flexible;</a:t>
            </a:r>
          </a:p>
          <a:p>
            <a:pPr marL="617220" lvl="1" indent="-342900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Low physical effort;</a:t>
            </a:r>
          </a:p>
          <a:p>
            <a:pPr marL="617220" lvl="1" indent="-342900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Appropriate size &amp; space.</a:t>
            </a:r>
          </a:p>
          <a:p>
            <a:pPr marL="342900" indent="-342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And  it isn’t just about the “hardware”, good management and organisation are vital too.</a:t>
            </a:r>
            <a:endParaRPr lang="en-GB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Reducing stress through good design</a:t>
            </a:r>
          </a:p>
        </p:txBody>
      </p:sp>
      <p:pic>
        <p:nvPicPr>
          <p:cNvPr id="19460" name="Picture 4" descr="befo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57375"/>
            <a:ext cx="4033838" cy="2840038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461" name="Picture 5" descr="malm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500438"/>
            <a:ext cx="3887787" cy="26654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763713" y="5014913"/>
            <a:ext cx="80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Gill Sans MT"/>
              </a:rPr>
              <a:t>Before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572125" y="2928938"/>
            <a:ext cx="128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/>
              </a:rPr>
              <a:t>After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5E20F-B099-470D-AE54-052E90721AF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663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2663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55176-D765-4522-B271-7CD7E1E39DA4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37"/>
          </a:xfrm>
        </p:spPr>
        <p:txBody>
          <a:bodyPr/>
          <a:lstStyle/>
          <a:p>
            <a:pPr eaLnBrk="1" hangingPunct="1"/>
            <a:r>
              <a:rPr lang="en-GB" smtClean="0"/>
              <a:t>Meeting everyone’s needs</a:t>
            </a:r>
            <a:endParaRPr lang="en-US" smtClean="0"/>
          </a:p>
        </p:txBody>
      </p:sp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37279-5734-4E78-80DE-739654DF9008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E1B71-019B-4296-8A0A-409E56082FA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5" descr="Merseytravel -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357298"/>
            <a:ext cx="3749675" cy="2812256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4" descr="Merseytravel - 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86050" y="3643314"/>
            <a:ext cx="3749675" cy="2812256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6" descr="Merseytravel -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464202"/>
            <a:ext cx="2446341" cy="18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0063" y="4357688"/>
            <a:ext cx="1928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Adjustable</a:t>
            </a:r>
          </a:p>
          <a:p>
            <a:r>
              <a:rPr lang="en-GB">
                <a:latin typeface="Calibri" pitchFamily="34" charset="0"/>
              </a:rPr>
              <a:t>height</a:t>
            </a:r>
          </a:p>
          <a:p>
            <a:r>
              <a:rPr lang="en-GB">
                <a:latin typeface="Calibri" pitchFamily="34" charset="0"/>
              </a:rPr>
              <a:t>ticket</a:t>
            </a:r>
          </a:p>
          <a:p>
            <a:r>
              <a:rPr lang="en-GB">
                <a:latin typeface="Calibri" pitchFamily="34" charset="0"/>
              </a:rPr>
              <a:t>counter</a:t>
            </a:r>
            <a:endParaRPr lang="en-US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43750" y="3571875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Controlled</a:t>
            </a:r>
          </a:p>
          <a:p>
            <a:r>
              <a:rPr lang="en-GB">
                <a:latin typeface="Calibri" pitchFamily="34" charset="0"/>
              </a:rPr>
              <a:t>By the user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Access improvements at existing stations</a:t>
            </a:r>
            <a:endParaRPr lang="en-US" dirty="0"/>
          </a:p>
        </p:txBody>
      </p:sp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4D1C0-BCA6-459F-B8C1-E8A0FC7C9169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6086A-854B-4DF8-8452-6B94996205F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215063" y="1447800"/>
            <a:ext cx="2643187" cy="4572000"/>
          </a:xfrm>
        </p:spPr>
        <p:txBody>
          <a:bodyPr/>
          <a:lstStyle/>
          <a:p>
            <a:pPr eaLnBrk="1" hangingPunct="1"/>
            <a:r>
              <a:rPr lang="en-GB" smtClean="0"/>
              <a:t>Often simple, low cost changes can improve accessibility..</a:t>
            </a:r>
          </a:p>
          <a:p>
            <a:pPr eaLnBrk="1" hangingPunct="1"/>
            <a:r>
              <a:rPr lang="en-GB" smtClean="0"/>
              <a:t>And confidence...</a:t>
            </a:r>
            <a:endParaRPr lang="en-US" smtClean="0"/>
          </a:p>
        </p:txBody>
      </p:sp>
      <p:pic>
        <p:nvPicPr>
          <p:cNvPr id="40964" name="Picture 4" descr="One of Southeastern's Assistance Points installed on a station plat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714750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http://www.inloughborough.com/newsimages/2008/07/images/loughborough-s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3643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Ticket machines that a wheelchair user can reach</a:t>
            </a:r>
            <a:endParaRPr lang="en-US" dirty="0"/>
          </a:p>
        </p:txBody>
      </p:sp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E05B6-7F10-488C-894C-1FB02440FCB9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A643F-D2AD-424F-99C4-63750D13F7F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4" descr="Wheelchair user Buying travel tick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1447800"/>
            <a:ext cx="4572000" cy="4572000"/>
          </a:xfrm>
          <a:effectLst>
            <a:outerShdw algn="ctr" rotWithShape="0">
              <a:srgbClr val="000000"/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630B5-B739-4BE8-ABF8-DEBAE0A2C1D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Ticket machines that people can understand...</a:t>
            </a:r>
            <a:endParaRPr lang="en-GB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Complex ticketing arrangements and poor signage add to stress: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Barcelona Metro has turned conventional design on its head: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Ticket machine designed by blind people;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Designed for passengers not engineers!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Intuitive to use;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Everyone gets tickets faster;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Fewer staff employed to help.</a:t>
            </a:r>
          </a:p>
        </p:txBody>
      </p:sp>
      <p:pic>
        <p:nvPicPr>
          <p:cNvPr id="247812" name="Picture 4" descr="Barcelona ticket mach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205038"/>
            <a:ext cx="3816350" cy="25288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74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3175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EAB82-0BB1-4381-8225-5AE165B37B01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Platform /Train interface</a:t>
            </a:r>
            <a:endParaRPr lang="en-US" smtClean="0"/>
          </a:p>
        </p:txBody>
      </p:sp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4C314-B627-4878-A6EF-54B00187E116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50955-34D5-42DE-87F0-37427380091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4313" y="1447800"/>
            <a:ext cx="3071812" cy="4572000"/>
          </a:xfrm>
        </p:spPr>
        <p:txBody>
          <a:bodyPr/>
          <a:lstStyle/>
          <a:p>
            <a:pPr eaLnBrk="1" hangingPunct="1"/>
            <a:r>
              <a:rPr lang="en-GB" smtClean="0"/>
              <a:t>Level boarding is the ideal, but is often impossible;</a:t>
            </a:r>
          </a:p>
          <a:p>
            <a:pPr eaLnBrk="1" hangingPunct="1"/>
            <a:r>
              <a:rPr lang="en-GB" smtClean="0"/>
              <a:t>Raised sections of platform provide one solution.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357562"/>
            <a:ext cx="2071702" cy="31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8914" name="Picture 2" descr="Low-floor trains: Easy acces with wheelch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28750"/>
            <a:ext cx="372427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Platform /Train interface</a:t>
            </a:r>
            <a:endParaRPr lang="en-US" smtClean="0"/>
          </a:p>
        </p:txBody>
      </p:sp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123D5-5FD3-42B0-B52F-8C170BBA85EF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1AD8A-685F-42CE-831B-8CB84CC31AB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85750" y="1447800"/>
            <a:ext cx="3286125" cy="4572000"/>
          </a:xfrm>
        </p:spPr>
        <p:txBody>
          <a:bodyPr/>
          <a:lstStyle/>
          <a:p>
            <a:pPr eaLnBrk="1" hangingPunct="1"/>
            <a:r>
              <a:rPr lang="en-GB" smtClean="0"/>
              <a:t>Boarding aids may be the only solution;</a:t>
            </a:r>
          </a:p>
          <a:p>
            <a:pPr eaLnBrk="1" hangingPunct="1"/>
            <a:r>
              <a:rPr lang="en-GB" smtClean="0"/>
              <a:t>Ramps are less intimidating for a wheelchair user;</a:t>
            </a:r>
          </a:p>
          <a:p>
            <a:pPr eaLnBrk="1" hangingPunct="1"/>
            <a:r>
              <a:rPr lang="en-GB" smtClean="0"/>
              <a:t>High lifts can be frightening;</a:t>
            </a:r>
          </a:p>
          <a:p>
            <a:pPr eaLnBrk="1" hangingPunct="1"/>
            <a:r>
              <a:rPr lang="en-GB" smtClean="0"/>
              <a:t>Well trained staff must always be available</a:t>
            </a:r>
            <a:endParaRPr lang="en-US" smtClean="0"/>
          </a:p>
        </p:txBody>
      </p:sp>
      <p:pic>
        <p:nvPicPr>
          <p:cNvPr id="36866" name="Picture 2" descr="http://www.officefordisability.gov.uk/images/res/train-st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42875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ortugal tr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786188"/>
            <a:ext cx="3500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Accessible and User Friendly trains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94064-4F67-4202-8415-ED6509751940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D3C0B-BC8F-4660-9BB1-D285FEA03292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Messages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Confidence is the most important factor;</a:t>
            </a:r>
          </a:p>
          <a:p>
            <a:pPr eaLnBrk="1" hangingPunct="1"/>
            <a:r>
              <a:rPr lang="en-GB" smtClean="0"/>
              <a:t>To be confident travellers need:</a:t>
            </a:r>
          </a:p>
          <a:p>
            <a:pPr lvl="1" eaLnBrk="1" hangingPunct="1"/>
            <a:r>
              <a:rPr lang="en-GB" smtClean="0"/>
              <a:t>Reliable information (for pre-journey planning and throughout the journey);</a:t>
            </a:r>
          </a:p>
          <a:p>
            <a:pPr lvl="1" eaLnBrk="1" hangingPunct="1"/>
            <a:r>
              <a:rPr lang="en-GB" smtClean="0"/>
              <a:t>Available well trained staff;</a:t>
            </a:r>
          </a:p>
          <a:p>
            <a:pPr lvl="1" eaLnBrk="1" hangingPunct="1"/>
            <a:r>
              <a:rPr lang="en-GB" smtClean="0"/>
              <a:t>Accessible and user friendly stations;</a:t>
            </a:r>
          </a:p>
          <a:p>
            <a:pPr lvl="1" eaLnBrk="1" hangingPunct="1"/>
            <a:r>
              <a:rPr lang="en-GB" smtClean="0"/>
              <a:t>Accessible and user friendly trains;</a:t>
            </a:r>
          </a:p>
          <a:p>
            <a:pPr lvl="1" eaLnBrk="1" hangingPunct="1"/>
            <a:r>
              <a:rPr lang="en-GB" smtClean="0"/>
              <a:t>A coherent and strategic approach to accessiblility.</a:t>
            </a:r>
          </a:p>
          <a:p>
            <a:pPr lvl="1" eaLnBrk="1" hangingPunct="1"/>
            <a:endParaRPr lang="en-US" smtClean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46929-2113-4615-9EE3-4AAF61E62F2D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B9F9D-093A-49B5-A61C-D7C1FDEE56C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         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Help for people with low vision</a:t>
            </a:r>
            <a:endParaRPr lang="en-US" smtClean="0"/>
          </a:p>
        </p:txBody>
      </p:sp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BB385-D47F-4D0F-9015-6C4C0717F5C4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1363F-0E8E-48D2-9CDD-E1903180804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28625" y="1447800"/>
            <a:ext cx="3357563" cy="45720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Colour contrast helps people with low vision;</a:t>
            </a:r>
          </a:p>
          <a:p>
            <a:pPr eaLnBrk="1" hangingPunct="1"/>
            <a:r>
              <a:rPr lang="en-GB" smtClean="0"/>
              <a:t>To locate the doors outside the train and</a:t>
            </a:r>
          </a:p>
          <a:p>
            <a:pPr eaLnBrk="1" hangingPunct="1"/>
            <a:r>
              <a:rPr lang="en-GB" smtClean="0"/>
              <a:t>To find their way around inside.</a:t>
            </a:r>
            <a:endParaRPr lang="en-US" smtClean="0"/>
          </a:p>
        </p:txBody>
      </p:sp>
      <p:pic>
        <p:nvPicPr>
          <p:cNvPr id="7" name="Content Placeholder 8" descr="London Midland livery Dec 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714500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evised bounded by rail 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929063"/>
            <a:ext cx="31734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Space for wheelchair users</a:t>
            </a:r>
            <a:endParaRPr lang="en-US" smtClean="0"/>
          </a:p>
        </p:txBody>
      </p:sp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67632-D299-4036-8F79-06EC6C9D9D92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F3178-E60D-4B47-987E-F6422E8DCDF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15000" y="1447800"/>
            <a:ext cx="3143250" cy="4572000"/>
          </a:xfrm>
        </p:spPr>
        <p:txBody>
          <a:bodyPr/>
          <a:lstStyle/>
          <a:p>
            <a:pPr eaLnBrk="1" hangingPunct="1"/>
            <a:r>
              <a:rPr lang="en-GB" smtClean="0"/>
              <a:t>Spaces for wheelchair users that allow enough room to manoeuvre;</a:t>
            </a:r>
          </a:p>
          <a:p>
            <a:pPr eaLnBrk="1" hangingPunct="1"/>
            <a:r>
              <a:rPr lang="en-GB" smtClean="0"/>
              <a:t>Toilet facilities that wheelchair users can manage without difficulty.</a:t>
            </a:r>
            <a:endParaRPr lang="en-US" smtClean="0"/>
          </a:p>
        </p:txBody>
      </p:sp>
      <p:pic>
        <p:nvPicPr>
          <p:cNvPr id="8" name="Picture 4" descr="Rev 3 View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508375"/>
            <a:ext cx="278606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View of designated wheelchair space on Class 395 - passenger alarm, flip seats and bulwark for wheelchair to be backed up against are show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Information for people with vision or hearing loss....</a:t>
            </a:r>
            <a:endParaRPr lang="en-US" dirty="0"/>
          </a:p>
        </p:txBody>
      </p:sp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9A396-1430-4DF1-9187-898570EBC611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DB9E-B16C-4632-A240-B2566807DD2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91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Audible and visual “next stop” information helps all passengers;</a:t>
            </a:r>
            <a:endParaRPr lang="en-US" smtClean="0"/>
          </a:p>
        </p:txBody>
      </p:sp>
      <p:pic>
        <p:nvPicPr>
          <p:cNvPr id="38918" name="Picture 3" descr="ASCEND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57438"/>
            <a:ext cx="71310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http://www.globalride-sf.org/images/47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929063"/>
            <a:ext cx="7143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strategic approach</a:t>
            </a:r>
            <a:endParaRPr lang="en-US" smtClean="0"/>
          </a:p>
        </p:txBody>
      </p:sp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78414-DA3F-42F5-89D9-738B1335A414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E49AD-A0F8-41BB-9CDF-FF009DAE3F9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28625" y="1447800"/>
            <a:ext cx="34290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Access improvements need to be made as part of a coherent plan and  policy commitment;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Ad hoc changes will not enable people to travel with confidence;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This is the SNCF strategy launched in 2008.</a:t>
            </a:r>
            <a:endParaRPr lang="en-US" dirty="0"/>
          </a:p>
        </p:txBody>
      </p:sp>
      <p:pic>
        <p:nvPicPr>
          <p:cNvPr id="2" name="Picture 2" descr="http://medias.sncf.com/resources/en_EN/medias/MD0405_20080131/template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357313"/>
            <a:ext cx="3714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Building Confidence</a:t>
            </a:r>
            <a:endParaRPr lang="en-US" smtClean="0"/>
          </a:p>
        </p:txBody>
      </p:sp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62CE6B-A1D7-4727-BAB3-B1015F9F5496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6A7D-EAF6-45AD-8706-43ABDB9AC96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0965" name="Content Placeholder 5"/>
          <p:cNvSpPr>
            <a:spLocks noGrp="1"/>
          </p:cNvSpPr>
          <p:nvPr>
            <p:ph sz="quarter" idx="1"/>
          </p:nvPr>
        </p:nvSpPr>
        <p:spPr>
          <a:xfrm>
            <a:off x="428625" y="1928813"/>
            <a:ext cx="3786188" cy="4090987"/>
          </a:xfrm>
        </p:spPr>
        <p:txBody>
          <a:bodyPr/>
          <a:lstStyle/>
          <a:p>
            <a:pPr eaLnBrk="1" hangingPunct="1"/>
            <a:r>
              <a:rPr lang="en-GB" smtClean="0"/>
              <a:t>Some train operators  - like South West Trains in the UK  - are offering “try the train” days to enable disabled people to find out what is available and how to travel by train.</a:t>
            </a:r>
            <a:endParaRPr lang="en-US" smtClean="0"/>
          </a:p>
        </p:txBody>
      </p:sp>
      <p:pic>
        <p:nvPicPr>
          <p:cNvPr id="40966" name="Picture 2" descr="Allen Parton and his dog Endell travel in the designated wheelchair area on South West Trains Class 450 tr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214563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Building Confidence</a:t>
            </a:r>
            <a:endParaRPr lang="en-US" smtClean="0"/>
          </a:p>
        </p:txBody>
      </p:sp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13515-A656-48CA-9A75-63C2B32FC32D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ABF48-3AE5-4B89-8E59-A36C5E49E94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1989" name="Content Placeholder 5"/>
          <p:cNvSpPr>
            <a:spLocks noGrp="1"/>
          </p:cNvSpPr>
          <p:nvPr>
            <p:ph sz="quarter" idx="1"/>
          </p:nvPr>
        </p:nvSpPr>
        <p:spPr>
          <a:xfrm>
            <a:off x="4572000" y="2071688"/>
            <a:ext cx="4114800" cy="3948112"/>
          </a:xfrm>
        </p:spPr>
        <p:txBody>
          <a:bodyPr/>
          <a:lstStyle/>
          <a:p>
            <a:pPr eaLnBrk="1" hangingPunct="1"/>
            <a:r>
              <a:rPr lang="en-GB" smtClean="0"/>
              <a:t>Some transport companies provide a companion to travel with a disabled person until they have the confidence to make the journey alone...</a:t>
            </a:r>
            <a:endParaRPr lang="en-US" smtClean="0"/>
          </a:p>
        </p:txBody>
      </p:sp>
      <p:pic>
        <p:nvPicPr>
          <p:cNvPr id="41990" name="Picture 2" descr="Jacqui supporting a trainee to plan a jour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71688"/>
            <a:ext cx="30114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85417-BFC7-4515-834E-AEE5053E68AF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77534-4191-4DEE-9613-C6DFC9B4F5E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Best practice is about 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 clear strategy and policy that leads to consistent facilities and services;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 positive commitment to staff training across all levels of the operation;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Engagement with disabled people on a regular basis to understand their needs ;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 commitment to follow international law and best practice guidance on both station and train design and operation;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An understanding of the principles of universal design as a key approach to better access for all.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chemeClr val="tx1"/>
                </a:solidFill>
              </a:rPr>
              <a:t>Ann Frye</a:t>
            </a:r>
          </a:p>
          <a:p>
            <a:pPr eaLnBrk="1" hangingPunct="1"/>
            <a:r>
              <a:rPr lang="en-GB" smtClean="0"/>
              <a:t>Ann Frye Ltd</a:t>
            </a:r>
            <a:endParaRPr lang="en-US" smtClean="0"/>
          </a:p>
        </p:txBody>
      </p:sp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GB" smtClean="0"/>
              <a:t>Accessible Rail Cars and Train Stations: Best Practice &amp; Recommendations</a:t>
            </a:r>
            <a:endParaRPr smtClean="0"/>
          </a:p>
        </p:txBody>
      </p:sp>
      <p:pic>
        <p:nvPicPr>
          <p:cNvPr id="4" name="Picture 4" descr="MDV Ad v Herk rolsto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4214813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Information</a:t>
            </a:r>
            <a:endParaRPr lang="en-US" smtClean="0"/>
          </a:p>
        </p:txBody>
      </p:sp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4E7FEF-1555-41A4-AEA7-CFE521AD31C5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77207-CE72-4ED8-AACA-2A00FE44E53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714500"/>
            <a:ext cx="7229475" cy="4305300"/>
          </a:xfrm>
        </p:spPr>
        <p:txBody>
          <a:bodyPr/>
          <a:lstStyle/>
          <a:p>
            <a:pPr eaLnBrk="1" hangingPunct="1"/>
            <a:r>
              <a:rPr lang="en-GB" sz="2800" smtClean="0"/>
              <a:t>Disabled and older travellers need information that is:</a:t>
            </a:r>
          </a:p>
          <a:p>
            <a:pPr lvl="1" eaLnBrk="1" hangingPunct="1"/>
            <a:r>
              <a:rPr lang="en-GB" sz="2800" smtClean="0"/>
              <a:t>In a format that they can understand and use;</a:t>
            </a:r>
          </a:p>
          <a:p>
            <a:pPr lvl="1" eaLnBrk="1" hangingPunct="1"/>
            <a:r>
              <a:rPr lang="en-GB" sz="2800" smtClean="0"/>
              <a:t>And that gives them all the details they need about possible barriers to mobility (where is the best place to change to avoid steps etc).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Not like this.....</a:t>
            </a:r>
            <a:endParaRPr lang="en-US" smtClean="0"/>
          </a:p>
        </p:txBody>
      </p:sp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D6C18-E040-492B-ADDF-A9B29B3D6530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41432-F0F4-49EF-9D5D-21EC142C235B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4" descr="The train departure schedule is posted at the West Train Station in Vienna, Austria. http://www.enjoy-europe.com/hte/chap17/p1090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571625"/>
            <a:ext cx="6215063" cy="43862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But like this......</a:t>
            </a:r>
            <a:endParaRPr lang="en-US" smtClean="0"/>
          </a:p>
        </p:txBody>
      </p:sp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03FC-0528-467F-AC0F-72EC2DA492B0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906D2-6953-42E6-BE30-EE8BBEFE167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9461" name="Picture 2" descr="People with hearing impairments rely on good information screen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428750"/>
            <a:ext cx="6429375" cy="4278313"/>
          </a:xfrm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929063" y="5857875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© bav.admin.ch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Information: ResPlus - Sweden</a:t>
            </a:r>
            <a:endParaRPr lang="en-US" smtClean="0"/>
          </a:p>
        </p:txBody>
      </p:sp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C9F35-AE19-424B-A740-85A6F2C19670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1520-42B1-441E-8CBF-4193AB41A12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0485" name="Content Placeholder 5"/>
          <p:cNvSpPr>
            <a:spLocks noGrp="1"/>
          </p:cNvSpPr>
          <p:nvPr>
            <p:ph sz="quarter" idx="1"/>
          </p:nvPr>
        </p:nvSpPr>
        <p:spPr>
          <a:xfrm>
            <a:off x="4143375" y="1571625"/>
            <a:ext cx="4786313" cy="4643438"/>
          </a:xfrm>
        </p:spPr>
        <p:txBody>
          <a:bodyPr/>
          <a:lstStyle/>
          <a:p>
            <a:pPr eaLnBrk="1" hangingPunct="1"/>
            <a:r>
              <a:rPr lang="en-GB" sz="2000" smtClean="0"/>
              <a:t>A web based information and reservation system run by Samtrafiken i Sverige AB ;</a:t>
            </a:r>
          </a:p>
          <a:p>
            <a:pPr eaLnBrk="1" hangingPunct="1"/>
            <a:r>
              <a:rPr lang="en-GB" sz="2000" smtClean="0"/>
              <a:t>Includes all intercity and local trains and other transport connections between any two points;</a:t>
            </a:r>
          </a:p>
          <a:p>
            <a:pPr eaLnBrk="1" hangingPunct="1"/>
            <a:r>
              <a:rPr lang="en-GB" sz="2000" smtClean="0"/>
              <a:t>The web-based tool also contains full information on station access with detailed maps (including service and facility information);</a:t>
            </a:r>
          </a:p>
          <a:p>
            <a:pPr eaLnBrk="1" hangingPunct="1"/>
            <a:r>
              <a:rPr lang="en-GB" sz="2000" smtClean="0"/>
              <a:t>Sketch plans show how the station and its surroundings are situated, while photographs illustrate the interior and exterior of the buildings;</a:t>
            </a:r>
          </a:p>
          <a:p>
            <a:pPr eaLnBrk="1" hangingPunct="1"/>
            <a:r>
              <a:rPr lang="en-GB" sz="2000" smtClean="0"/>
              <a:t>See </a:t>
            </a:r>
            <a:r>
              <a:rPr lang="en-GB" sz="2000" u="sng" smtClean="0">
                <a:hlinkClick r:id="rId2"/>
              </a:rPr>
              <a:t>www.resplus.se</a:t>
            </a: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r>
              <a:rPr lang="en-GB" sz="2000" smtClean="0"/>
              <a:t> </a:t>
            </a:r>
            <a:endParaRPr lang="en-US" sz="2000" smtClean="0"/>
          </a:p>
        </p:txBody>
      </p:sp>
      <p:pic>
        <p:nvPicPr>
          <p:cNvPr id="2050" name="Picture 2" descr="http://static.panoramio.com/photos/original/513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143116"/>
            <a:ext cx="3619525" cy="27146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Information: Direct Enquiries - London</a:t>
            </a:r>
            <a:endParaRPr lang="en-US" dirty="0"/>
          </a:p>
        </p:txBody>
      </p:sp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FB028-C1DB-4AC5-87F3-82295B6B3283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A8B05-2E56-410E-9D63-A1C22AF35EB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7188" y="1447800"/>
            <a:ext cx="51435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Website giving access information about all London Underground stations;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Developed in partnership with disability organisations;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Includes detailed access information to all 274 London Underground (Tube) stations to help disabled people plan a journey using stations that have access facilities that meet their needs;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www.directenquiries.com/</a:t>
            </a:r>
            <a:endParaRPr lang="en-GB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026" name="Picture 2" descr="Wheelchair users entering tube t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85926"/>
            <a:ext cx="3374862" cy="267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5643563" y="4583113"/>
            <a:ext cx="27860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8815" bIns="0" anchor="ctr">
            <a:spAutoFit/>
          </a:bodyPr>
          <a:lstStyle/>
          <a:p>
            <a:r>
              <a:rPr lang="en-GB" sz="800"/>
              <a:t>Photograph courtesy of Transport for London</a:t>
            </a:r>
            <a:endParaRPr lang="fr-FR" sz="1400" b="1"/>
          </a:p>
          <a:p>
            <a:pPr eaLnBrk="0" hangingPunct="0"/>
            <a:endParaRPr lang="fr-F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Training</a:t>
            </a:r>
            <a:endParaRPr lang="en-US" smtClean="0"/>
          </a:p>
        </p:txBody>
      </p:sp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875001-5935-4E5D-93C2-AA9A2A622757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4957E-440B-4884-81F4-D70FCAB4BFB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28625" y="1447800"/>
            <a:ext cx="428625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Well trained staff are essential to the confidence of disabled travellers;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Here staff of </a:t>
            </a:r>
            <a:r>
              <a:rPr lang="en-US" dirty="0" smtClean="0"/>
              <a:t>NS –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Spoorwegen</a:t>
            </a:r>
            <a:r>
              <a:rPr lang="en-US" dirty="0" smtClean="0"/>
              <a:t> experience the station environment wearing blindfolds;</a:t>
            </a:r>
            <a:endParaRPr lang="en-GB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Good training applies from senior management through all customer facing staff.</a:t>
            </a:r>
            <a:endParaRPr lang="en-US" dirty="0"/>
          </a:p>
        </p:txBody>
      </p:sp>
      <p:pic>
        <p:nvPicPr>
          <p:cNvPr id="43010" name="Picture 2" descr="sp_a0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857250"/>
            <a:ext cx="371475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5857875"/>
            <a:ext cx="350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Copyright @ Wordpress.com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Staff availability</a:t>
            </a:r>
            <a:endParaRPr lang="en-US" smtClean="0"/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5FF06-D3EC-439A-A9F3-7231493914EC}" type="datetime1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23/11/2009</a:t>
            </a:fld>
            <a:endParaRPr lang="en-US">
              <a:cs typeface="Arial" charset="0"/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Ann Frye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360A8-E14C-4582-A5F8-A63174B8023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00063" y="1447800"/>
            <a:ext cx="4714875" cy="4572000"/>
          </a:xfrm>
        </p:spPr>
        <p:txBody>
          <a:bodyPr/>
          <a:lstStyle/>
          <a:p>
            <a:pPr eaLnBrk="1" hangingPunct="1"/>
            <a:r>
              <a:rPr lang="en-GB" smtClean="0"/>
              <a:t>Absence of staff is one of the biggest causes of anxiety among older and disabled travellers;</a:t>
            </a:r>
          </a:p>
          <a:p>
            <a:pPr eaLnBrk="1" hangingPunct="1"/>
            <a:r>
              <a:rPr lang="en-GB" smtClean="0"/>
              <a:t>Staff need to be a visible presence both on stations and on trains;</a:t>
            </a:r>
          </a:p>
          <a:p>
            <a:pPr eaLnBrk="1" hangingPunct="1"/>
            <a:r>
              <a:rPr lang="en-GB" smtClean="0"/>
              <a:t>Their training should equip them both to understand and deal with customer needs.</a:t>
            </a:r>
            <a:endParaRPr lang="en-US" smtClean="0"/>
          </a:p>
        </p:txBody>
      </p:sp>
      <p:pic>
        <p:nvPicPr>
          <p:cNvPr id="9" name="Picture 4" descr="l-tube-station-sta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1857364"/>
            <a:ext cx="3357586" cy="37775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666</TotalTime>
  <Words>884</Words>
  <Application>Microsoft Office PowerPoint</Application>
  <PresentationFormat>On-screen Show (4:3)</PresentationFormat>
  <Paragraphs>189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Wingdings 2</vt:lpstr>
      <vt:lpstr>Wingdings</vt:lpstr>
      <vt:lpstr>Gill Sans MT</vt:lpstr>
      <vt:lpstr>Equity</vt:lpstr>
      <vt:lpstr>Equity</vt:lpstr>
      <vt:lpstr>Equity</vt:lpstr>
      <vt:lpstr>Equity</vt:lpstr>
      <vt:lpstr>Equity</vt:lpstr>
      <vt:lpstr>Accessible Rail Cars and Train Stations: Best Practice &amp; Recommendations</vt:lpstr>
      <vt:lpstr>Key Messages</vt:lpstr>
      <vt:lpstr>Information</vt:lpstr>
      <vt:lpstr>Not like this.....</vt:lpstr>
      <vt:lpstr>But like this......</vt:lpstr>
      <vt:lpstr>Information: ResPlus - Sweden</vt:lpstr>
      <vt:lpstr>Information: Direct Enquiries - London</vt:lpstr>
      <vt:lpstr>Staff Training</vt:lpstr>
      <vt:lpstr>Staff availability</vt:lpstr>
      <vt:lpstr>Accessible and User Friendly Stations ...</vt:lpstr>
      <vt:lpstr>Universal Design</vt:lpstr>
      <vt:lpstr>Reducing stress through good design</vt:lpstr>
      <vt:lpstr>Meeting everyone’s needs</vt:lpstr>
      <vt:lpstr>Access improvements at existing stations</vt:lpstr>
      <vt:lpstr>Ticket machines that a wheelchair user can reach</vt:lpstr>
      <vt:lpstr>Ticket machines that people can understand...</vt:lpstr>
      <vt:lpstr>Platform /Train interface</vt:lpstr>
      <vt:lpstr>Platform /Train interface</vt:lpstr>
      <vt:lpstr>Accessible and User Friendly trains</vt:lpstr>
      <vt:lpstr>Help for people with low vision</vt:lpstr>
      <vt:lpstr>Space for wheelchair users</vt:lpstr>
      <vt:lpstr>Information for people with vision or hearing loss....</vt:lpstr>
      <vt:lpstr>A strategic approach</vt:lpstr>
      <vt:lpstr>Building Confidence</vt:lpstr>
      <vt:lpstr>Building Confidence</vt:lpstr>
      <vt:lpstr>Summary</vt:lpstr>
      <vt:lpstr>Accessible Rail Cars and Train Stations: Best Practice &amp; Recommendations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Frye</dc:creator>
  <cp:lastModifiedBy>Otradnova</cp:lastModifiedBy>
  <cp:revision>69</cp:revision>
  <dcterms:created xsi:type="dcterms:W3CDTF">2009-09-08T08:03:31Z</dcterms:created>
  <dcterms:modified xsi:type="dcterms:W3CDTF">2009-11-23T11:03:33Z</dcterms:modified>
</cp:coreProperties>
</file>