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3"/>
    <p:sldMasterId id="2147483672" r:id="rId4"/>
  </p:sldMasterIdLst>
  <p:notesMasterIdLst>
    <p:notesMasterId r:id="rId18"/>
  </p:notesMasterIdLst>
  <p:sldIdLst>
    <p:sldId id="256" r:id="rId5"/>
    <p:sldId id="288" r:id="rId6"/>
    <p:sldId id="277" r:id="rId7"/>
    <p:sldId id="293" r:id="rId8"/>
    <p:sldId id="286" r:id="rId9"/>
    <p:sldId id="287" r:id="rId10"/>
    <p:sldId id="291" r:id="rId11"/>
    <p:sldId id="292" r:id="rId12"/>
    <p:sldId id="294" r:id="rId13"/>
    <p:sldId id="295" r:id="rId14"/>
    <p:sldId id="296" r:id="rId15"/>
    <p:sldId id="297" r:id="rId16"/>
    <p:sldId id="264" r:id="rId17"/>
  </p:sldIdLst>
  <p:sldSz cx="12192000" cy="6858000"/>
  <p:notesSz cx="7104063" cy="10234613"/>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wenkschuster, Lukas" initials="S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3" autoAdjust="0"/>
    <p:restoredTop sz="94660"/>
  </p:normalViewPr>
  <p:slideViewPr>
    <p:cSldViewPr snapToGrid="0">
      <p:cViewPr varScale="1">
        <p:scale>
          <a:sx n="82" d="100"/>
          <a:sy n="82" d="100"/>
        </p:scale>
        <p:origin x="595" y="7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stantin Glukhenkiy" userId="24b49d37-c936-4e44-8fab-4bfac34f62f4" providerId="ADAL" clId="{21E45E90-734B-45F3-B159-DB1E83866071}"/>
    <pc:docChg chg="modSld">
      <pc:chgData name="Konstantin Glukhenkiy" userId="24b49d37-c936-4e44-8fab-4bfac34f62f4" providerId="ADAL" clId="{21E45E90-734B-45F3-B159-DB1E83866071}" dt="2024-04-29T19:41:25.037" v="9" actId="20577"/>
      <pc:docMkLst>
        <pc:docMk/>
      </pc:docMkLst>
      <pc:sldChg chg="modSp mod">
        <pc:chgData name="Konstantin Glukhenkiy" userId="24b49d37-c936-4e44-8fab-4bfac34f62f4" providerId="ADAL" clId="{21E45E90-734B-45F3-B159-DB1E83866071}" dt="2024-04-29T19:41:25.037" v="9" actId="20577"/>
        <pc:sldMkLst>
          <pc:docMk/>
          <pc:sldMk cId="197410519" sldId="256"/>
        </pc:sldMkLst>
        <pc:graphicFrameChg chg="modGraphic">
          <ac:chgData name="Konstantin Glukhenkiy" userId="24b49d37-c936-4e44-8fab-4bfac34f62f4" providerId="ADAL" clId="{21E45E90-734B-45F3-B159-DB1E83866071}" dt="2024-04-29T19:41:25.037" v="9" actId="20577"/>
          <ac:graphicFrameMkLst>
            <pc:docMk/>
            <pc:sldMk cId="197410519" sldId="256"/>
            <ac:graphicFrameMk id="6"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988AFB53-3AB4-4894-B826-814E373C4DB6}" type="datetimeFigureOut">
              <a:rPr lang="en-GB" smtClean="0"/>
              <a:t>29/04/2024</a:t>
            </a:fld>
            <a:endParaRPr lang="en-GB" dirty="0"/>
          </a:p>
        </p:txBody>
      </p:sp>
      <p:sp>
        <p:nvSpPr>
          <p:cNvPr id="4" name="Folienbildplatzhalt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711200" y="4860925"/>
            <a:ext cx="5683250" cy="4605338"/>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en-GB" dirty="0"/>
          </a:p>
        </p:txBody>
      </p:sp>
      <p:sp>
        <p:nvSpPr>
          <p:cNvPr id="7" name="Foliennummernplatzhalter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F27F7738-4FFB-4E0D-BA36-2862DEA2389C}" type="slidenum">
              <a:rPr lang="en-GB" smtClean="0"/>
              <a:t>‹#›</a:t>
            </a:fld>
            <a:endParaRPr lang="en-GB" dirty="0"/>
          </a:p>
        </p:txBody>
      </p:sp>
    </p:spTree>
    <p:extLst>
      <p:ext uri="{BB962C8B-B14F-4D97-AF65-F5344CB8AC3E}">
        <p14:creationId xmlns:p14="http://schemas.microsoft.com/office/powerpoint/2010/main" val="360595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378B65B5-4BAA-41EF-A5C0-9177A213AA02}" type="datetime1">
              <a:rPr lang="de-DE" smtClean="0"/>
              <a:t>29.04.2024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20A611A-B439-47EC-9AB0-62E646C29293}" type="slidenum">
              <a:rPr lang="de-DE" smtClean="0"/>
              <a:t>‹#›</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55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DF21D98-AE6B-4DD3-A0DF-308F9B89567E}" type="datetime1">
              <a:rPr lang="de-DE" smtClean="0"/>
              <a:t>29.04.2024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20A611A-B439-47EC-9AB0-62E646C29293}" type="slidenum">
              <a:rPr lang="de-DE" smtClean="0"/>
              <a:t>‹#›</a:t>
            </a:fld>
            <a:endParaRPr lang="de-DE" dirty="0"/>
          </a:p>
        </p:txBody>
      </p:sp>
    </p:spTree>
    <p:extLst>
      <p:ext uri="{BB962C8B-B14F-4D97-AF65-F5344CB8AC3E}">
        <p14:creationId xmlns:p14="http://schemas.microsoft.com/office/powerpoint/2010/main" val="409689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533D0AA-ED3B-4526-A157-4B2AF59719C2}" type="datetime1">
              <a:rPr lang="de-DE" smtClean="0"/>
              <a:t>29.04.2024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20A611A-B439-47EC-9AB0-62E646C29293}" type="slidenum">
              <a:rPr lang="de-DE" smtClean="0"/>
              <a:t>‹#›</a:t>
            </a:fld>
            <a:endParaRPr lang="de-DE" dirty="0"/>
          </a:p>
        </p:txBody>
      </p:sp>
    </p:spTree>
    <p:extLst>
      <p:ext uri="{BB962C8B-B14F-4D97-AF65-F5344CB8AC3E}">
        <p14:creationId xmlns:p14="http://schemas.microsoft.com/office/powerpoint/2010/main" val="2735561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378B65B5-4BAA-41EF-A5C0-9177A213AA02}" type="datetime1">
              <a:rPr lang="de-DE" smtClean="0"/>
              <a:t>29.04.2024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20A611A-B439-47EC-9AB0-62E646C29293}" type="slidenum">
              <a:rPr lang="de-DE" smtClean="0"/>
              <a:t>‹#›</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821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382AF93-2127-45ED-81F5-18D29CEE4D92}" type="datetime1">
              <a:rPr lang="de-DE" smtClean="0"/>
              <a:t>29.04.2024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20A611A-B439-47EC-9AB0-62E646C29293}" type="slidenum">
              <a:rPr lang="de-DE" smtClean="0"/>
              <a:t>‹#›</a:t>
            </a:fld>
            <a:endParaRPr lang="de-DE" dirty="0"/>
          </a:p>
        </p:txBody>
      </p:sp>
      <p:sp>
        <p:nvSpPr>
          <p:cNvPr id="7" name="Textfeld 6"/>
          <p:cNvSpPr txBox="1"/>
          <p:nvPr userDrawn="1"/>
        </p:nvSpPr>
        <p:spPr>
          <a:xfrm>
            <a:off x="5212861" y="6488668"/>
            <a:ext cx="1430216" cy="369332"/>
          </a:xfrm>
          <a:prstGeom prst="rect">
            <a:avLst/>
          </a:prstGeom>
          <a:noFill/>
        </p:spPr>
        <p:txBody>
          <a:bodyPr wrap="square" rtlCol="0">
            <a:spAutoFit/>
          </a:bodyPr>
          <a:lstStyle/>
          <a:p>
            <a:r>
              <a:rPr lang="en-GB" dirty="0"/>
              <a:t>GRE TF AVSR</a:t>
            </a:r>
          </a:p>
        </p:txBody>
      </p:sp>
    </p:spTree>
    <p:extLst>
      <p:ext uri="{BB962C8B-B14F-4D97-AF65-F5344CB8AC3E}">
        <p14:creationId xmlns:p14="http://schemas.microsoft.com/office/powerpoint/2010/main" val="2785823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0BEF5E91-7D5D-4377-BEAD-441602185180}" type="datetime1">
              <a:rPr lang="de-DE" smtClean="0"/>
              <a:t>29.04.2024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20A611A-B439-47EC-9AB0-62E646C29293}" type="slidenum">
              <a:rPr lang="de-DE" smtClean="0"/>
              <a:t>‹#›</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28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2D793C6-5594-4BBB-900D-E1A4D8318526}" type="datetime1">
              <a:rPr lang="de-DE" smtClean="0"/>
              <a:t>29.04.2024</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920A611A-B439-47EC-9AB0-62E646C29293}" type="slidenum">
              <a:rPr lang="de-DE" smtClean="0"/>
              <a:t>‹#›</a:t>
            </a:fld>
            <a:endParaRPr lang="de-DE" dirty="0"/>
          </a:p>
        </p:txBody>
      </p:sp>
    </p:spTree>
    <p:extLst>
      <p:ext uri="{BB962C8B-B14F-4D97-AF65-F5344CB8AC3E}">
        <p14:creationId xmlns:p14="http://schemas.microsoft.com/office/powerpoint/2010/main" val="2688005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847C44E-CF57-4807-A1EF-69A91F08CD6C}" type="datetime1">
              <a:rPr lang="de-DE" smtClean="0"/>
              <a:t>29.04.2024</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920A611A-B439-47EC-9AB0-62E646C29293}" type="slidenum">
              <a:rPr lang="de-DE" smtClean="0"/>
              <a:t>‹#›</a:t>
            </a:fld>
            <a:endParaRPr lang="de-DE" dirty="0"/>
          </a:p>
        </p:txBody>
      </p:sp>
    </p:spTree>
    <p:extLst>
      <p:ext uri="{BB962C8B-B14F-4D97-AF65-F5344CB8AC3E}">
        <p14:creationId xmlns:p14="http://schemas.microsoft.com/office/powerpoint/2010/main" val="1715103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578FF296-2D96-4C4A-91CE-32BA7C2FAA9B}" type="datetime1">
              <a:rPr lang="de-DE" smtClean="0"/>
              <a:t>29.04.2024</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920A611A-B439-47EC-9AB0-62E646C29293}" type="slidenum">
              <a:rPr lang="de-DE" smtClean="0"/>
              <a:t>‹#›</a:t>
            </a:fld>
            <a:endParaRPr lang="de-DE" dirty="0"/>
          </a:p>
        </p:txBody>
      </p:sp>
      <p:sp>
        <p:nvSpPr>
          <p:cNvPr id="6" name="Textfeld 5"/>
          <p:cNvSpPr txBox="1"/>
          <p:nvPr userDrawn="1"/>
        </p:nvSpPr>
        <p:spPr>
          <a:xfrm>
            <a:off x="5408245" y="6480853"/>
            <a:ext cx="1430216" cy="369332"/>
          </a:xfrm>
          <a:prstGeom prst="rect">
            <a:avLst/>
          </a:prstGeom>
          <a:noFill/>
        </p:spPr>
        <p:txBody>
          <a:bodyPr wrap="square" rtlCol="0">
            <a:spAutoFit/>
          </a:bodyPr>
          <a:lstStyle/>
          <a:p>
            <a:r>
              <a:rPr lang="en-GB" dirty="0"/>
              <a:t>GRE TF AVSR</a:t>
            </a:r>
          </a:p>
        </p:txBody>
      </p:sp>
    </p:spTree>
    <p:extLst>
      <p:ext uri="{BB962C8B-B14F-4D97-AF65-F5344CB8AC3E}">
        <p14:creationId xmlns:p14="http://schemas.microsoft.com/office/powerpoint/2010/main" val="1529570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D12AE09-9577-4D67-A65D-2F47A4B1CDF1}" type="datetime1">
              <a:rPr lang="de-DE" smtClean="0"/>
              <a:t>29.04.2024</a:t>
            </a:fld>
            <a:endParaRPr lang="de-DE"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e-DE" dirty="0"/>
          </a:p>
        </p:txBody>
      </p:sp>
      <p:sp>
        <p:nvSpPr>
          <p:cNvPr id="9" name="Slide Number Placeholder 8"/>
          <p:cNvSpPr>
            <a:spLocks noGrp="1"/>
          </p:cNvSpPr>
          <p:nvPr>
            <p:ph type="sldNum" sz="quarter" idx="12"/>
          </p:nvPr>
        </p:nvSpPr>
        <p:spPr/>
        <p:txBody>
          <a:bodyPr/>
          <a:lstStyle/>
          <a:p>
            <a:fld id="{920A611A-B439-47EC-9AB0-62E646C29293}" type="slidenum">
              <a:rPr lang="de-DE" smtClean="0"/>
              <a:t>‹#›</a:t>
            </a:fld>
            <a:endParaRPr lang="de-DE" dirty="0"/>
          </a:p>
        </p:txBody>
      </p:sp>
    </p:spTree>
    <p:extLst>
      <p:ext uri="{BB962C8B-B14F-4D97-AF65-F5344CB8AC3E}">
        <p14:creationId xmlns:p14="http://schemas.microsoft.com/office/powerpoint/2010/main" val="742288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BBBDA8-411B-4E3F-BC36-AC74BDA4D120}" type="datetime1">
              <a:rPr lang="de-DE" smtClean="0"/>
              <a:t>29.04.2024</a:t>
            </a:fld>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de-DE"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20A611A-B439-47EC-9AB0-62E646C29293}" type="slidenum">
              <a:rPr lang="de-DE" smtClean="0"/>
              <a:t>‹#›</a:t>
            </a:fld>
            <a:endParaRPr lang="de-DE" dirty="0"/>
          </a:p>
        </p:txBody>
      </p:sp>
    </p:spTree>
    <p:extLst>
      <p:ext uri="{BB962C8B-B14F-4D97-AF65-F5344CB8AC3E}">
        <p14:creationId xmlns:p14="http://schemas.microsoft.com/office/powerpoint/2010/main" val="360512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382AF93-2127-45ED-81F5-18D29CEE4D92}" type="datetime1">
              <a:rPr lang="de-DE" smtClean="0"/>
              <a:t>29.04.2024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20A611A-B439-47EC-9AB0-62E646C29293}" type="slidenum">
              <a:rPr lang="de-DE" smtClean="0"/>
              <a:t>‹#›</a:t>
            </a:fld>
            <a:endParaRPr lang="de-DE" dirty="0"/>
          </a:p>
        </p:txBody>
      </p:sp>
      <p:sp>
        <p:nvSpPr>
          <p:cNvPr id="7" name="Textfeld 6"/>
          <p:cNvSpPr txBox="1"/>
          <p:nvPr userDrawn="1"/>
        </p:nvSpPr>
        <p:spPr>
          <a:xfrm>
            <a:off x="5212861" y="6488668"/>
            <a:ext cx="1430216" cy="369332"/>
          </a:xfrm>
          <a:prstGeom prst="rect">
            <a:avLst/>
          </a:prstGeom>
          <a:noFill/>
        </p:spPr>
        <p:txBody>
          <a:bodyPr wrap="square" rtlCol="0">
            <a:spAutoFit/>
          </a:bodyPr>
          <a:lstStyle/>
          <a:p>
            <a:r>
              <a:rPr lang="en-GB" dirty="0"/>
              <a:t>GRE TF AVSR</a:t>
            </a:r>
          </a:p>
        </p:txBody>
      </p:sp>
    </p:spTree>
    <p:extLst>
      <p:ext uri="{BB962C8B-B14F-4D97-AF65-F5344CB8AC3E}">
        <p14:creationId xmlns:p14="http://schemas.microsoft.com/office/powerpoint/2010/main" val="2426317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A1E6B888-9425-4003-9B79-D9388B8321D2}" type="datetime1">
              <a:rPr lang="de-DE" smtClean="0"/>
              <a:t>29.04.2024</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920A611A-B439-47EC-9AB0-62E646C29293}" type="slidenum">
              <a:rPr lang="de-DE" smtClean="0"/>
              <a:t>‹#›</a:t>
            </a:fld>
            <a:endParaRPr lang="de-DE" dirty="0"/>
          </a:p>
        </p:txBody>
      </p:sp>
    </p:spTree>
    <p:extLst>
      <p:ext uri="{BB962C8B-B14F-4D97-AF65-F5344CB8AC3E}">
        <p14:creationId xmlns:p14="http://schemas.microsoft.com/office/powerpoint/2010/main" val="1183414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DF21D98-AE6B-4DD3-A0DF-308F9B89567E}" type="datetime1">
              <a:rPr lang="de-DE" smtClean="0"/>
              <a:t>29.04.2024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20A611A-B439-47EC-9AB0-62E646C29293}" type="slidenum">
              <a:rPr lang="de-DE" smtClean="0"/>
              <a:t>‹#›</a:t>
            </a:fld>
            <a:endParaRPr lang="de-DE" dirty="0"/>
          </a:p>
        </p:txBody>
      </p:sp>
    </p:spTree>
    <p:extLst>
      <p:ext uri="{BB962C8B-B14F-4D97-AF65-F5344CB8AC3E}">
        <p14:creationId xmlns:p14="http://schemas.microsoft.com/office/powerpoint/2010/main" val="617776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533D0AA-ED3B-4526-A157-4B2AF59719C2}" type="datetime1">
              <a:rPr lang="de-DE" smtClean="0"/>
              <a:t>29.04.2024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20A611A-B439-47EC-9AB0-62E646C29293}" type="slidenum">
              <a:rPr lang="de-DE" smtClean="0"/>
              <a:t>‹#›</a:t>
            </a:fld>
            <a:endParaRPr lang="de-DE" dirty="0"/>
          </a:p>
        </p:txBody>
      </p:sp>
    </p:spTree>
    <p:extLst>
      <p:ext uri="{BB962C8B-B14F-4D97-AF65-F5344CB8AC3E}">
        <p14:creationId xmlns:p14="http://schemas.microsoft.com/office/powerpoint/2010/main" val="330163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0BEF5E91-7D5D-4377-BEAD-441602185180}" type="datetime1">
              <a:rPr lang="de-DE" smtClean="0"/>
              <a:t>29.04.2024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20A611A-B439-47EC-9AB0-62E646C29293}" type="slidenum">
              <a:rPr lang="de-DE" smtClean="0"/>
              <a:t>‹#›</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21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2D793C6-5594-4BBB-900D-E1A4D8318526}" type="datetime1">
              <a:rPr lang="de-DE" smtClean="0"/>
              <a:t>29.04.2024</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920A611A-B439-47EC-9AB0-62E646C29293}" type="slidenum">
              <a:rPr lang="de-DE" smtClean="0"/>
              <a:t>‹#›</a:t>
            </a:fld>
            <a:endParaRPr lang="de-DE" dirty="0"/>
          </a:p>
        </p:txBody>
      </p:sp>
    </p:spTree>
    <p:extLst>
      <p:ext uri="{BB962C8B-B14F-4D97-AF65-F5344CB8AC3E}">
        <p14:creationId xmlns:p14="http://schemas.microsoft.com/office/powerpoint/2010/main" val="397680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847C44E-CF57-4807-A1EF-69A91F08CD6C}" type="datetime1">
              <a:rPr lang="de-DE" smtClean="0"/>
              <a:t>29.04.2024</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920A611A-B439-47EC-9AB0-62E646C29293}" type="slidenum">
              <a:rPr lang="de-DE" smtClean="0"/>
              <a:t>‹#›</a:t>
            </a:fld>
            <a:endParaRPr lang="de-DE" dirty="0"/>
          </a:p>
        </p:txBody>
      </p:sp>
    </p:spTree>
    <p:extLst>
      <p:ext uri="{BB962C8B-B14F-4D97-AF65-F5344CB8AC3E}">
        <p14:creationId xmlns:p14="http://schemas.microsoft.com/office/powerpoint/2010/main" val="346958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578FF296-2D96-4C4A-91CE-32BA7C2FAA9B}" type="datetime1">
              <a:rPr lang="de-DE" smtClean="0"/>
              <a:t>29.04.2024</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920A611A-B439-47EC-9AB0-62E646C29293}" type="slidenum">
              <a:rPr lang="de-DE" smtClean="0"/>
              <a:t>‹#›</a:t>
            </a:fld>
            <a:endParaRPr lang="de-DE" dirty="0"/>
          </a:p>
        </p:txBody>
      </p:sp>
      <p:sp>
        <p:nvSpPr>
          <p:cNvPr id="6" name="Textfeld 5"/>
          <p:cNvSpPr txBox="1"/>
          <p:nvPr userDrawn="1"/>
        </p:nvSpPr>
        <p:spPr>
          <a:xfrm>
            <a:off x="5408245" y="6480853"/>
            <a:ext cx="1430216" cy="369332"/>
          </a:xfrm>
          <a:prstGeom prst="rect">
            <a:avLst/>
          </a:prstGeom>
          <a:noFill/>
        </p:spPr>
        <p:txBody>
          <a:bodyPr wrap="square" rtlCol="0">
            <a:spAutoFit/>
          </a:bodyPr>
          <a:lstStyle/>
          <a:p>
            <a:r>
              <a:rPr lang="en-GB" dirty="0"/>
              <a:t>GRE TF AVSR</a:t>
            </a:r>
          </a:p>
        </p:txBody>
      </p:sp>
    </p:spTree>
    <p:extLst>
      <p:ext uri="{BB962C8B-B14F-4D97-AF65-F5344CB8AC3E}">
        <p14:creationId xmlns:p14="http://schemas.microsoft.com/office/powerpoint/2010/main" val="295735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D12AE09-9577-4D67-A65D-2F47A4B1CDF1}" type="datetime1">
              <a:rPr lang="de-DE" smtClean="0"/>
              <a:t>29.04.2024</a:t>
            </a:fld>
            <a:endParaRPr lang="de-DE"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e-DE" dirty="0"/>
          </a:p>
        </p:txBody>
      </p:sp>
      <p:sp>
        <p:nvSpPr>
          <p:cNvPr id="9" name="Slide Number Placeholder 8"/>
          <p:cNvSpPr>
            <a:spLocks noGrp="1"/>
          </p:cNvSpPr>
          <p:nvPr>
            <p:ph type="sldNum" sz="quarter" idx="12"/>
          </p:nvPr>
        </p:nvSpPr>
        <p:spPr/>
        <p:txBody>
          <a:bodyPr/>
          <a:lstStyle/>
          <a:p>
            <a:fld id="{920A611A-B439-47EC-9AB0-62E646C29293}" type="slidenum">
              <a:rPr lang="de-DE" smtClean="0"/>
              <a:t>‹#›</a:t>
            </a:fld>
            <a:endParaRPr lang="de-DE" dirty="0"/>
          </a:p>
        </p:txBody>
      </p:sp>
      <p:sp>
        <p:nvSpPr>
          <p:cNvPr id="10" name="Textfeld 9"/>
          <p:cNvSpPr txBox="1"/>
          <p:nvPr userDrawn="1"/>
        </p:nvSpPr>
        <p:spPr>
          <a:xfrm>
            <a:off x="5212861" y="6488668"/>
            <a:ext cx="1430216" cy="369332"/>
          </a:xfrm>
          <a:prstGeom prst="rect">
            <a:avLst/>
          </a:prstGeom>
          <a:noFill/>
        </p:spPr>
        <p:txBody>
          <a:bodyPr wrap="square" rtlCol="0">
            <a:spAutoFit/>
          </a:bodyPr>
          <a:lstStyle/>
          <a:p>
            <a:r>
              <a:rPr lang="en-GB" dirty="0"/>
              <a:t>GRE TF AVSR</a:t>
            </a:r>
          </a:p>
        </p:txBody>
      </p:sp>
    </p:spTree>
    <p:extLst>
      <p:ext uri="{BB962C8B-B14F-4D97-AF65-F5344CB8AC3E}">
        <p14:creationId xmlns:p14="http://schemas.microsoft.com/office/powerpoint/2010/main" val="2474123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BBBDA8-411B-4E3F-BC36-AC74BDA4D120}" type="datetime1">
              <a:rPr lang="de-DE" smtClean="0"/>
              <a:t>29.04.2024</a:t>
            </a:fld>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de-DE"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20A611A-B439-47EC-9AB0-62E646C29293}" type="slidenum">
              <a:rPr lang="de-DE" smtClean="0"/>
              <a:t>‹#›</a:t>
            </a:fld>
            <a:endParaRPr lang="de-DE" dirty="0"/>
          </a:p>
        </p:txBody>
      </p:sp>
    </p:spTree>
    <p:extLst>
      <p:ext uri="{BB962C8B-B14F-4D97-AF65-F5344CB8AC3E}">
        <p14:creationId xmlns:p14="http://schemas.microsoft.com/office/powerpoint/2010/main" val="58360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A1E6B888-9425-4003-9B79-D9388B8321D2}" type="datetime1">
              <a:rPr lang="de-DE" smtClean="0"/>
              <a:t>29.04.2024</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920A611A-B439-47EC-9AB0-62E646C29293}" type="slidenum">
              <a:rPr lang="de-DE" smtClean="0"/>
              <a:t>‹#›</a:t>
            </a:fld>
            <a:endParaRPr lang="de-DE" dirty="0"/>
          </a:p>
        </p:txBody>
      </p:sp>
    </p:spTree>
    <p:extLst>
      <p:ext uri="{BB962C8B-B14F-4D97-AF65-F5344CB8AC3E}">
        <p14:creationId xmlns:p14="http://schemas.microsoft.com/office/powerpoint/2010/main" val="139288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C130158-5B84-414A-8BA9-18BC474C3A01}" type="datetime1">
              <a:rPr lang="de-DE" smtClean="0"/>
              <a:t>29.04.2024</a:t>
            </a:fld>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e-DE"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20A611A-B439-47EC-9AB0-62E646C29293}" type="slidenum">
              <a:rPr lang="de-DE" smtClean="0"/>
              <a:t>‹#›</a:t>
            </a:fld>
            <a:endParaRPr lang="de-DE"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454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C130158-5B84-414A-8BA9-18BC474C3A01}" type="datetime1">
              <a:rPr lang="de-DE" smtClean="0"/>
              <a:t>29.04.2024</a:t>
            </a:fld>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e-DE"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20A611A-B439-47EC-9AB0-62E646C29293}" type="slidenum">
              <a:rPr lang="de-DE" smtClean="0"/>
              <a:t>‹#›</a:t>
            </a:fld>
            <a:endParaRPr lang="de-DE"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788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97280" y="1663401"/>
            <a:ext cx="10058400" cy="2346537"/>
          </a:xfrm>
        </p:spPr>
        <p:txBody>
          <a:bodyPr>
            <a:normAutofit/>
          </a:bodyPr>
          <a:lstStyle/>
          <a:p>
            <a:r>
              <a:rPr lang="de-DE" dirty="0"/>
              <a:t>Status Report </a:t>
            </a:r>
            <a:br>
              <a:rPr lang="de-DE" dirty="0"/>
            </a:br>
            <a:r>
              <a:rPr lang="de-DE" dirty="0"/>
              <a:t>GRE TF AVSR</a:t>
            </a:r>
          </a:p>
        </p:txBody>
      </p:sp>
      <p:sp>
        <p:nvSpPr>
          <p:cNvPr id="3" name="Untertitel 2"/>
          <p:cNvSpPr>
            <a:spLocks noGrp="1"/>
          </p:cNvSpPr>
          <p:nvPr>
            <p:ph type="subTitle" idx="1"/>
          </p:nvPr>
        </p:nvSpPr>
        <p:spPr/>
        <p:txBody>
          <a:bodyPr/>
          <a:lstStyle/>
          <a:p>
            <a:r>
              <a:rPr lang="de-DE" dirty="0"/>
              <a:t>Dr. K. Manz, DE – </a:t>
            </a:r>
            <a:r>
              <a:rPr lang="en-GB" dirty="0"/>
              <a:t>Chair</a:t>
            </a:r>
          </a:p>
          <a:p>
            <a:r>
              <a:rPr lang="de-DE" dirty="0"/>
              <a:t>L. Schwenkschuster, GTB - Secretary</a:t>
            </a:r>
          </a:p>
        </p:txBody>
      </p:sp>
      <p:sp>
        <p:nvSpPr>
          <p:cNvPr id="5" name="CasellaDiTesto 3">
            <a:extLst>
              <a:ext uri="{FF2B5EF4-FFF2-40B4-BE49-F238E27FC236}">
                <a16:creationId xmlns:a16="http://schemas.microsoft.com/office/drawing/2014/main" id="{40D1E9DC-0409-4E14-A9B9-CA06E041CB5F}"/>
              </a:ext>
            </a:extLst>
          </p:cNvPr>
          <p:cNvSpPr txBox="1"/>
          <p:nvPr/>
        </p:nvSpPr>
        <p:spPr>
          <a:xfrm>
            <a:off x="10406500" y="5544462"/>
            <a:ext cx="1642740" cy="369332"/>
          </a:xfrm>
          <a:prstGeom prst="rect">
            <a:avLst/>
          </a:prstGeom>
          <a:noFill/>
          <a:ln w="28575">
            <a:solidFill>
              <a:srgbClr val="00B0F0"/>
            </a:solidFill>
          </a:ln>
        </p:spPr>
        <p:txBody>
          <a:bodyPr wrap="square" rtlCol="0">
            <a:spAutoFit/>
          </a:bodyPr>
          <a:lstStyle/>
          <a:p>
            <a:pPr algn="r"/>
            <a:r>
              <a:rPr lang="it-IT" b="1" dirty="0">
                <a:solidFill>
                  <a:srgbClr val="00B0F0"/>
                </a:solidFill>
              </a:rPr>
              <a:t>AVSR</a:t>
            </a:r>
          </a:p>
        </p:txBody>
      </p:sp>
      <p:graphicFrame>
        <p:nvGraphicFramePr>
          <p:cNvPr id="6" name="Tabelle 5"/>
          <p:cNvGraphicFramePr>
            <a:graphicFrameLocks noGrp="1"/>
          </p:cNvGraphicFramePr>
          <p:nvPr>
            <p:extLst>
              <p:ext uri="{D42A27DB-BD31-4B8C-83A1-F6EECF244321}">
                <p14:modId xmlns:p14="http://schemas.microsoft.com/office/powerpoint/2010/main" val="3134894500"/>
              </p:ext>
            </p:extLst>
          </p:nvPr>
        </p:nvGraphicFramePr>
        <p:xfrm>
          <a:off x="913477" y="496062"/>
          <a:ext cx="10365047" cy="621348"/>
        </p:xfrm>
        <a:graphic>
          <a:graphicData uri="http://schemas.openxmlformats.org/drawingml/2006/table">
            <a:tbl>
              <a:tblPr firstRow="1" firstCol="1" bandRow="1"/>
              <a:tblGrid>
                <a:gridCol w="3077557">
                  <a:extLst>
                    <a:ext uri="{9D8B030D-6E8A-4147-A177-3AD203B41FA5}">
                      <a16:colId xmlns:a16="http://schemas.microsoft.com/office/drawing/2014/main" val="20000"/>
                    </a:ext>
                  </a:extLst>
                </a:gridCol>
                <a:gridCol w="7287490">
                  <a:extLst>
                    <a:ext uri="{9D8B030D-6E8A-4147-A177-3AD203B41FA5}">
                      <a16:colId xmlns:a16="http://schemas.microsoft.com/office/drawing/2014/main" val="20001"/>
                    </a:ext>
                  </a:extLst>
                </a:gridCol>
              </a:tblGrid>
              <a:tr h="0">
                <a:tc>
                  <a:txBody>
                    <a:bodyPr/>
                    <a:lstStyle/>
                    <a:p>
                      <a:pPr>
                        <a:lnSpc>
                          <a:spcPct val="115000"/>
                        </a:lnSpc>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Transmitted by the Chair of the GRE TF “Autonomous Vehicle Signalling Requirements” (AVSR)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5208588" indent="0"/>
                      <a:r>
                        <a:rPr lang="en-US" sz="1000" kern="1200" dirty="0">
                          <a:solidFill>
                            <a:schemeClr val="tx1"/>
                          </a:solidFill>
                          <a:effectLst/>
                          <a:latin typeface="+mn-lt"/>
                          <a:ea typeface="+mn-ea"/>
                          <a:cs typeface="+mn-cs"/>
                        </a:rPr>
                        <a:t>Informal document </a:t>
                      </a:r>
                      <a:r>
                        <a:rPr lang="en-US" sz="1000" b="1" kern="1200" dirty="0">
                          <a:solidFill>
                            <a:schemeClr val="tx1"/>
                          </a:solidFill>
                          <a:effectLst/>
                          <a:latin typeface="+mn-lt"/>
                          <a:ea typeface="+mn-ea"/>
                          <a:cs typeface="+mn-cs"/>
                        </a:rPr>
                        <a:t>GRE-90-25</a:t>
                      </a:r>
                      <a:endParaRPr lang="en-GB" sz="1000" kern="1200" dirty="0">
                        <a:solidFill>
                          <a:schemeClr val="tx1"/>
                        </a:solidFill>
                        <a:effectLst/>
                        <a:latin typeface="+mn-lt"/>
                        <a:ea typeface="+mn-ea"/>
                        <a:cs typeface="+mn-cs"/>
                      </a:endParaRPr>
                    </a:p>
                    <a:p>
                      <a:pPr marL="5208588" indent="0"/>
                      <a:r>
                        <a:rPr lang="en-US" sz="1000" kern="1200" baseline="0" dirty="0">
                          <a:solidFill>
                            <a:schemeClr val="tx1"/>
                          </a:solidFill>
                          <a:effectLst/>
                          <a:latin typeface="+mn-lt"/>
                          <a:ea typeface="+mn-ea"/>
                          <a:cs typeface="+mn-cs"/>
                        </a:rPr>
                        <a:t>90</a:t>
                      </a:r>
                      <a:r>
                        <a:rPr lang="en-US" sz="1000" kern="1200" baseline="30000" dirty="0">
                          <a:solidFill>
                            <a:schemeClr val="tx1"/>
                          </a:solidFill>
                          <a:effectLst/>
                          <a:latin typeface="+mn-lt"/>
                          <a:ea typeface="+mn-ea"/>
                          <a:cs typeface="+mn-cs"/>
                        </a:rPr>
                        <a:t>th</a:t>
                      </a:r>
                      <a:r>
                        <a:rPr lang="en-US" sz="1000" kern="1200" dirty="0">
                          <a:solidFill>
                            <a:schemeClr val="tx1"/>
                          </a:solidFill>
                          <a:effectLst/>
                          <a:latin typeface="+mn-lt"/>
                          <a:ea typeface="+mn-ea"/>
                          <a:cs typeface="+mn-cs"/>
                        </a:rPr>
                        <a:t> GRE, </a:t>
                      </a:r>
                      <a:r>
                        <a:rPr lang="en-GB" sz="1000" kern="1200" dirty="0">
                          <a:solidFill>
                            <a:schemeClr val="tx1"/>
                          </a:solidFill>
                          <a:effectLst/>
                          <a:latin typeface="+mn-lt"/>
                          <a:ea typeface="+mn-ea"/>
                          <a:cs typeface="+mn-cs"/>
                        </a:rPr>
                        <a:t>29 April –03 May 2024</a:t>
                      </a:r>
                      <a:r>
                        <a:rPr lang="en-US" sz="1000"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pPr marL="5208588" indent="0"/>
                      <a:r>
                        <a:rPr lang="en-US" sz="1000" b="1" kern="1200" dirty="0">
                          <a:solidFill>
                            <a:schemeClr val="tx1"/>
                          </a:solidFill>
                          <a:effectLst/>
                          <a:latin typeface="+mn-lt"/>
                          <a:ea typeface="+mn-ea"/>
                          <a:cs typeface="+mn-cs"/>
                        </a:rPr>
                        <a:t> </a:t>
                      </a:r>
                      <a:r>
                        <a:rPr lang="en-GB" sz="1000" b="1" kern="1200" dirty="0">
                          <a:solidFill>
                            <a:schemeClr val="tx1"/>
                          </a:solidFill>
                          <a:effectLst/>
                          <a:latin typeface="+mn-lt"/>
                          <a:ea typeface="+mn-ea"/>
                          <a:cs typeface="+mn-cs"/>
                        </a:rPr>
                        <a:t>agenda item 6 (a)</a:t>
                      </a:r>
                    </a:p>
                    <a:p>
                      <a:pPr marL="900430" algn="r">
                        <a:lnSpc>
                          <a:spcPct val="115000"/>
                        </a:lnSpc>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4" name="Foliennummernplatzhalter 3"/>
          <p:cNvSpPr>
            <a:spLocks noGrp="1"/>
          </p:cNvSpPr>
          <p:nvPr>
            <p:ph type="sldNum" sz="quarter" idx="12"/>
          </p:nvPr>
        </p:nvSpPr>
        <p:spPr/>
        <p:txBody>
          <a:bodyPr/>
          <a:lstStyle/>
          <a:p>
            <a:fld id="{920A611A-B439-47EC-9AB0-62E646C29293}" type="slidenum">
              <a:rPr lang="de-DE" smtClean="0"/>
              <a:t>1</a:t>
            </a:fld>
            <a:endParaRPr lang="de-DE" dirty="0"/>
          </a:p>
        </p:txBody>
      </p:sp>
    </p:spTree>
    <p:extLst>
      <p:ext uri="{BB962C8B-B14F-4D97-AF65-F5344CB8AC3E}">
        <p14:creationId xmlns:p14="http://schemas.microsoft.com/office/powerpoint/2010/main" val="197410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371A4AE-0E64-26B9-3CFB-95CD0D02C3E1}"/>
              </a:ext>
            </a:extLst>
          </p:cNvPr>
          <p:cNvSpPr>
            <a:spLocks noGrp="1"/>
          </p:cNvSpPr>
          <p:nvPr>
            <p:ph type="sldNum" sz="quarter" idx="12"/>
          </p:nvPr>
        </p:nvSpPr>
        <p:spPr/>
        <p:txBody>
          <a:bodyPr/>
          <a:lstStyle/>
          <a:p>
            <a:fld id="{920A611A-B439-47EC-9AB0-62E646C29293}" type="slidenum">
              <a:rPr lang="de-DE" smtClean="0"/>
              <a:t>10</a:t>
            </a:fld>
            <a:endParaRPr lang="de-DE" dirty="0"/>
          </a:p>
        </p:txBody>
      </p:sp>
      <p:sp>
        <p:nvSpPr>
          <p:cNvPr id="3" name="Textfeld 2">
            <a:extLst>
              <a:ext uri="{FF2B5EF4-FFF2-40B4-BE49-F238E27FC236}">
                <a16:creationId xmlns:a16="http://schemas.microsoft.com/office/drawing/2014/main" id="{8BC960F2-EB0D-189C-A869-1D2FEE0806FB}"/>
              </a:ext>
            </a:extLst>
          </p:cNvPr>
          <p:cNvSpPr txBox="1"/>
          <p:nvPr/>
        </p:nvSpPr>
        <p:spPr>
          <a:xfrm>
            <a:off x="1699491" y="1219200"/>
            <a:ext cx="7278254" cy="2585323"/>
          </a:xfrm>
          <a:prstGeom prst="rect">
            <a:avLst/>
          </a:prstGeom>
          <a:noFill/>
        </p:spPr>
        <p:txBody>
          <a:bodyPr wrap="square" rtlCol="0">
            <a:spAutoFit/>
          </a:bodyPr>
          <a:lstStyle/>
          <a:p>
            <a:r>
              <a:rPr lang="en-GB" sz="3600" b="1" dirty="0"/>
              <a:t>Further Work:</a:t>
            </a:r>
          </a:p>
          <a:p>
            <a:endParaRPr lang="en-GB" sz="3600" b="1" dirty="0"/>
          </a:p>
          <a:p>
            <a:pPr marL="571500" indent="-571500">
              <a:buFontTx/>
              <a:buChar char="-"/>
            </a:pPr>
            <a:r>
              <a:rPr lang="en-GB" sz="3600" b="1" dirty="0"/>
              <a:t>Review of R 45,</a:t>
            </a:r>
          </a:p>
          <a:p>
            <a:pPr marL="571500" indent="-571500">
              <a:buFontTx/>
              <a:buChar char="-"/>
            </a:pPr>
            <a:r>
              <a:rPr lang="en-GB" sz="3600" b="1" dirty="0"/>
              <a:t>The ADS marker lamp</a:t>
            </a:r>
          </a:p>
          <a:p>
            <a:endParaRPr lang="en-GB" dirty="0"/>
          </a:p>
        </p:txBody>
      </p:sp>
    </p:spTree>
    <p:extLst>
      <p:ext uri="{BB962C8B-B14F-4D97-AF65-F5344CB8AC3E}">
        <p14:creationId xmlns:p14="http://schemas.microsoft.com/office/powerpoint/2010/main" val="75727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9512FBD-8AE7-50E9-0A66-818983B26B53}"/>
              </a:ext>
            </a:extLst>
          </p:cNvPr>
          <p:cNvSpPr>
            <a:spLocks noGrp="1"/>
          </p:cNvSpPr>
          <p:nvPr>
            <p:ph type="sldNum" sz="quarter" idx="12"/>
          </p:nvPr>
        </p:nvSpPr>
        <p:spPr/>
        <p:txBody>
          <a:bodyPr/>
          <a:lstStyle/>
          <a:p>
            <a:fld id="{920A611A-B439-47EC-9AB0-62E646C29293}" type="slidenum">
              <a:rPr lang="de-DE" smtClean="0"/>
              <a:t>11</a:t>
            </a:fld>
            <a:endParaRPr lang="de-DE" dirty="0"/>
          </a:p>
        </p:txBody>
      </p:sp>
      <p:sp>
        <p:nvSpPr>
          <p:cNvPr id="3" name="Textfeld 2">
            <a:extLst>
              <a:ext uri="{FF2B5EF4-FFF2-40B4-BE49-F238E27FC236}">
                <a16:creationId xmlns:a16="http://schemas.microsoft.com/office/drawing/2014/main" id="{A5431F62-BB31-8400-186B-EFB4AB84412E}"/>
              </a:ext>
            </a:extLst>
          </p:cNvPr>
          <p:cNvSpPr txBox="1"/>
          <p:nvPr/>
        </p:nvSpPr>
        <p:spPr>
          <a:xfrm>
            <a:off x="2235200" y="1062182"/>
            <a:ext cx="5347855" cy="858982"/>
          </a:xfrm>
          <a:prstGeom prst="rect">
            <a:avLst/>
          </a:prstGeom>
          <a:noFill/>
        </p:spPr>
        <p:txBody>
          <a:bodyPr wrap="square" rtlCol="0">
            <a:spAutoFit/>
          </a:bodyPr>
          <a:lstStyle/>
          <a:p>
            <a:endParaRPr lang="en-GB" dirty="0"/>
          </a:p>
        </p:txBody>
      </p:sp>
      <p:sp>
        <p:nvSpPr>
          <p:cNvPr id="4" name="Textfeld 3">
            <a:extLst>
              <a:ext uri="{FF2B5EF4-FFF2-40B4-BE49-F238E27FC236}">
                <a16:creationId xmlns:a16="http://schemas.microsoft.com/office/drawing/2014/main" id="{BEE415B9-18EA-3CDB-9F45-1D82E775D8CD}"/>
              </a:ext>
            </a:extLst>
          </p:cNvPr>
          <p:cNvSpPr txBox="1"/>
          <p:nvPr/>
        </p:nvSpPr>
        <p:spPr>
          <a:xfrm>
            <a:off x="1754909" y="720436"/>
            <a:ext cx="8617527" cy="4816703"/>
          </a:xfrm>
          <a:prstGeom prst="rect">
            <a:avLst/>
          </a:prstGeom>
          <a:noFill/>
        </p:spPr>
        <p:txBody>
          <a:bodyPr wrap="square" rtlCol="0">
            <a:spAutoFit/>
          </a:bodyPr>
          <a:lstStyle/>
          <a:p>
            <a:r>
              <a:rPr lang="en-GB" sz="2400" b="1" dirty="0"/>
              <a:t>Review of R 45</a:t>
            </a:r>
          </a:p>
          <a:p>
            <a:endParaRPr lang="en-GB" sz="4000" b="1" dirty="0"/>
          </a:p>
          <a:p>
            <a:r>
              <a:rPr lang="en-GB" sz="2400" dirty="0"/>
              <a:t>In the next meeting of AVSR the Regulation 45 will be reviewed.</a:t>
            </a:r>
          </a:p>
          <a:p>
            <a:r>
              <a:rPr lang="en-GB" sz="2400" dirty="0"/>
              <a:t>Among other possible things, the following paragraph will be discussed and amended:</a:t>
            </a:r>
          </a:p>
          <a:p>
            <a:endParaRPr lang="en-GB" sz="2400" dirty="0"/>
          </a:p>
          <a:p>
            <a:pPr algn="just">
              <a:spcAft>
                <a:spcPts val="600"/>
              </a:spcAft>
            </a:pPr>
            <a:r>
              <a:rPr lang="en-GB" sz="1800" dirty="0">
                <a:effectLst/>
                <a:latin typeface="Times New Roman" panose="02020603050405020304" pitchFamily="18" charset="0"/>
                <a:ea typeface="Times New Roman" panose="02020603050405020304" pitchFamily="18" charset="0"/>
              </a:rPr>
              <a:t>6.5.4	The control of the cleaning device shall be operable </a:t>
            </a:r>
            <a:r>
              <a:rPr lang="en-GB" sz="1800" b="1" dirty="0">
                <a:solidFill>
                  <a:srgbClr val="FF0000"/>
                </a:solidFill>
                <a:effectLst/>
                <a:latin typeface="Times New Roman" panose="02020603050405020304" pitchFamily="18" charset="0"/>
                <a:ea typeface="Times New Roman" panose="02020603050405020304" pitchFamily="18" charset="0"/>
              </a:rPr>
              <a:t>from the driver's seat </a:t>
            </a:r>
          </a:p>
          <a:p>
            <a:pPr algn="just">
              <a:spcAft>
                <a:spcPts val="600"/>
              </a:spcAft>
            </a:pPr>
            <a:r>
              <a:rPr lang="en-GB" b="1" dirty="0">
                <a:solidFill>
                  <a:srgbClr val="FF0000"/>
                </a:solidFill>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and 	may be coupled with the controls for other cleaning devices.</a:t>
            </a:r>
            <a:endParaRPr lang="de-DE" sz="1800" dirty="0">
              <a:effectLst/>
              <a:latin typeface="Times New Roman" panose="02020603050405020304" pitchFamily="18" charset="0"/>
              <a:ea typeface="Times New Roman" panose="02020603050405020304" pitchFamily="18" charset="0"/>
            </a:endParaRPr>
          </a:p>
          <a:p>
            <a:pPr algn="just">
              <a:spcAft>
                <a:spcPts val="600"/>
              </a:spcAft>
            </a:pPr>
            <a:r>
              <a:rPr lang="en-GB" sz="1800" dirty="0">
                <a:effectLst/>
                <a:latin typeface="Times New Roman" panose="02020603050405020304" pitchFamily="18" charset="0"/>
                <a:ea typeface="Times New Roman" panose="02020603050405020304" pitchFamily="18" charset="0"/>
              </a:rPr>
              <a:t>		In addition, when the cleaning device is required to be fitted according to 				Regulation No. 48, and in the absence of any automatic activation of the cleaning 		device, it must operate through at least one cleaning period when, </a:t>
            </a:r>
            <a:r>
              <a:rPr lang="en-GB" sz="1800" spc="-15" dirty="0">
                <a:effectLst/>
                <a:latin typeface="Times New Roman" panose="02020603050405020304" pitchFamily="18" charset="0"/>
                <a:ea typeface="Times New Roman" panose="02020603050405020304" pitchFamily="18" charset="0"/>
              </a:rPr>
              <a:t>the headlamps 		being already switched on, the windscreen washers are operated.</a:t>
            </a:r>
            <a:endParaRPr lang="de-DE" sz="1800" dirty="0">
              <a:effectLst/>
              <a:latin typeface="Times New Roman" panose="02020603050405020304" pitchFamily="18" charset="0"/>
              <a:ea typeface="Times New Roman" panose="02020603050405020304" pitchFamily="18" charset="0"/>
            </a:endParaRPr>
          </a:p>
          <a:p>
            <a:endParaRPr lang="en-GB" sz="2400" dirty="0"/>
          </a:p>
        </p:txBody>
      </p:sp>
    </p:spTree>
    <p:extLst>
      <p:ext uri="{BB962C8B-B14F-4D97-AF65-F5344CB8AC3E}">
        <p14:creationId xmlns:p14="http://schemas.microsoft.com/office/powerpoint/2010/main" val="177537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754F228-DA58-C7F4-5B94-68F9AE2C2696}"/>
              </a:ext>
            </a:extLst>
          </p:cNvPr>
          <p:cNvSpPr>
            <a:spLocks noGrp="1"/>
          </p:cNvSpPr>
          <p:nvPr>
            <p:ph type="sldNum" sz="quarter" idx="12"/>
          </p:nvPr>
        </p:nvSpPr>
        <p:spPr/>
        <p:txBody>
          <a:bodyPr/>
          <a:lstStyle/>
          <a:p>
            <a:fld id="{920A611A-B439-47EC-9AB0-62E646C29293}" type="slidenum">
              <a:rPr lang="de-DE" smtClean="0"/>
              <a:t>12</a:t>
            </a:fld>
            <a:endParaRPr lang="de-DE" dirty="0"/>
          </a:p>
        </p:txBody>
      </p:sp>
      <p:sp>
        <p:nvSpPr>
          <p:cNvPr id="3" name="Textfeld 2">
            <a:extLst>
              <a:ext uri="{FF2B5EF4-FFF2-40B4-BE49-F238E27FC236}">
                <a16:creationId xmlns:a16="http://schemas.microsoft.com/office/drawing/2014/main" id="{672162C4-000A-8EC2-C5DA-A3BA62F29FDB}"/>
              </a:ext>
            </a:extLst>
          </p:cNvPr>
          <p:cNvSpPr txBox="1"/>
          <p:nvPr/>
        </p:nvSpPr>
        <p:spPr>
          <a:xfrm>
            <a:off x="1985818" y="738909"/>
            <a:ext cx="9725891" cy="4370427"/>
          </a:xfrm>
          <a:prstGeom prst="rect">
            <a:avLst/>
          </a:prstGeom>
          <a:noFill/>
        </p:spPr>
        <p:txBody>
          <a:bodyPr wrap="square" rtlCol="0">
            <a:spAutoFit/>
          </a:bodyPr>
          <a:lstStyle/>
          <a:p>
            <a:r>
              <a:rPr lang="en-GB" sz="3200" b="1" dirty="0"/>
              <a:t>The ADS marker lamp:</a:t>
            </a:r>
          </a:p>
          <a:p>
            <a:endParaRPr lang="en-GB" sz="2800" b="1" dirty="0"/>
          </a:p>
          <a:p>
            <a:r>
              <a:rPr lang="en-GB" sz="3200" b="1" dirty="0"/>
              <a:t>GTB has provided to the TF AVSR </a:t>
            </a:r>
          </a:p>
          <a:p>
            <a:r>
              <a:rPr lang="en-GB" sz="3200" b="1" dirty="0"/>
              <a:t>a document for introduction: </a:t>
            </a:r>
          </a:p>
          <a:p>
            <a:endParaRPr lang="en-GB" sz="2400" b="1" dirty="0"/>
          </a:p>
          <a:p>
            <a:r>
              <a:rPr lang="en-GB" sz="2800" b="1" dirty="0"/>
              <a:t>Automated Driving Systems Marker Lamp (ADS ML) </a:t>
            </a:r>
          </a:p>
          <a:p>
            <a:endParaRPr lang="en-GB" dirty="0"/>
          </a:p>
          <a:p>
            <a:endParaRPr lang="en-GB" dirty="0"/>
          </a:p>
          <a:p>
            <a:r>
              <a:rPr lang="en-GB" sz="2400" dirty="0"/>
              <a:t>See document GRE – 90 – 06</a:t>
            </a:r>
          </a:p>
          <a:p>
            <a:endParaRPr lang="en-GB" dirty="0"/>
          </a:p>
          <a:p>
            <a:r>
              <a:rPr lang="en-GB" sz="2400" dirty="0"/>
              <a:t>To give GRE the possibility to decide about the further work of TF AVSR</a:t>
            </a:r>
          </a:p>
        </p:txBody>
      </p:sp>
    </p:spTree>
    <p:extLst>
      <p:ext uri="{BB962C8B-B14F-4D97-AF65-F5344CB8AC3E}">
        <p14:creationId xmlns:p14="http://schemas.microsoft.com/office/powerpoint/2010/main" val="138549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623316"/>
            <a:ext cx="10058400" cy="738124"/>
          </a:xfrm>
        </p:spPr>
        <p:txBody>
          <a:bodyPr>
            <a:normAutofit fontScale="90000"/>
          </a:bodyPr>
          <a:lstStyle/>
          <a:p>
            <a:br>
              <a:rPr lang="en-GB" dirty="0">
                <a:latin typeface="+mn-lt"/>
              </a:rPr>
            </a:br>
            <a:r>
              <a:rPr lang="en-GB" dirty="0">
                <a:latin typeface="+mn-lt"/>
              </a:rPr>
              <a:t>GRE TF AVSR</a:t>
            </a:r>
          </a:p>
        </p:txBody>
      </p:sp>
      <p:sp>
        <p:nvSpPr>
          <p:cNvPr id="13" name="Textfeld 12"/>
          <p:cNvSpPr txBox="1"/>
          <p:nvPr/>
        </p:nvSpPr>
        <p:spPr>
          <a:xfrm>
            <a:off x="1097281" y="2133431"/>
            <a:ext cx="10189556" cy="2215991"/>
          </a:xfrm>
          <a:prstGeom prst="rect">
            <a:avLst/>
          </a:prstGeom>
          <a:noFill/>
        </p:spPr>
        <p:txBody>
          <a:bodyPr wrap="square" rtlCol="0" anchor="t">
            <a:spAutoFit/>
          </a:bodyPr>
          <a:lstStyle/>
          <a:p>
            <a:endParaRPr lang="en-US" i="1" dirty="0"/>
          </a:p>
          <a:p>
            <a:r>
              <a:rPr lang="en-US" sz="6600" i="1" dirty="0"/>
              <a:t>Thank you for your attention!</a:t>
            </a:r>
          </a:p>
          <a:p>
            <a:endParaRPr lang="en-US" i="1" dirty="0"/>
          </a:p>
          <a:p>
            <a:endParaRPr lang="en-US" i="1" dirty="0"/>
          </a:p>
          <a:p>
            <a:endParaRPr lang="en-US" i="1" dirty="0"/>
          </a:p>
        </p:txBody>
      </p:sp>
      <p:sp>
        <p:nvSpPr>
          <p:cNvPr id="3" name="Foliennummernplatzhalter 2"/>
          <p:cNvSpPr>
            <a:spLocks noGrp="1"/>
          </p:cNvSpPr>
          <p:nvPr>
            <p:ph type="sldNum" sz="quarter" idx="12"/>
          </p:nvPr>
        </p:nvSpPr>
        <p:spPr/>
        <p:txBody>
          <a:bodyPr/>
          <a:lstStyle/>
          <a:p>
            <a:fld id="{920A611A-B439-47EC-9AB0-62E646C29293}" type="slidenum">
              <a:rPr lang="de-DE" smtClean="0"/>
              <a:t>13</a:t>
            </a:fld>
            <a:endParaRPr lang="de-DE" dirty="0"/>
          </a:p>
        </p:txBody>
      </p:sp>
    </p:spTree>
    <p:extLst>
      <p:ext uri="{BB962C8B-B14F-4D97-AF65-F5344CB8AC3E}">
        <p14:creationId xmlns:p14="http://schemas.microsoft.com/office/powerpoint/2010/main" val="314313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920A611A-B439-47EC-9AB0-62E646C29293}" type="slidenum">
              <a:rPr lang="de-DE" smtClean="0"/>
              <a:t>2</a:t>
            </a:fld>
            <a:endParaRPr lang="de-DE" dirty="0"/>
          </a:p>
        </p:txBody>
      </p:sp>
      <p:sp>
        <p:nvSpPr>
          <p:cNvPr id="3" name="Titel 1"/>
          <p:cNvSpPr txBox="1">
            <a:spLocks/>
          </p:cNvSpPr>
          <p:nvPr/>
        </p:nvSpPr>
        <p:spPr>
          <a:xfrm>
            <a:off x="622854" y="104102"/>
            <a:ext cx="10546080" cy="738124"/>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GB" sz="3600" dirty="0">
              <a:latin typeface="+mn-lt"/>
            </a:endParaRPr>
          </a:p>
        </p:txBody>
      </p:sp>
      <p:sp>
        <p:nvSpPr>
          <p:cNvPr id="4" name="Textfeld 3"/>
          <p:cNvSpPr txBox="1"/>
          <p:nvPr/>
        </p:nvSpPr>
        <p:spPr>
          <a:xfrm>
            <a:off x="181913" y="3707170"/>
            <a:ext cx="11242430" cy="1015663"/>
          </a:xfrm>
          <a:prstGeom prst="rect">
            <a:avLst/>
          </a:prstGeom>
          <a:noFill/>
        </p:spPr>
        <p:txBody>
          <a:bodyPr wrap="square" rtlCol="0" anchor="ctr">
            <a:spAutoFit/>
          </a:bodyPr>
          <a:lstStyle/>
          <a:p>
            <a:pPr marL="449263" indent="-449263"/>
            <a:endParaRPr lang="en-GB" sz="2400" strike="sngStrike" dirty="0">
              <a:solidFill>
                <a:srgbClr val="FF0000"/>
              </a:solidFill>
            </a:endParaRPr>
          </a:p>
          <a:p>
            <a:r>
              <a:rPr lang="en-GB" b="1" i="1" dirty="0"/>
              <a:t>	</a:t>
            </a:r>
            <a:endParaRPr lang="de-DE" dirty="0"/>
          </a:p>
          <a:p>
            <a:endParaRPr lang="en-GB" dirty="0"/>
          </a:p>
        </p:txBody>
      </p:sp>
      <p:sp>
        <p:nvSpPr>
          <p:cNvPr id="5" name="Textfeld 4">
            <a:extLst>
              <a:ext uri="{FF2B5EF4-FFF2-40B4-BE49-F238E27FC236}">
                <a16:creationId xmlns:a16="http://schemas.microsoft.com/office/drawing/2014/main" id="{D08F2240-32C2-74DF-F462-A9CBED8F6001}"/>
              </a:ext>
            </a:extLst>
          </p:cNvPr>
          <p:cNvSpPr txBox="1"/>
          <p:nvPr/>
        </p:nvSpPr>
        <p:spPr>
          <a:xfrm>
            <a:off x="1529456" y="1066994"/>
            <a:ext cx="9133088" cy="3785652"/>
          </a:xfrm>
          <a:prstGeom prst="rect">
            <a:avLst/>
          </a:prstGeom>
          <a:noFill/>
        </p:spPr>
        <p:txBody>
          <a:bodyPr wrap="square" rtlCol="0">
            <a:spAutoFit/>
          </a:bodyPr>
          <a:lstStyle/>
          <a:p>
            <a:r>
              <a:rPr lang="en-GB" sz="3600" dirty="0"/>
              <a:t>After the last meeting of TF AVSR, a document was sent to GRE and published as</a:t>
            </a:r>
          </a:p>
          <a:p>
            <a:endParaRPr lang="en-GB" sz="3600" dirty="0"/>
          </a:p>
          <a:p>
            <a:r>
              <a:rPr lang="en-GB" sz="3600" dirty="0"/>
              <a:t>ECE/TRANS/WP.29/GRE/2023/9/Rev.2</a:t>
            </a:r>
          </a:p>
          <a:p>
            <a:endParaRPr lang="en-GB" sz="3600" dirty="0"/>
          </a:p>
          <a:p>
            <a:r>
              <a:rPr lang="en-GB" sz="3600" dirty="0"/>
              <a:t>Additionally, an informal document GRE-90-xx</a:t>
            </a:r>
          </a:p>
          <a:p>
            <a:r>
              <a:rPr lang="en-GB" sz="2400" dirty="0"/>
              <a:t>Taking into account the latest adopted version of R 48 (09-series)</a:t>
            </a:r>
          </a:p>
        </p:txBody>
      </p:sp>
    </p:spTree>
    <p:extLst>
      <p:ext uri="{BB962C8B-B14F-4D97-AF65-F5344CB8AC3E}">
        <p14:creationId xmlns:p14="http://schemas.microsoft.com/office/powerpoint/2010/main" val="293914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920A611A-B439-47EC-9AB0-62E646C29293}" type="slidenum">
              <a:rPr lang="de-DE" smtClean="0"/>
              <a:t>3</a:t>
            </a:fld>
            <a:endParaRPr lang="de-DE" dirty="0"/>
          </a:p>
        </p:txBody>
      </p:sp>
      <p:sp>
        <p:nvSpPr>
          <p:cNvPr id="5" name="Textfeld 4">
            <a:extLst>
              <a:ext uri="{FF2B5EF4-FFF2-40B4-BE49-F238E27FC236}">
                <a16:creationId xmlns:a16="http://schemas.microsoft.com/office/drawing/2014/main" id="{6FDABF45-B73C-3431-4C93-343922121F19}"/>
              </a:ext>
            </a:extLst>
          </p:cNvPr>
          <p:cNvSpPr txBox="1"/>
          <p:nvPr/>
        </p:nvSpPr>
        <p:spPr>
          <a:xfrm>
            <a:off x="1301136" y="538635"/>
            <a:ext cx="8321964" cy="461665"/>
          </a:xfrm>
          <a:prstGeom prst="rect">
            <a:avLst/>
          </a:prstGeom>
          <a:noFill/>
        </p:spPr>
        <p:txBody>
          <a:bodyPr wrap="square" rtlCol="0">
            <a:spAutoFit/>
          </a:bodyPr>
          <a:lstStyle/>
          <a:p>
            <a:r>
              <a:rPr lang="en-GB" sz="2400" b="1" dirty="0"/>
              <a:t>Definitions are now clear</a:t>
            </a:r>
          </a:p>
        </p:txBody>
      </p:sp>
      <p:sp>
        <p:nvSpPr>
          <p:cNvPr id="6" name="Textfeld 5">
            <a:extLst>
              <a:ext uri="{FF2B5EF4-FFF2-40B4-BE49-F238E27FC236}">
                <a16:creationId xmlns:a16="http://schemas.microsoft.com/office/drawing/2014/main" id="{8CD4B727-1134-ACE6-3077-2241F5A6DDB5}"/>
              </a:ext>
            </a:extLst>
          </p:cNvPr>
          <p:cNvSpPr txBox="1"/>
          <p:nvPr/>
        </p:nvSpPr>
        <p:spPr>
          <a:xfrm>
            <a:off x="1320800" y="1440850"/>
            <a:ext cx="8738335" cy="4416850"/>
          </a:xfrm>
          <a:prstGeom prst="rect">
            <a:avLst/>
          </a:prstGeom>
          <a:noFill/>
        </p:spPr>
        <p:txBody>
          <a:bodyPr wrap="square" rtlCol="0">
            <a:spAutoFit/>
          </a:bodyPr>
          <a:lstStyle/>
          <a:p>
            <a:pPr marL="982663" marR="722630" indent="-982663">
              <a:spcBef>
                <a:spcPts val="600"/>
              </a:spcBef>
              <a:spcAft>
                <a:spcPts val="600"/>
              </a:spcAft>
            </a:pPr>
            <a:r>
              <a:rPr lang="en-US" sz="1800" b="1" dirty="0">
                <a:effectLst/>
                <a:latin typeface="Times New Roman" panose="02020603050405020304" pitchFamily="18" charset="0"/>
                <a:ea typeface="Times New Roman" panose="02020603050405020304" pitchFamily="18" charset="0"/>
              </a:rPr>
              <a:t>"2.3.12.	</a:t>
            </a:r>
            <a:r>
              <a:rPr lang="en-GB" sz="1800" b="1" dirty="0">
                <a:effectLst/>
                <a:latin typeface="Times New Roman" panose="02020603050405020304" pitchFamily="18" charset="0"/>
                <a:ea typeface="Times New Roman" panose="02020603050405020304" pitchFamily="18" charset="0"/>
              </a:rPr>
              <a:t>Terms and definitions related to automated driving </a:t>
            </a:r>
          </a:p>
          <a:p>
            <a:pPr marL="982663" marR="722630" indent="-982663">
              <a:spcBef>
                <a:spcPts val="600"/>
              </a:spcBef>
              <a:spcAft>
                <a:spcPts val="600"/>
              </a:spcAft>
            </a:pPr>
            <a:endParaRPr lang="de-DE" sz="1200" dirty="0">
              <a:effectLst/>
              <a:latin typeface="Times New Roman" panose="02020603050405020304" pitchFamily="18" charset="0"/>
              <a:ea typeface="Times New Roman" panose="02020603050405020304" pitchFamily="18" charset="0"/>
            </a:endParaRPr>
          </a:p>
          <a:p>
            <a:pPr marL="982663" marR="722630" indent="-982663">
              <a:spcBef>
                <a:spcPts val="600"/>
              </a:spcBef>
              <a:spcAft>
                <a:spcPts val="600"/>
              </a:spcAft>
            </a:pPr>
            <a:r>
              <a:rPr lang="en-US" sz="1800" b="1" dirty="0">
                <a:effectLst/>
                <a:latin typeface="Times New Roman" panose="02020603050405020304" pitchFamily="18" charset="0"/>
                <a:ea typeface="Times New Roman" panose="02020603050405020304" pitchFamily="18" charset="0"/>
              </a:rPr>
              <a:t>2.3.12.1.	</a:t>
            </a:r>
            <a:r>
              <a:rPr lang="en-GB" sz="1800" b="1" i="1" dirty="0">
                <a:effectLst/>
                <a:latin typeface="Times New Roman" panose="02020603050405020304" pitchFamily="18" charset="0"/>
                <a:ea typeface="Times New Roman" panose="02020603050405020304" pitchFamily="18" charset="0"/>
              </a:rPr>
              <a:t>“Dynamic Driving Task (DDT)” </a:t>
            </a:r>
            <a:r>
              <a:rPr lang="en-GB" sz="1800" b="1" dirty="0">
                <a:effectLst/>
                <a:latin typeface="Times New Roman" panose="02020603050405020304" pitchFamily="18" charset="0"/>
                <a:ea typeface="Times New Roman" panose="02020603050405020304" pitchFamily="18" charset="0"/>
              </a:rPr>
              <a:t>means the real-time operational and </a:t>
            </a:r>
            <a:r>
              <a:rPr lang="en-GB" b="1" dirty="0">
                <a:latin typeface="Times New Roman" panose="02020603050405020304" pitchFamily="18" charset="0"/>
                <a:ea typeface="Times New Roman" panose="02020603050405020304" pitchFamily="18" charset="0"/>
              </a:rPr>
              <a:t>                </a:t>
            </a:r>
            <a:r>
              <a:rPr lang="en-GB" sz="1800" b="1" dirty="0">
                <a:effectLst/>
                <a:latin typeface="Times New Roman" panose="02020603050405020304" pitchFamily="18" charset="0"/>
                <a:ea typeface="Times New Roman" panose="02020603050405020304" pitchFamily="18" charset="0"/>
              </a:rPr>
              <a:t>   tactical functions required to operate the vehicle.</a:t>
            </a:r>
            <a:r>
              <a:rPr lang="en-GB" sz="1800" dirty="0">
                <a:effectLst/>
                <a:latin typeface="Times New Roman" panose="02020603050405020304" pitchFamily="18" charset="0"/>
                <a:ea typeface="Times New Roman" panose="02020603050405020304" pitchFamily="18" charset="0"/>
              </a:rPr>
              <a:t> *)</a:t>
            </a:r>
          </a:p>
          <a:p>
            <a:pPr marL="982663" marR="722630" indent="-982663">
              <a:spcBef>
                <a:spcPts val="600"/>
              </a:spcBef>
              <a:spcAft>
                <a:spcPts val="600"/>
              </a:spcAft>
            </a:pPr>
            <a:endParaRPr lang="de-DE" sz="1200" dirty="0">
              <a:effectLst/>
              <a:latin typeface="Times New Roman" panose="02020603050405020304" pitchFamily="18" charset="0"/>
              <a:ea typeface="Times New Roman" panose="02020603050405020304" pitchFamily="18" charset="0"/>
            </a:endParaRPr>
          </a:p>
          <a:p>
            <a:pPr marL="982663" marR="722630" indent="-982663">
              <a:spcBef>
                <a:spcPts val="600"/>
              </a:spcBef>
              <a:spcAft>
                <a:spcPts val="600"/>
              </a:spcAft>
            </a:pPr>
            <a:r>
              <a:rPr lang="en-US" sz="1800" b="1" dirty="0">
                <a:effectLst/>
                <a:latin typeface="Times New Roman" panose="02020603050405020304" pitchFamily="18" charset="0"/>
                <a:ea typeface="Times New Roman" panose="02020603050405020304" pitchFamily="18" charset="0"/>
              </a:rPr>
              <a:t>2.3.12.2.</a:t>
            </a:r>
            <a:r>
              <a:rPr lang="en-GB" sz="1800" b="1" dirty="0">
                <a:effectLst/>
                <a:latin typeface="Times New Roman" panose="02020603050405020304" pitchFamily="18" charset="0"/>
                <a:ea typeface="Times New Roman" panose="02020603050405020304" pitchFamily="18" charset="0"/>
              </a:rPr>
              <a:t>	</a:t>
            </a:r>
            <a:r>
              <a:rPr lang="en-GB" sz="1800" b="1" i="1" dirty="0">
                <a:effectLst/>
                <a:latin typeface="Times New Roman" panose="02020603050405020304" pitchFamily="18" charset="0"/>
                <a:ea typeface="Times New Roman" panose="02020603050405020304" pitchFamily="18" charset="0"/>
              </a:rPr>
              <a:t>“Automated Driving System (ADS)”</a:t>
            </a:r>
            <a:r>
              <a:rPr lang="en-GB" sz="1800" b="1" dirty="0">
                <a:effectLst/>
                <a:latin typeface="Times New Roman" panose="02020603050405020304" pitchFamily="18" charset="0"/>
                <a:ea typeface="Times New Roman" panose="02020603050405020304" pitchFamily="18" charset="0"/>
              </a:rPr>
              <a:t> means the hardware and </a:t>
            </a:r>
            <a:r>
              <a:rPr lang="en-GB" b="1" dirty="0">
                <a:latin typeface="Times New Roman" panose="02020603050405020304" pitchFamily="18" charset="0"/>
                <a:ea typeface="Times New Roman" panose="02020603050405020304" pitchFamily="18" charset="0"/>
              </a:rPr>
              <a:t>                 </a:t>
            </a:r>
            <a:r>
              <a:rPr lang="en-GB" sz="1800" b="1" dirty="0">
                <a:effectLst/>
                <a:latin typeface="Times New Roman" panose="02020603050405020304" pitchFamily="18" charset="0"/>
                <a:ea typeface="Times New Roman" panose="02020603050405020304" pitchFamily="18" charset="0"/>
              </a:rPr>
              <a:t> software that are collectively capable of performing the entire DDT </a:t>
            </a:r>
            <a:r>
              <a:rPr lang="en-GB" b="1" dirty="0">
                <a:latin typeface="Times New Roman" panose="02020603050405020304" pitchFamily="18" charset="0"/>
                <a:ea typeface="Times New Roman" panose="02020603050405020304" pitchFamily="18" charset="0"/>
              </a:rPr>
              <a:t>                 </a:t>
            </a:r>
            <a:r>
              <a:rPr lang="en-GB" sz="1800" b="1" dirty="0">
                <a:effectLst/>
                <a:latin typeface="Times New Roman" panose="02020603050405020304" pitchFamily="18" charset="0"/>
                <a:ea typeface="Times New Roman" panose="02020603050405020304" pitchFamily="18" charset="0"/>
              </a:rPr>
              <a:t> on a sustained basis.</a:t>
            </a:r>
            <a:r>
              <a:rPr lang="en-GB" sz="1800" dirty="0">
                <a:effectLst/>
                <a:latin typeface="Times New Roman" panose="02020603050405020304" pitchFamily="18" charset="0"/>
                <a:ea typeface="Times New Roman" panose="02020603050405020304" pitchFamily="18" charset="0"/>
              </a:rPr>
              <a:t> *)</a:t>
            </a:r>
          </a:p>
          <a:p>
            <a:pPr marL="982663" marR="722630" indent="-982663">
              <a:spcBef>
                <a:spcPts val="600"/>
              </a:spcBef>
              <a:spcAft>
                <a:spcPts val="600"/>
              </a:spcAft>
            </a:pPr>
            <a:endParaRPr lang="de-DE" sz="1200" dirty="0">
              <a:effectLst/>
              <a:latin typeface="Times New Roman" panose="02020603050405020304" pitchFamily="18" charset="0"/>
              <a:ea typeface="Times New Roman" panose="02020603050405020304" pitchFamily="18" charset="0"/>
            </a:endParaRPr>
          </a:p>
          <a:p>
            <a:pPr marL="982663" marR="722630" indent="-982663">
              <a:spcBef>
                <a:spcPts val="600"/>
              </a:spcBef>
              <a:spcAft>
                <a:spcPts val="600"/>
              </a:spcAft>
            </a:pPr>
            <a:r>
              <a:rPr lang="en-US" sz="1800" b="1" dirty="0">
                <a:effectLst/>
                <a:latin typeface="Times New Roman" panose="02020603050405020304" pitchFamily="18" charset="0"/>
                <a:ea typeface="Times New Roman" panose="02020603050405020304" pitchFamily="18" charset="0"/>
              </a:rPr>
              <a:t>2.3.12.3.</a:t>
            </a:r>
            <a:r>
              <a:rPr lang="en-GB" sz="1800" b="1" dirty="0">
                <a:effectLst/>
                <a:latin typeface="Times New Roman" panose="02020603050405020304" pitchFamily="18" charset="0"/>
                <a:ea typeface="Times New Roman" panose="02020603050405020304" pitchFamily="18" charset="0"/>
              </a:rPr>
              <a:t>	</a:t>
            </a:r>
            <a:r>
              <a:rPr lang="en-GB" sz="1800" b="1" i="1" dirty="0">
                <a:effectLst/>
                <a:latin typeface="Times New Roman" panose="02020603050405020304" pitchFamily="18" charset="0"/>
                <a:ea typeface="Times New Roman" panose="02020603050405020304" pitchFamily="18" charset="0"/>
              </a:rPr>
              <a:t>“Driver”</a:t>
            </a:r>
            <a:r>
              <a:rPr lang="en-GB" sz="1800" b="1" dirty="0">
                <a:effectLst/>
                <a:latin typeface="Times New Roman" panose="02020603050405020304" pitchFamily="18" charset="0"/>
                <a:ea typeface="Times New Roman" panose="02020603050405020304" pitchFamily="18" charset="0"/>
              </a:rPr>
              <a:t> means a human being who performs in real time part or all </a:t>
            </a:r>
            <a:r>
              <a:rPr lang="en-GB" b="1" dirty="0">
                <a:latin typeface="Times New Roman" panose="02020603050405020304" pitchFamily="18" charset="0"/>
                <a:ea typeface="Times New Roman" panose="02020603050405020304" pitchFamily="18" charset="0"/>
              </a:rPr>
              <a:t>                  </a:t>
            </a:r>
            <a:r>
              <a:rPr lang="en-GB" sz="1800" b="1" dirty="0">
                <a:effectLst/>
                <a:latin typeface="Times New Roman" panose="02020603050405020304" pitchFamily="18" charset="0"/>
                <a:ea typeface="Times New Roman" panose="02020603050405020304" pitchFamily="18" charset="0"/>
              </a:rPr>
              <a:t> of the DDT.</a:t>
            </a:r>
            <a:r>
              <a:rPr lang="en-GB" sz="1800" dirty="0">
                <a:effectLst/>
                <a:latin typeface="Times New Roman" panose="02020603050405020304" pitchFamily="18" charset="0"/>
                <a:ea typeface="Times New Roman" panose="02020603050405020304" pitchFamily="18" charset="0"/>
              </a:rPr>
              <a:t> *)</a:t>
            </a:r>
          </a:p>
          <a:p>
            <a:pPr marL="1445260" marR="722630" indent="-722630" algn="just">
              <a:lnSpc>
                <a:spcPts val="1200"/>
              </a:lnSpc>
              <a:spcBef>
                <a:spcPts val="600"/>
              </a:spcBef>
              <a:spcAft>
                <a:spcPts val="600"/>
              </a:spcAft>
            </a:pPr>
            <a:endParaRPr lang="de-DE" sz="1200" dirty="0">
              <a:effectLst/>
              <a:latin typeface="Times New Roman" panose="02020603050405020304" pitchFamily="18" charset="0"/>
              <a:ea typeface="Times New Roman" panose="02020603050405020304" pitchFamily="18" charset="0"/>
            </a:endParaRPr>
          </a:p>
          <a:p>
            <a:pPr marL="685800" algn="just">
              <a:lnSpc>
                <a:spcPts val="1200"/>
              </a:lnSpc>
              <a:spcBef>
                <a:spcPts val="600"/>
              </a:spcBef>
              <a:spcAft>
                <a:spcPts val="600"/>
              </a:spcAft>
            </a:pPr>
            <a:r>
              <a:rPr lang="en-GB" sz="1800" i="1" dirty="0">
                <a:solidFill>
                  <a:srgbClr val="808080"/>
                </a:solidFill>
                <a:effectLst/>
                <a:latin typeface="Times New Roman" panose="02020603050405020304" pitchFamily="18" charset="0"/>
                <a:ea typeface="Times New Roman" panose="02020603050405020304" pitchFamily="18" charset="0"/>
              </a:rPr>
              <a:t>*) definitions in cooperation with GRVA and FRAV</a:t>
            </a:r>
            <a:endParaRPr lang="de-D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218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F1315B0-AF68-E94B-51C7-7E723ED181D6}"/>
              </a:ext>
            </a:extLst>
          </p:cNvPr>
          <p:cNvSpPr>
            <a:spLocks noGrp="1"/>
          </p:cNvSpPr>
          <p:nvPr>
            <p:ph type="sldNum" sz="quarter" idx="12"/>
          </p:nvPr>
        </p:nvSpPr>
        <p:spPr/>
        <p:txBody>
          <a:bodyPr/>
          <a:lstStyle/>
          <a:p>
            <a:fld id="{920A611A-B439-47EC-9AB0-62E646C29293}" type="slidenum">
              <a:rPr lang="de-DE" smtClean="0"/>
              <a:t>4</a:t>
            </a:fld>
            <a:endParaRPr lang="de-DE" dirty="0"/>
          </a:p>
        </p:txBody>
      </p:sp>
      <p:sp>
        <p:nvSpPr>
          <p:cNvPr id="3" name="Textfeld 2">
            <a:extLst>
              <a:ext uri="{FF2B5EF4-FFF2-40B4-BE49-F238E27FC236}">
                <a16:creationId xmlns:a16="http://schemas.microsoft.com/office/drawing/2014/main" id="{4EE35E6E-529C-4D3D-B447-5DFB3950F922}"/>
              </a:ext>
            </a:extLst>
          </p:cNvPr>
          <p:cNvSpPr txBox="1"/>
          <p:nvPr/>
        </p:nvSpPr>
        <p:spPr>
          <a:xfrm>
            <a:off x="1265382" y="544945"/>
            <a:ext cx="9494982" cy="4555093"/>
          </a:xfrm>
          <a:prstGeom prst="rect">
            <a:avLst/>
          </a:prstGeom>
          <a:noFill/>
        </p:spPr>
        <p:txBody>
          <a:bodyPr wrap="square" rtlCol="0">
            <a:spAutoFit/>
          </a:bodyPr>
          <a:lstStyle/>
          <a:p>
            <a:r>
              <a:rPr lang="en-GB" sz="2400" b="1" dirty="0"/>
              <a:t>With regard to possible  definitions for </a:t>
            </a:r>
          </a:p>
          <a:p>
            <a:r>
              <a:rPr lang="en-GB" sz="2400" b="1" dirty="0"/>
              <a:t>manual driven vehicles and/or dual mode vehicles</a:t>
            </a:r>
          </a:p>
          <a:p>
            <a:endParaRPr lang="en-GB" dirty="0"/>
          </a:p>
          <a:p>
            <a:r>
              <a:rPr lang="en-GB" sz="2400" dirty="0"/>
              <a:t>The TF has decided in agreement with FADS , not to create definitions for these terms.</a:t>
            </a:r>
          </a:p>
          <a:p>
            <a:endParaRPr lang="en-GB" sz="2400" dirty="0"/>
          </a:p>
          <a:p>
            <a:r>
              <a:rPr lang="en-GB" sz="2400" dirty="0"/>
              <a:t>Alternatively, an adaptation of the scope was discussed, </a:t>
            </a:r>
          </a:p>
          <a:p>
            <a:r>
              <a:rPr lang="en-GB" sz="2400" dirty="0"/>
              <a:t>by describing the new “ ADS vehicle “ categories.</a:t>
            </a:r>
          </a:p>
          <a:p>
            <a:endParaRPr lang="en-GB" sz="2400" dirty="0"/>
          </a:p>
          <a:p>
            <a:r>
              <a:rPr lang="en-GB" sz="2400" dirty="0"/>
              <a:t>In this case the TF has decided to keep the scope unchanged, because the relevant TF to work out these new categories, will define sub-categories, therefore we see no need for an amendment of the scope</a:t>
            </a:r>
            <a:r>
              <a:rPr lang="en-GB" dirty="0"/>
              <a:t>.</a:t>
            </a:r>
          </a:p>
        </p:txBody>
      </p:sp>
    </p:spTree>
    <p:extLst>
      <p:ext uri="{BB962C8B-B14F-4D97-AF65-F5344CB8AC3E}">
        <p14:creationId xmlns:p14="http://schemas.microsoft.com/office/powerpoint/2010/main" val="340367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920A611A-B439-47EC-9AB0-62E646C29293}" type="slidenum">
              <a:rPr lang="de-DE" smtClean="0"/>
              <a:t>5</a:t>
            </a:fld>
            <a:endParaRPr lang="de-DE" dirty="0"/>
          </a:p>
        </p:txBody>
      </p:sp>
      <p:sp>
        <p:nvSpPr>
          <p:cNvPr id="4" name="Textfeld 3">
            <a:extLst>
              <a:ext uri="{FF2B5EF4-FFF2-40B4-BE49-F238E27FC236}">
                <a16:creationId xmlns:a16="http://schemas.microsoft.com/office/drawing/2014/main" id="{B4441EA9-8B97-E2E0-70E1-F52A92C43FFA}"/>
              </a:ext>
            </a:extLst>
          </p:cNvPr>
          <p:cNvSpPr txBox="1"/>
          <p:nvPr/>
        </p:nvSpPr>
        <p:spPr>
          <a:xfrm>
            <a:off x="1217145" y="511277"/>
            <a:ext cx="8019393" cy="830997"/>
          </a:xfrm>
          <a:prstGeom prst="rect">
            <a:avLst/>
          </a:prstGeom>
          <a:noFill/>
        </p:spPr>
        <p:txBody>
          <a:bodyPr wrap="square" rtlCol="0">
            <a:spAutoFit/>
          </a:bodyPr>
          <a:lstStyle/>
          <a:p>
            <a:r>
              <a:rPr lang="en-GB" sz="2400" b="1" dirty="0"/>
              <a:t>With regard to the item “Assistance System”</a:t>
            </a:r>
          </a:p>
          <a:p>
            <a:r>
              <a:rPr lang="en-GB" sz="2400" b="1" dirty="0"/>
              <a:t>No definition, but clear requirement: </a:t>
            </a:r>
          </a:p>
        </p:txBody>
      </p:sp>
      <p:sp>
        <p:nvSpPr>
          <p:cNvPr id="5" name="Textfeld 4">
            <a:extLst>
              <a:ext uri="{FF2B5EF4-FFF2-40B4-BE49-F238E27FC236}">
                <a16:creationId xmlns:a16="http://schemas.microsoft.com/office/drawing/2014/main" id="{12DAF26A-FD6D-F5B2-DEF6-0A799DD60271}"/>
              </a:ext>
            </a:extLst>
          </p:cNvPr>
          <p:cNvSpPr txBox="1"/>
          <p:nvPr/>
        </p:nvSpPr>
        <p:spPr>
          <a:xfrm>
            <a:off x="1217145" y="1650123"/>
            <a:ext cx="9995338" cy="3400931"/>
          </a:xfrm>
          <a:prstGeom prst="rect">
            <a:avLst/>
          </a:prstGeom>
          <a:noFill/>
        </p:spPr>
        <p:txBody>
          <a:bodyPr wrap="square" rtlCol="0">
            <a:spAutoFit/>
          </a:bodyPr>
          <a:lstStyle/>
          <a:p>
            <a:pPr algn="just">
              <a:spcAft>
                <a:spcPts val="600"/>
              </a:spcAft>
            </a:pPr>
            <a:r>
              <a:rPr lang="en-US" sz="1800" i="1" dirty="0">
                <a:effectLst/>
                <a:latin typeface="Times New Roman" panose="02020603050405020304" pitchFamily="18" charset="0"/>
                <a:ea typeface="Times New Roman" panose="02020603050405020304" pitchFamily="18" charset="0"/>
              </a:rPr>
              <a:t>Add a new Paragraph 5.36., </a:t>
            </a:r>
            <a:r>
              <a:rPr lang="en-US" sz="1800" dirty="0">
                <a:effectLst/>
                <a:latin typeface="Times New Roman" panose="02020603050405020304" pitchFamily="18" charset="0"/>
                <a:ea typeface="Times New Roman" panose="02020603050405020304" pitchFamily="18" charset="0"/>
              </a:rPr>
              <a:t>to read:</a:t>
            </a:r>
          </a:p>
          <a:p>
            <a:pPr algn="just">
              <a:spcAft>
                <a:spcPts val="600"/>
              </a:spcAft>
            </a:pPr>
            <a:endParaRPr lang="de-DE" sz="1800" dirty="0">
              <a:effectLst/>
              <a:latin typeface="Times New Roman" panose="02020603050405020304" pitchFamily="18" charset="0"/>
              <a:ea typeface="Times New Roman" panose="02020603050405020304" pitchFamily="18" charset="0"/>
            </a:endParaRPr>
          </a:p>
          <a:p>
            <a:pPr marL="806450" indent="-806450">
              <a:spcAft>
                <a:spcPts val="600"/>
              </a:spcAft>
            </a:pPr>
            <a:r>
              <a:rPr lang="en-US" sz="1800" b="1" dirty="0">
                <a:effectLst/>
                <a:latin typeface="Times New Roman" panose="02020603050405020304" pitchFamily="18" charset="0"/>
                <a:ea typeface="Times New Roman" panose="02020603050405020304" pitchFamily="18" charset="0"/>
              </a:rPr>
              <a:t>5.36.</a:t>
            </a:r>
            <a:r>
              <a:rPr lang="en-US" b="1" dirty="0">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Any automatic lighting or driving functionality</a:t>
            </a:r>
            <a:r>
              <a:rPr lang="en-GB" sz="1800" b="1" dirty="0">
                <a:effectLst/>
                <a:latin typeface="Times New Roman" panose="02020603050405020304" pitchFamily="18" charset="0"/>
                <a:ea typeface="Times New Roman" panose="02020603050405020304" pitchFamily="18" charset="0"/>
              </a:rPr>
              <a:t>, which requires the driver to permanently monitor the environment and the vehicle/system performance,</a:t>
            </a:r>
            <a:r>
              <a:rPr lang="en-US" sz="1800" b="1" dirty="0">
                <a:effectLst/>
                <a:latin typeface="Times New Roman" panose="02020603050405020304" pitchFamily="18" charset="0"/>
                <a:ea typeface="Times New Roman" panose="02020603050405020304" pitchFamily="18" charset="0"/>
              </a:rPr>
              <a:t> is not an ADS.  </a:t>
            </a:r>
          </a:p>
          <a:p>
            <a:pPr algn="just">
              <a:spcAft>
                <a:spcPts val="600"/>
              </a:spcAft>
            </a:pPr>
            <a:endParaRPr lang="de-DE" sz="1800" dirty="0">
              <a:effectLst/>
              <a:latin typeface="Times New Roman" panose="02020603050405020304" pitchFamily="18" charset="0"/>
              <a:ea typeface="Times New Roman" panose="02020603050405020304" pitchFamily="18" charset="0"/>
            </a:endParaRPr>
          </a:p>
          <a:p>
            <a:pPr algn="just">
              <a:spcAft>
                <a:spcPts val="600"/>
              </a:spcAft>
            </a:pPr>
            <a:r>
              <a:rPr lang="en-US" sz="1800" i="1" dirty="0">
                <a:effectLst/>
                <a:latin typeface="Times New Roman" panose="02020603050405020304" pitchFamily="18" charset="0"/>
                <a:ea typeface="Times New Roman" panose="02020603050405020304" pitchFamily="18" charset="0"/>
              </a:rPr>
              <a:t>Add a new Paragraph 5.37., </a:t>
            </a:r>
            <a:r>
              <a:rPr lang="en-US" sz="1800" dirty="0">
                <a:effectLst/>
                <a:latin typeface="Times New Roman" panose="02020603050405020304" pitchFamily="18" charset="0"/>
                <a:ea typeface="Times New Roman" panose="02020603050405020304" pitchFamily="18" charset="0"/>
              </a:rPr>
              <a:t>to read:</a:t>
            </a:r>
          </a:p>
          <a:p>
            <a:pPr algn="just">
              <a:spcAft>
                <a:spcPts val="600"/>
              </a:spcAft>
            </a:pPr>
            <a:endParaRPr lang="de-DE" sz="1800" dirty="0">
              <a:effectLst/>
              <a:latin typeface="Times New Roman" panose="02020603050405020304" pitchFamily="18" charset="0"/>
              <a:ea typeface="Times New Roman" panose="02020603050405020304" pitchFamily="18" charset="0"/>
            </a:endParaRPr>
          </a:p>
          <a:p>
            <a:pPr marL="806450" indent="-806450">
              <a:spcAft>
                <a:spcPts val="600"/>
              </a:spcAft>
            </a:pPr>
            <a:r>
              <a:rPr lang="en-US" sz="1800" b="1" dirty="0">
                <a:effectLst/>
                <a:latin typeface="Times New Roman" panose="02020603050405020304" pitchFamily="18" charset="0"/>
                <a:ea typeface="Times New Roman" panose="02020603050405020304" pitchFamily="18" charset="0"/>
              </a:rPr>
              <a:t>5.37.	Whilst the ADS is active, any tell-tale information specified in paragraph 6 of this</a:t>
            </a:r>
            <a:br>
              <a:rPr lang="en-US" sz="1800" b="1" dirty="0">
                <a:effectLst/>
                <a:latin typeface="Times New Roman" panose="02020603050405020304" pitchFamily="18" charset="0"/>
                <a:ea typeface="Times New Roman" panose="02020603050405020304" pitchFamily="18" charset="0"/>
              </a:rPr>
            </a:br>
            <a:r>
              <a:rPr lang="en-US" sz="1800" b="1" dirty="0">
                <a:effectLst/>
                <a:latin typeface="Times New Roman" panose="02020603050405020304" pitchFamily="18" charset="0"/>
                <a:ea typeface="Times New Roman" panose="02020603050405020304" pitchFamily="18" charset="0"/>
              </a:rPr>
              <a:t>UN-Regulation shall be transmitted to the ADS.</a:t>
            </a:r>
            <a:endParaRPr lang="de-DE"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02534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920A611A-B439-47EC-9AB0-62E646C29293}" type="slidenum">
              <a:rPr lang="de-DE" smtClean="0"/>
              <a:t>6</a:t>
            </a:fld>
            <a:endParaRPr lang="de-DE" dirty="0"/>
          </a:p>
        </p:txBody>
      </p:sp>
      <p:sp>
        <p:nvSpPr>
          <p:cNvPr id="3" name="Textfeld 2"/>
          <p:cNvSpPr txBox="1"/>
          <p:nvPr/>
        </p:nvSpPr>
        <p:spPr>
          <a:xfrm>
            <a:off x="1148245" y="1265161"/>
            <a:ext cx="10483384" cy="1908215"/>
          </a:xfrm>
          <a:prstGeom prst="rect">
            <a:avLst/>
          </a:prstGeom>
          <a:noFill/>
        </p:spPr>
        <p:txBody>
          <a:bodyPr wrap="square" rtlCol="0">
            <a:spAutoFit/>
          </a:bodyPr>
          <a:lstStyle/>
          <a:p>
            <a:pPr marL="1071563" indent="-1068388" algn="just">
              <a:spcAft>
                <a:spcPts val="600"/>
              </a:spcAft>
            </a:pPr>
            <a:r>
              <a:rPr lang="en-US" sz="1800" b="1" dirty="0">
                <a:effectLst/>
                <a:latin typeface="Times New Roman" panose="02020603050405020304" pitchFamily="18" charset="0"/>
                <a:ea typeface="Times New Roman" panose="02020603050405020304" pitchFamily="18" charset="0"/>
              </a:rPr>
              <a:t>6.1.7.2.1.	In the case that the vehicle is controlled by an ADS, either </a:t>
            </a:r>
          </a:p>
          <a:p>
            <a:pPr algn="just"/>
            <a:endParaRPr lang="de-DE" sz="1800" dirty="0">
              <a:effectLst/>
              <a:latin typeface="Times New Roman" panose="02020603050405020304" pitchFamily="18" charset="0"/>
              <a:ea typeface="Times New Roman" panose="02020603050405020304" pitchFamily="18" charset="0"/>
            </a:endParaRPr>
          </a:p>
          <a:p>
            <a:pPr marL="1435100" lvl="4" indent="-342900">
              <a:spcAft>
                <a:spcPts val="600"/>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the applicant shall prove to the satisfaction of the Type-Approval Authority that the automatic main-beam operation is controlled by the ADS to avoid causing discomfort, distraction or glare to other road users; or</a:t>
            </a:r>
            <a:endParaRPr lang="de-DE" sz="1800" dirty="0">
              <a:effectLst/>
              <a:latin typeface="Times New Roman" panose="02020603050405020304" pitchFamily="18" charset="0"/>
              <a:ea typeface="Times New Roman" panose="02020603050405020304" pitchFamily="18" charset="0"/>
            </a:endParaRPr>
          </a:p>
          <a:p>
            <a:pPr marL="1435100" lvl="4" indent="-342900" algn="just">
              <a:spcAft>
                <a:spcPts val="600"/>
              </a:spcAft>
              <a:buFont typeface="Arial" panose="020B0604020202020204" pitchFamily="34" charset="0"/>
              <a:buChar char="-"/>
            </a:pPr>
            <a:r>
              <a:rPr lang="en-GB" b="1" dirty="0">
                <a:effectLst/>
                <a:latin typeface="Times New Roman" panose="02020603050405020304" pitchFamily="18" charset="0"/>
                <a:ea typeface="Times New Roman" panose="02020603050405020304" pitchFamily="18" charset="0"/>
                <a:cs typeface="Times New Roman" panose="02020603050405020304" pitchFamily="18" charset="0"/>
              </a:rPr>
              <a:t>the main-beam headlamps shall be deactivated.</a:t>
            </a:r>
            <a:endParaRPr lang="de-DE"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E3C17064-02F1-87EF-10F6-090679AF5438}"/>
              </a:ext>
            </a:extLst>
          </p:cNvPr>
          <p:cNvSpPr txBox="1"/>
          <p:nvPr/>
        </p:nvSpPr>
        <p:spPr>
          <a:xfrm>
            <a:off x="1106153" y="167847"/>
            <a:ext cx="8355725" cy="461665"/>
          </a:xfrm>
          <a:prstGeom prst="rect">
            <a:avLst/>
          </a:prstGeom>
          <a:noFill/>
        </p:spPr>
        <p:txBody>
          <a:bodyPr wrap="square" rtlCol="0">
            <a:spAutoFit/>
          </a:bodyPr>
          <a:lstStyle/>
          <a:p>
            <a:r>
              <a:rPr lang="en-GB" sz="2400" b="1" dirty="0"/>
              <a:t>Possible conflicts with an “Assistance System” are solved  *):</a:t>
            </a:r>
          </a:p>
        </p:txBody>
      </p:sp>
      <p:sp>
        <p:nvSpPr>
          <p:cNvPr id="5" name="Textfeld 4">
            <a:extLst>
              <a:ext uri="{FF2B5EF4-FFF2-40B4-BE49-F238E27FC236}">
                <a16:creationId xmlns:a16="http://schemas.microsoft.com/office/drawing/2014/main" id="{5C8DD779-9027-B52E-E0C6-0E140D377AFC}"/>
              </a:ext>
            </a:extLst>
          </p:cNvPr>
          <p:cNvSpPr txBox="1"/>
          <p:nvPr/>
        </p:nvSpPr>
        <p:spPr>
          <a:xfrm>
            <a:off x="967598" y="3173376"/>
            <a:ext cx="3875533" cy="369332"/>
          </a:xfrm>
          <a:prstGeom prst="rect">
            <a:avLst/>
          </a:prstGeom>
          <a:noFill/>
        </p:spPr>
        <p:txBody>
          <a:bodyPr wrap="square" rtlCol="0">
            <a:spAutoFit/>
          </a:bodyPr>
          <a:lstStyle/>
          <a:p>
            <a:r>
              <a:rPr lang="en-GB" dirty="0"/>
              <a:t>*) corresponding to GRE-90-05</a:t>
            </a:r>
          </a:p>
        </p:txBody>
      </p:sp>
      <p:sp>
        <p:nvSpPr>
          <p:cNvPr id="6" name="Textfeld 5">
            <a:extLst>
              <a:ext uri="{FF2B5EF4-FFF2-40B4-BE49-F238E27FC236}">
                <a16:creationId xmlns:a16="http://schemas.microsoft.com/office/drawing/2014/main" id="{6BA73500-4847-34A9-F9CA-0F8295F5B06C}"/>
              </a:ext>
            </a:extLst>
          </p:cNvPr>
          <p:cNvSpPr txBox="1"/>
          <p:nvPr/>
        </p:nvSpPr>
        <p:spPr>
          <a:xfrm>
            <a:off x="1042835" y="3684625"/>
            <a:ext cx="10106330" cy="2585323"/>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Paragraph 6.1.7.3., amend to read:</a:t>
            </a:r>
          </a:p>
          <a:p>
            <a:endParaRPr lang="en-GB" dirty="0">
              <a:latin typeface="Times New Roman" panose="02020603050405020304" pitchFamily="18" charset="0"/>
              <a:cs typeface="Times New Roman" panose="02020603050405020304" pitchFamily="18" charset="0"/>
            </a:endParaRPr>
          </a:p>
          <a:p>
            <a:pPr marL="1166813" indent="-1166813"/>
            <a:r>
              <a:rPr lang="en-GB" b="1" dirty="0">
                <a:latin typeface="Times New Roman" panose="02020603050405020304" pitchFamily="18" charset="0"/>
                <a:cs typeface="Times New Roman" panose="02020603050405020304" pitchFamily="18" charset="0"/>
              </a:rPr>
              <a:t>6.1.7.3.	</a:t>
            </a:r>
            <a:r>
              <a:rPr lang="en-US" b="1" dirty="0">
                <a:latin typeface="Times New Roman" panose="02020603050405020304" pitchFamily="18" charset="0"/>
                <a:cs typeface="Times New Roman" panose="02020603050405020304" pitchFamily="18" charset="0"/>
              </a:rPr>
              <a:t>With the exception of an active ADS, </a:t>
            </a:r>
            <a:r>
              <a:rPr lang="en-GB" dirty="0">
                <a:latin typeface="Times New Roman" panose="02020603050405020304" pitchFamily="18" charset="0"/>
                <a:cs typeface="Times New Roman" panose="02020603050405020304" pitchFamily="18" charset="0"/>
              </a:rPr>
              <a:t>it shall always be possible to switch the main-beam headlamps ON and OFF manually and to manually switch OFF the automatic control of the main-beam headlamps.</a:t>
            </a:r>
          </a:p>
          <a:p>
            <a:pPr marL="1166813"/>
            <a:r>
              <a:rPr lang="en-GB" dirty="0">
                <a:latin typeface="Times New Roman" panose="02020603050405020304" pitchFamily="18" charset="0"/>
                <a:cs typeface="Times New Roman" panose="02020603050405020304" pitchFamily="18" charset="0"/>
              </a:rPr>
              <a:t>Moreover, the switching OFF, of the main-beam headlamps and of their automatic control, shall be by means of a simple and immediate manual operation; the use of sub-menus is not allowed.</a:t>
            </a:r>
          </a:p>
          <a:p>
            <a:endParaRPr lang="en-GB" dirty="0"/>
          </a:p>
        </p:txBody>
      </p:sp>
      <p:sp>
        <p:nvSpPr>
          <p:cNvPr id="7" name="Textfeld 6">
            <a:extLst>
              <a:ext uri="{FF2B5EF4-FFF2-40B4-BE49-F238E27FC236}">
                <a16:creationId xmlns:a16="http://schemas.microsoft.com/office/drawing/2014/main" id="{0EED3F89-146A-BC78-0F29-6A346D268397}"/>
              </a:ext>
            </a:extLst>
          </p:cNvPr>
          <p:cNvSpPr txBox="1"/>
          <p:nvPr/>
        </p:nvSpPr>
        <p:spPr>
          <a:xfrm>
            <a:off x="1228435" y="843676"/>
            <a:ext cx="5606473" cy="646331"/>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Add a new Paragraph 6.1.7.2.1., to read:</a:t>
            </a:r>
          </a:p>
          <a:p>
            <a:endParaRPr lang="en-GB" dirty="0"/>
          </a:p>
        </p:txBody>
      </p:sp>
    </p:spTree>
    <p:extLst>
      <p:ext uri="{BB962C8B-B14F-4D97-AF65-F5344CB8AC3E}">
        <p14:creationId xmlns:p14="http://schemas.microsoft.com/office/powerpoint/2010/main" val="428579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920A611A-B439-47EC-9AB0-62E646C29293}" type="slidenum">
              <a:rPr lang="de-DE" smtClean="0"/>
              <a:t>7</a:t>
            </a:fld>
            <a:endParaRPr lang="de-DE" dirty="0"/>
          </a:p>
        </p:txBody>
      </p:sp>
      <p:sp>
        <p:nvSpPr>
          <p:cNvPr id="3" name="Textfeld 2"/>
          <p:cNvSpPr txBox="1"/>
          <p:nvPr/>
        </p:nvSpPr>
        <p:spPr>
          <a:xfrm>
            <a:off x="1215198" y="1941658"/>
            <a:ext cx="10382865" cy="3416320"/>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Paragraph 6.2.6.1.1., amend to read:</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The initial downward inclination of the cut‑off of the dipped-beam to be set in the unladen vehicle state with one person in the </a:t>
            </a:r>
            <a:r>
              <a:rPr lang="en-GB" strike="sngStrike" dirty="0">
                <a:latin typeface="Times New Roman" panose="02020603050405020304" pitchFamily="18" charset="0"/>
                <a:cs typeface="Times New Roman" panose="02020603050405020304" pitchFamily="18" charset="0"/>
              </a:rPr>
              <a:t>driver’s seat</a:t>
            </a:r>
            <a:r>
              <a:rPr lang="en-GB"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front seat, nearest to the opposing traffic,</a:t>
            </a:r>
            <a:r>
              <a:rPr lang="en-GB" dirty="0">
                <a:latin typeface="Times New Roman" panose="02020603050405020304" pitchFamily="18" charset="0"/>
                <a:cs typeface="Times New Roman" panose="02020603050405020304" pitchFamily="18" charset="0"/>
              </a:rPr>
              <a:t> shall be specified within an accuracy of 0.1 per cent by the manufacturer and indicated in a clearly legible and indelible manner on each vehicle close to either headlamp or the manufacturer's plate by the symbol shown in Annex 7.</a:t>
            </a:r>
            <a:r>
              <a:rPr lang="en-US"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endParaRPr lang="en-GB" b="1" dirty="0"/>
          </a:p>
          <a:p>
            <a:r>
              <a:rPr lang="en-US" i="1" dirty="0">
                <a:latin typeface="Times New Roman" panose="02020603050405020304" pitchFamily="18" charset="0"/>
                <a:cs typeface="Times New Roman" panose="02020603050405020304" pitchFamily="18" charset="0"/>
              </a:rPr>
              <a:t>Add a new</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Paragraph 6.2.6.1.1.1., </a:t>
            </a:r>
            <a:r>
              <a:rPr lang="en-US" dirty="0">
                <a:latin typeface="Times New Roman" panose="02020603050405020304" pitchFamily="18" charset="0"/>
                <a:cs typeface="Times New Roman" panose="02020603050405020304" pitchFamily="18" charset="0"/>
              </a:rPr>
              <a:t>to read:</a:t>
            </a:r>
          </a:p>
          <a:p>
            <a:endParaRPr lang="en-GB"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If the driver's seat does not meet the requirements as defined in paragraph 6.2.6.1.1. due to the design or the operational conditions of the vehicle, the manufacturer shall specify the driver's seat position.”</a:t>
            </a:r>
            <a:endParaRPr lang="en-GB" dirty="0">
              <a:latin typeface="Times New Roman" panose="02020603050405020304" pitchFamily="18" charset="0"/>
              <a:cs typeface="Times New Roman" panose="02020603050405020304" pitchFamily="18" charset="0"/>
            </a:endParaRPr>
          </a:p>
          <a:p>
            <a:endParaRPr lang="en-GB" dirty="0"/>
          </a:p>
        </p:txBody>
      </p:sp>
      <p:sp>
        <p:nvSpPr>
          <p:cNvPr id="4" name="Titel 1"/>
          <p:cNvSpPr txBox="1">
            <a:spLocks/>
          </p:cNvSpPr>
          <p:nvPr/>
        </p:nvSpPr>
        <p:spPr>
          <a:xfrm>
            <a:off x="1215198" y="520725"/>
            <a:ext cx="8901569" cy="830997"/>
          </a:xfrm>
          <a:prstGeom prst="rect">
            <a:avLst/>
          </a:prstGeom>
          <a:noFill/>
        </p:spPr>
        <p:txBody>
          <a:bodyPr wrap="square" rtlCol="0">
            <a:spAutoFit/>
          </a:bodyPr>
          <a:lstStyle>
            <a:defPPr>
              <a:defRPr lang="en-US"/>
            </a:defPPr>
            <a:lvl1pPr>
              <a:defRPr sz="2400" b="1"/>
            </a:lvl1pPr>
          </a:lstStyle>
          <a:p>
            <a:r>
              <a:rPr lang="en-US" dirty="0"/>
              <a:t>Result about the discussion:</a:t>
            </a:r>
          </a:p>
          <a:p>
            <a:r>
              <a:rPr lang="en-US" dirty="0"/>
              <a:t>Driver seat / Front seat, nearest to the opposing traffic</a:t>
            </a:r>
            <a:endParaRPr lang="en-GB" dirty="0"/>
          </a:p>
        </p:txBody>
      </p:sp>
    </p:spTree>
    <p:extLst>
      <p:ext uri="{BB962C8B-B14F-4D97-AF65-F5344CB8AC3E}">
        <p14:creationId xmlns:p14="http://schemas.microsoft.com/office/powerpoint/2010/main" val="1807788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920A611A-B439-47EC-9AB0-62E646C29293}" type="slidenum">
              <a:rPr lang="de-DE" smtClean="0"/>
              <a:t>8</a:t>
            </a:fld>
            <a:endParaRPr lang="de-DE" dirty="0"/>
          </a:p>
        </p:txBody>
      </p:sp>
      <p:sp>
        <p:nvSpPr>
          <p:cNvPr id="3" name="Textfeld 2"/>
          <p:cNvSpPr txBox="1"/>
          <p:nvPr/>
        </p:nvSpPr>
        <p:spPr>
          <a:xfrm>
            <a:off x="1351723" y="1481251"/>
            <a:ext cx="10014367" cy="4247317"/>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Annex 5, </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"States of loading to be taken into consideration in determining variations in the vertical orientation of the dipped‑beam headlamps</a:t>
            </a:r>
            <a:endParaRPr lang="en-GB"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Paragraph 2. amend to read:</a:t>
            </a:r>
          </a:p>
          <a:p>
            <a:endParaRPr lang="en-GB" dirty="0">
              <a:latin typeface="Times New Roman" panose="02020603050405020304" pitchFamily="18" charset="0"/>
              <a:cs typeface="Times New Roman" panose="02020603050405020304" pitchFamily="18" charset="0"/>
            </a:endParaRPr>
          </a:p>
          <a:p>
            <a:pPr marL="457200" indent="-457200">
              <a:buAutoNum type="arabicPeriod" startAt="2"/>
            </a:pPr>
            <a:r>
              <a:rPr lang="en-US" dirty="0">
                <a:latin typeface="Times New Roman" panose="02020603050405020304" pitchFamily="18" charset="0"/>
                <a:cs typeface="Times New Roman" panose="02020603050405020304" pitchFamily="18" charset="0"/>
              </a:rPr>
              <a:t>Loading conditions for different types of vehicles :</a:t>
            </a:r>
          </a:p>
          <a:p>
            <a:pPr marL="457200" indent="-457200">
              <a:buAutoNum type="arabicPeriod" startAt="2"/>
            </a:pPr>
            <a:endParaRPr lang="en-GB" dirty="0">
              <a:latin typeface="Times New Roman" panose="02020603050405020304" pitchFamily="18" charset="0"/>
              <a:cs typeface="Times New Roman" panose="02020603050405020304" pitchFamily="18" charset="0"/>
            </a:endParaRPr>
          </a:p>
          <a:p>
            <a:pPr marL="450850"/>
            <a:r>
              <a:rPr lang="en-US" b="1" dirty="0">
                <a:latin typeface="Times New Roman" panose="02020603050405020304" pitchFamily="18" charset="0"/>
                <a:cs typeface="Times New Roman" panose="02020603050405020304" pitchFamily="18" charset="0"/>
              </a:rPr>
              <a:t>If the driver’s seat is not located on the front seat nearest to the opposing traffic due to the design or the operational conditions of the vehicle, the manufacturer shall specify the driver's seat position.</a:t>
            </a:r>
          </a:p>
          <a:p>
            <a:pPr marL="450850"/>
            <a:endParaRPr lang="en-GB" dirty="0">
              <a:latin typeface="Times New Roman" panose="02020603050405020304" pitchFamily="18" charset="0"/>
              <a:cs typeface="Times New Roman" panose="02020603050405020304" pitchFamily="18" charset="0"/>
            </a:endParaRPr>
          </a:p>
          <a:p>
            <a:pPr marL="450850" lvl="0"/>
            <a:r>
              <a:rPr lang="en-US" b="1" dirty="0">
                <a:latin typeface="Times New Roman" panose="02020603050405020304" pitchFamily="18" charset="0"/>
                <a:cs typeface="Times New Roman" panose="02020603050405020304" pitchFamily="18" charset="0"/>
              </a:rPr>
              <a:t>For vehicles designed to travel without occupants the presence of any persons shall be disregarded. For vehicles designed to travel with occupants the following loading conditions shall apply:”</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927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7EA4F0A-D65D-7468-2117-01BEEFC65C6F}"/>
              </a:ext>
            </a:extLst>
          </p:cNvPr>
          <p:cNvSpPr>
            <a:spLocks noGrp="1"/>
          </p:cNvSpPr>
          <p:nvPr>
            <p:ph type="sldNum" sz="quarter" idx="12"/>
          </p:nvPr>
        </p:nvSpPr>
        <p:spPr/>
        <p:txBody>
          <a:bodyPr/>
          <a:lstStyle/>
          <a:p>
            <a:fld id="{920A611A-B439-47EC-9AB0-62E646C29293}" type="slidenum">
              <a:rPr lang="de-DE" smtClean="0"/>
              <a:t>9</a:t>
            </a:fld>
            <a:endParaRPr lang="de-DE" dirty="0"/>
          </a:p>
        </p:txBody>
      </p:sp>
      <p:sp>
        <p:nvSpPr>
          <p:cNvPr id="3" name="Textfeld 2">
            <a:extLst>
              <a:ext uri="{FF2B5EF4-FFF2-40B4-BE49-F238E27FC236}">
                <a16:creationId xmlns:a16="http://schemas.microsoft.com/office/drawing/2014/main" id="{A18267CB-EB5E-AD57-8981-4FCDF5E3502E}"/>
              </a:ext>
            </a:extLst>
          </p:cNvPr>
          <p:cNvSpPr txBox="1"/>
          <p:nvPr/>
        </p:nvSpPr>
        <p:spPr>
          <a:xfrm>
            <a:off x="1727200" y="1237673"/>
            <a:ext cx="9134764" cy="1323439"/>
          </a:xfrm>
          <a:prstGeom prst="rect">
            <a:avLst/>
          </a:prstGeom>
          <a:noFill/>
        </p:spPr>
        <p:txBody>
          <a:bodyPr wrap="square" rtlCol="0">
            <a:spAutoFit/>
          </a:bodyPr>
          <a:lstStyle/>
          <a:p>
            <a:r>
              <a:rPr lang="en-GB" sz="4000" b="1" dirty="0"/>
              <a:t>In our view the document is now finished and ready for sending to WP.29</a:t>
            </a:r>
          </a:p>
        </p:txBody>
      </p:sp>
    </p:spTree>
    <p:extLst>
      <p:ext uri="{BB962C8B-B14F-4D97-AF65-F5344CB8AC3E}">
        <p14:creationId xmlns:p14="http://schemas.microsoft.com/office/powerpoint/2010/main" val="3404481306"/>
      </p:ext>
    </p:extLst>
  </p:cSld>
  <p:clrMapOvr>
    <a:masterClrMapping/>
  </p:clrMapOvr>
</p:sld>
</file>

<file path=ppt/theme/theme1.xml><?xml version="1.0" encoding="utf-8"?>
<a:theme xmlns:a="http://schemas.openxmlformats.org/drawingml/2006/main" name="Rückblick">
  <a:themeElements>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ückblick">
  <a:themeElements>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9" ma:contentTypeDescription="Create a new document." ma:contentTypeScope="" ma:versionID="957983f112ff70deb4ba3514eaba81b6">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226e8c697896011a9f0e61e90df53f9c"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2C6BFE-0CF5-4D2D-8A58-FF09247FCB25}">
  <ds:schemaRefs>
    <ds:schemaRef ds:uri="http://schemas.microsoft.com/sharepoint/v3/contenttype/forms"/>
  </ds:schemaRefs>
</ds:datastoreItem>
</file>

<file path=customXml/itemProps2.xml><?xml version="1.0" encoding="utf-8"?>
<ds:datastoreItem xmlns:ds="http://schemas.openxmlformats.org/officeDocument/2006/customXml" ds:itemID="{0F559986-CC6D-4030-8D59-F8DA879312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TM02900769[[fn=Rückblick]]</Template>
  <TotalTime>0</TotalTime>
  <Words>1039</Words>
  <Application>Microsoft Office PowerPoint</Application>
  <PresentationFormat>Widescreen</PresentationFormat>
  <Paragraphs>116</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Calibri</vt:lpstr>
      <vt:lpstr>Calibri Light</vt:lpstr>
      <vt:lpstr>Arial</vt:lpstr>
      <vt:lpstr>Times New Roman</vt:lpstr>
      <vt:lpstr>Rückblick</vt:lpstr>
      <vt:lpstr>1_Rückblick</vt:lpstr>
      <vt:lpstr>Status Report  GRE TF AVSR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GRE TF AVSR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report, 29. Apr 2024</dc:title>
  <dc:subject>GRE TF Autonomous Vehicles Signalling Requirements (AVSR)</dc:subject>
  <dc:creator>Dr. K. Manz / L. Schwenkschuster</dc:creator>
  <cp:lastModifiedBy>Secretariat editorial modifications</cp:lastModifiedBy>
  <cp:revision>212</cp:revision>
  <cp:lastPrinted>2023-03-17T10:28:06Z</cp:lastPrinted>
  <dcterms:created xsi:type="dcterms:W3CDTF">2018-05-09T09:15:54Z</dcterms:created>
  <dcterms:modified xsi:type="dcterms:W3CDTF">2024-04-29T19:41:32Z</dcterms:modified>
</cp:coreProperties>
</file>