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332202300" r:id="rId7"/>
    <p:sldId id="33220233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Author" initials="A" lastIdx="0" clrIdx="1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B268E-0D33-48EB-AC3F-210D26EB1CC7}" type="datetimeFigureOut">
              <a:rPr lang="de-DE" smtClean="0"/>
              <a:t>20.04.2024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9E956-0FED-4E01-9228-776299CDAB3F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4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D6240A-5DC7-45B1-9F9A-2AD86C75578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4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7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2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7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1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9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6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3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4AA5-B0CB-4670-9EEC-9BBFA667ADB0}" type="datetimeFigureOut">
              <a:rPr lang="en-US" smtClean="0"/>
              <a:t>20-Apr-24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DAE6-5225-4586-A642-A76FAEF6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7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123" y="1354113"/>
            <a:ext cx="11245755" cy="2622016"/>
          </a:xfrm>
        </p:spPr>
        <p:txBody>
          <a:bodyPr>
            <a:normAutofit/>
          </a:bodyPr>
          <a:lstStyle/>
          <a:p>
            <a:r>
              <a:rPr lang="en-US" sz="4400" dirty="0"/>
              <a:t>GRE Task Force</a:t>
            </a:r>
            <a:br>
              <a:rPr lang="en-US" sz="4400" dirty="0"/>
            </a:br>
            <a:r>
              <a:rPr lang="en-US" sz="4400" dirty="0"/>
              <a:t>LED Substitutes / Retrofits  (TF S/R)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Status report for GRE90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436504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19/04/2024</a:t>
            </a:r>
          </a:p>
          <a:p>
            <a:r>
              <a:rPr lang="en-US" dirty="0"/>
              <a:t>K. Manz, DE (Chairman)</a:t>
            </a:r>
          </a:p>
          <a:p>
            <a:r>
              <a:rPr lang="en-US" dirty="0"/>
              <a:t>Ph. Bailey, UK (Vice-Chairman)</a:t>
            </a:r>
          </a:p>
          <a:p>
            <a:r>
              <a:rPr lang="en-US" dirty="0"/>
              <a:t>Ph. Plathner, IEC (Secretary)</a:t>
            </a:r>
          </a:p>
          <a:p>
            <a:endParaRPr lang="en-US" dirty="0"/>
          </a:p>
        </p:txBody>
      </p:sp>
      <p:sp>
        <p:nvSpPr>
          <p:cNvPr id="5" name="ZoneTexte 3"/>
          <p:cNvSpPr txBox="1"/>
          <p:nvPr/>
        </p:nvSpPr>
        <p:spPr>
          <a:xfrm>
            <a:off x="251519" y="179348"/>
            <a:ext cx="673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Submitted by the Task Force on Substitutes / Retrofits (TF S/R)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BEA1-C854-4712-8ABE-9BA164A276C1}"/>
              </a:ext>
            </a:extLst>
          </p:cNvPr>
          <p:cNvSpPr txBox="1"/>
          <p:nvPr/>
        </p:nvSpPr>
        <p:spPr>
          <a:xfrm>
            <a:off x="7686523" y="364014"/>
            <a:ext cx="3913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GRE-90-13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(90th GRE, 29 April to 3 May 2024,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 item 5)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205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 of TF S/R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9968" y="2358434"/>
            <a:ext cx="5545348" cy="4134441"/>
          </a:xfrm>
        </p:spPr>
        <p:txBody>
          <a:bodyPr>
            <a:noAutofit/>
          </a:bodyPr>
          <a:lstStyle/>
          <a:p>
            <a:r>
              <a:rPr lang="en-US" sz="2000" dirty="0"/>
              <a:t>16</a:t>
            </a:r>
            <a:r>
              <a:rPr lang="en-US" sz="2000" baseline="30000" dirty="0"/>
              <a:t>th</a:t>
            </a:r>
            <a:r>
              <a:rPr lang="en-US" sz="2000" dirty="0"/>
              <a:t> meeting: 2023-March 07/08</a:t>
            </a:r>
            <a:br>
              <a:rPr lang="en-US" sz="2000" dirty="0"/>
            </a:br>
            <a:r>
              <a:rPr lang="en-US" sz="2000" dirty="0"/>
              <a:t>hybrid meeting in Bonn (report: TFSR-16-04)</a:t>
            </a:r>
          </a:p>
          <a:p>
            <a:r>
              <a:rPr lang="en-US" sz="2000" dirty="0"/>
              <a:t>17</a:t>
            </a:r>
            <a:r>
              <a:rPr lang="en-US" sz="2000" baseline="30000" dirty="0"/>
              <a:t>th</a:t>
            </a:r>
            <a:r>
              <a:rPr lang="en-US" sz="2000" dirty="0"/>
              <a:t> meeting: 2023-June 15: Aachen incl. lab demo (report: TFSR-17-04)</a:t>
            </a:r>
          </a:p>
          <a:p>
            <a:r>
              <a:rPr lang="en-US" sz="2000" dirty="0"/>
              <a:t>18</a:t>
            </a:r>
            <a:r>
              <a:rPr lang="en-US" sz="2000" baseline="30000" dirty="0"/>
              <a:t>th</a:t>
            </a:r>
            <a:r>
              <a:rPr lang="en-US" sz="2000" dirty="0"/>
              <a:t> meeting: 2023-July 11: online meeting (report TFSR-18-03)</a:t>
            </a:r>
          </a:p>
          <a:p>
            <a:r>
              <a:rPr lang="en-US" sz="2000" dirty="0"/>
              <a:t>19</a:t>
            </a:r>
            <a:r>
              <a:rPr lang="en-US" sz="2000" baseline="30000" dirty="0"/>
              <a:t>th</a:t>
            </a:r>
            <a:r>
              <a:rPr lang="en-US" sz="2000" dirty="0"/>
              <a:t> meeting: 2023-October 04: online meeting  (report: TFSR-19-04)</a:t>
            </a:r>
          </a:p>
          <a:p>
            <a:r>
              <a:rPr lang="en-US" sz="2000" dirty="0"/>
              <a:t>20</a:t>
            </a:r>
            <a:r>
              <a:rPr lang="en-US" sz="2000" baseline="30000" dirty="0"/>
              <a:t>th</a:t>
            </a:r>
            <a:r>
              <a:rPr lang="en-US" sz="2000" dirty="0"/>
              <a:t> meeting 2023-December-07: online meeting (report: TFSR-20-03)</a:t>
            </a:r>
          </a:p>
          <a:p>
            <a:r>
              <a:rPr lang="en-US" sz="2000" dirty="0"/>
              <a:t>21</a:t>
            </a:r>
            <a:r>
              <a:rPr lang="en-US" sz="2000" baseline="30000" dirty="0"/>
              <a:t>st</a:t>
            </a:r>
            <a:r>
              <a:rPr lang="en-US" sz="2000" dirty="0"/>
              <a:t> meeting 2024-January-26: online meeting (report: TFSR-21-02rev1)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67EFBD2B-810B-4B78-8BFB-5EE299650F36}"/>
              </a:ext>
            </a:extLst>
          </p:cNvPr>
          <p:cNvSpPr txBox="1">
            <a:spLocks/>
          </p:cNvSpPr>
          <p:nvPr/>
        </p:nvSpPr>
        <p:spPr>
          <a:xfrm>
            <a:off x="6669023" y="810965"/>
            <a:ext cx="5193009" cy="247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Actions completed :</a:t>
            </a:r>
          </a:p>
          <a:p>
            <a:r>
              <a:rPr lang="en-US" sz="2400" dirty="0"/>
              <a:t>Step 1: LED Substitutes</a:t>
            </a:r>
          </a:p>
          <a:p>
            <a:r>
              <a:rPr lang="en-US" sz="2400" dirty="0"/>
              <a:t>Step 2: LED Replacements (“Retrofits”)</a:t>
            </a:r>
          </a:p>
          <a:p>
            <a:pPr lvl="1"/>
            <a:r>
              <a:rPr lang="en-US" sz="2000" dirty="0"/>
              <a:t>Step 2A: Administrative items</a:t>
            </a:r>
          </a:p>
          <a:p>
            <a:pPr lvl="1"/>
            <a:r>
              <a:rPr lang="en-US" sz="2000" dirty="0"/>
              <a:t>Step 2B: Technical items based on “full equivalence”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2C85254-B812-4680-B7E5-3D39C1326A31}"/>
              </a:ext>
            </a:extLst>
          </p:cNvPr>
          <p:cNvSpPr txBox="1"/>
          <p:nvPr/>
        </p:nvSpPr>
        <p:spPr>
          <a:xfrm>
            <a:off x="6568355" y="3573624"/>
            <a:ext cx="5545348" cy="132343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ym typeface="Wingdings" panose="05000000000000000000" pitchFamily="2" charset="2"/>
              </a:rPr>
              <a:t>New work item:</a:t>
            </a:r>
          </a:p>
          <a:p>
            <a:r>
              <a:rPr lang="en-GB" sz="2000" dirty="0">
                <a:sym typeface="Wingdings" panose="05000000000000000000" pitchFamily="2" charset="2"/>
              </a:rPr>
              <a:t>re-evaluate equivalence criteria of high power LEDr,</a:t>
            </a:r>
          </a:p>
          <a:p>
            <a:r>
              <a:rPr lang="en-GB" sz="2000" dirty="0">
                <a:sym typeface="Wingdings" panose="05000000000000000000" pitchFamily="2" charset="2"/>
              </a:rPr>
              <a:t>as assigned by GRE87 (GRE87 report, paragraph 15; see also GRE-87-02)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DFEB6520-EB90-C3A8-D2EA-E3685E832D11}"/>
              </a:ext>
            </a:extLst>
          </p:cNvPr>
          <p:cNvSpPr/>
          <p:nvPr/>
        </p:nvSpPr>
        <p:spPr>
          <a:xfrm rot="10800000">
            <a:off x="5692709" y="4017630"/>
            <a:ext cx="757645" cy="435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25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A4F52C0-DB03-C901-6CB5-6D49DC2B8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Documents submitted to GRE-90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07F6666-A4B5-892C-46F1-537817F71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GRE/2024/02: formal proposal for an H11-LED with a bi-directional configuration</a:t>
            </a:r>
          </a:p>
          <a:p>
            <a:r>
              <a:rPr lang="en-GB" dirty="0"/>
              <a:t>GRE-90-02 : informal document to support the formal proposal: with changes to the existing category sheet highlighted in colour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69DA04-371E-962C-F3B6-B9BB380D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7F76-AB1E-455E-8431-1732CF83521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16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B04CFB0-2CD2-1E4F-6F1E-319D7C199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780"/>
          </a:xfrm>
        </p:spPr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TF S/R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0110104-0C0E-13AF-E036-0E9BE51CF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073"/>
            <a:ext cx="10515600" cy="47088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Question to GRE90 from TFSR21 (after approval of the H11 LED modifications by GRE)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/>
              <a:t>Will TF S/R continue to work on other category sheets?</a:t>
            </a:r>
          </a:p>
          <a:p>
            <a:r>
              <a:rPr lang="en-GB" dirty="0">
                <a:sym typeface="Wingdings" panose="05000000000000000000" pitchFamily="2" charset="2"/>
              </a:rPr>
              <a:t>Or will the TFSR be closed?</a:t>
            </a:r>
          </a:p>
          <a:p>
            <a:r>
              <a:rPr lang="en-GB" dirty="0">
                <a:sym typeface="Wingdings" panose="05000000000000000000" pitchFamily="2" charset="2"/>
              </a:rPr>
              <a:t>Will NGOs prepare the proposals and submit directly to GRE (as is done for other light source proposals into RE5)  or will NGOs </a:t>
            </a:r>
            <a:r>
              <a:rPr lang="en-GB">
                <a:sym typeface="Wingdings" panose="05000000000000000000" pitchFamily="2" charset="2"/>
              </a:rPr>
              <a:t>submit proposals to the TF S/R?</a:t>
            </a:r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Proposal for a way forward</a:t>
            </a:r>
            <a:r>
              <a:rPr lang="en-GB" sz="3200" dirty="0">
                <a:sym typeface="Wingdings" panose="05000000000000000000" pitchFamily="2" charset="2"/>
              </a:rPr>
              <a:t>:</a:t>
            </a:r>
          </a:p>
          <a:p>
            <a:r>
              <a:rPr lang="en-GB" sz="3200" dirty="0">
                <a:sym typeface="Wingdings" panose="05000000000000000000" pitchFamily="2" charset="2"/>
              </a:rPr>
              <a:t>TF S/R is maintained to review proposals and submit proposals to GRE</a:t>
            </a:r>
          </a:p>
          <a:p>
            <a:r>
              <a:rPr lang="en-GB" sz="3200" dirty="0">
                <a:sym typeface="Wingdings" panose="05000000000000000000" pitchFamily="2" charset="2"/>
              </a:rPr>
              <a:t>NGOs and CPs are invited to prepare proposals and submit to TF S/R</a:t>
            </a:r>
          </a:p>
          <a:p>
            <a:endParaRPr lang="en-GB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3200" dirty="0">
                <a:sym typeface="Wingdings" panose="05000000000000000000" pitchFamily="2" charset="2"/>
              </a:rPr>
              <a:t> Meeting frequency of TF S/R will be reduced (online meetings), since the detailed technical work should be done at NGO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62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CDB941-672F-4708-A4D6-C2D1587763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2E5C4D-D7CC-4FB2-BDC4-588336250A7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c5cc0ae-4f24-4e2b-aa26-757cfaf3c87b"/>
    <ds:schemaRef ds:uri="5a07457b-da3d-47e1-9f6e-47d86a57261a"/>
    <ds:schemaRef ds:uri="http://www.w3.org/XML/1998/namespace"/>
    <ds:schemaRef ds:uri="http://purl.org/dc/dcmitype/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4F499334-5AC5-440D-8B09-2BF007AD92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9dda1df-3fca-45c7-91be-5629a3733338}" enabled="1" method="Privileged" siteId="{ec1ca250-c234-4d56-a76b-7dfb9eee0c4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Widescreen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GRE Task Force LED Substitutes / Retrofits  (TF S/R)  Status report for GRE90</vt:lpstr>
      <vt:lpstr>Meetings of TF S/R</vt:lpstr>
      <vt:lpstr>Documents submitted to GRE-90</vt:lpstr>
      <vt:lpstr>Next steps for TF S/R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2019-10-14T12:02:28Z</dcterms:created>
  <dcterms:modified xsi:type="dcterms:W3CDTF">2024-04-20T09:03:59Z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0x010100FF7F7847627A084996C0CDD8261652C3</vt:lpwstr>
  </property>
  <property fmtid="{D5CDD505-2E9C-101B-9397-08002B2CF9AE}" pid="3" name="MSIP_Label_1c8e0fde-d954-47be-ab67-d16694a3feef_Enabled">
    <vt:lpwstr>True</vt:lpwstr>
  </property>
  <property fmtid="{D5CDD505-2E9C-101B-9397-08002B2CF9AE}" pid="4" name="MSIP_Label_1c8e0fde-d954-47be-ab67-d16694a3feef_SiteId">
    <vt:lpwstr>ec1ca250-c234-4d56-a76b-7dfb9eee0c46</vt:lpwstr>
  </property>
  <property fmtid="{D5CDD505-2E9C-101B-9397-08002B2CF9AE}" pid="5" name="MSIP_Label_1c8e0fde-d954-47be-ab67-d16694a3feef_Owner">
    <vt:lpwstr>p.plathner@osram.com</vt:lpwstr>
  </property>
  <property fmtid="{D5CDD505-2E9C-101B-9397-08002B2CF9AE}" pid="6" name="MSIP_Label_1c8e0fde-d954-47be-ab67-d16694a3feef_SetDate">
    <vt:lpwstr>2020-10-14T06:26:40.4771315Z</vt:lpwstr>
  </property>
  <property fmtid="{D5CDD505-2E9C-101B-9397-08002B2CF9AE}" pid="7" name="MSIP_Label_1c8e0fde-d954-47be-ab67-d16694a3feef_Name">
    <vt:lpwstr>Internal Use</vt:lpwstr>
  </property>
  <property fmtid="{D5CDD505-2E9C-101B-9397-08002B2CF9AE}" pid="8" name="MSIP_Label_1c8e0fde-d954-47be-ab67-d16694a3feef_Application">
    <vt:lpwstr>Microsoft Azure Information Protection</vt:lpwstr>
  </property>
  <property fmtid="{D5CDD505-2E9C-101B-9397-08002B2CF9AE}" pid="9" name="MSIP_Label_1c8e0fde-d954-47be-ab67-d16694a3feef_ActionId">
    <vt:lpwstr>3b052906-baa2-4201-a2ff-b88eb83f1a3a</vt:lpwstr>
  </property>
  <property fmtid="{D5CDD505-2E9C-101B-9397-08002B2CF9AE}" pid="10" name="MSIP_Label_1c8e0fde-d954-47be-ab67-d16694a3feef_Extended_MSFT_Method">
    <vt:lpwstr>Automatic</vt:lpwstr>
  </property>
  <property fmtid="{D5CDD505-2E9C-101B-9397-08002B2CF9AE}" pid="11" name="MSIP_Label_f9dda1df-3fca-45c7-91be-5629a3733338_Enabled">
    <vt:lpwstr>True</vt:lpwstr>
  </property>
  <property fmtid="{D5CDD505-2E9C-101B-9397-08002B2CF9AE}" pid="12" name="MSIP_Label_f9dda1df-3fca-45c7-91be-5629a3733338_SiteId">
    <vt:lpwstr>ec1ca250-c234-4d56-a76b-7dfb9eee0c46</vt:lpwstr>
  </property>
  <property fmtid="{D5CDD505-2E9C-101B-9397-08002B2CF9AE}" pid="13" name="MSIP_Label_f9dda1df-3fca-45c7-91be-5629a3733338_Owner">
    <vt:lpwstr>p.plathner@osram.com</vt:lpwstr>
  </property>
  <property fmtid="{D5CDD505-2E9C-101B-9397-08002B2CF9AE}" pid="14" name="MSIP_Label_f9dda1df-3fca-45c7-91be-5629a3733338_SetDate">
    <vt:lpwstr>2020-10-14T06:26:40.4771315Z</vt:lpwstr>
  </property>
  <property fmtid="{D5CDD505-2E9C-101B-9397-08002B2CF9AE}" pid="15" name="MSIP_Label_f9dda1df-3fca-45c7-91be-5629a3733338_Name">
    <vt:lpwstr>All employees (unprotected)</vt:lpwstr>
  </property>
  <property fmtid="{D5CDD505-2E9C-101B-9397-08002B2CF9AE}" pid="16" name="MSIP_Label_f9dda1df-3fca-45c7-91be-5629a3733338_Application">
    <vt:lpwstr>Microsoft Azure Information Protection</vt:lpwstr>
  </property>
  <property fmtid="{D5CDD505-2E9C-101B-9397-08002B2CF9AE}" pid="17" name="MSIP_Label_f9dda1df-3fca-45c7-91be-5629a3733338_ActionId">
    <vt:lpwstr>3b052906-baa2-4201-a2ff-b88eb83f1a3a</vt:lpwstr>
  </property>
  <property fmtid="{D5CDD505-2E9C-101B-9397-08002B2CF9AE}" pid="18" name="MSIP_Label_f9dda1df-3fca-45c7-91be-5629a3733338_Parent">
    <vt:lpwstr>1c8e0fde-d954-47be-ab67-d16694a3feef</vt:lpwstr>
  </property>
  <property fmtid="{D5CDD505-2E9C-101B-9397-08002B2CF9AE}" pid="19" name="MSIP_Label_f9dda1df-3fca-45c7-91be-5629a3733338_Extended_MSFT_Method">
    <vt:lpwstr>Automatic</vt:lpwstr>
  </property>
  <property fmtid="{D5CDD505-2E9C-101B-9397-08002B2CF9AE}" pid="20" name="Sensitivity">
    <vt:lpwstr>Internal Use All employees (unprotected)</vt:lpwstr>
  </property>
  <property fmtid="{D5CDD505-2E9C-101B-9397-08002B2CF9AE}" pid="22" name="MediaServiceImageTags">
    <vt:lpwstr/>
  </property>
  <property fmtid="{D5CDD505-2E9C-101B-9397-08002B2CF9AE}" pid="23" name="gba66df640194346a5267c50f24d4797">
    <vt:lpwstr/>
  </property>
  <property fmtid="{D5CDD505-2E9C-101B-9397-08002B2CF9AE}" pid="24" name="Office_x0020_of_x0020_Origin">
    <vt:lpwstr/>
  </property>
  <property fmtid="{D5CDD505-2E9C-101B-9397-08002B2CF9AE}" pid="25" name="Office of Origin">
    <vt:lpwstr/>
  </property>
</Properties>
</file>