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35" r:id="rId2"/>
    <p:sldId id="4586" r:id="rId3"/>
    <p:sldId id="4587" r:id="rId4"/>
    <p:sldId id="4588" r:id="rId5"/>
    <p:sldId id="4589" r:id="rId6"/>
    <p:sldId id="4590" r:id="rId7"/>
    <p:sldId id="4591" r:id="rId8"/>
    <p:sldId id="4592" r:id="rId9"/>
    <p:sldId id="4594" r:id="rId10"/>
    <p:sldId id="4595" r:id="rId11"/>
    <p:sldId id="4593" r:id="rId12"/>
    <p:sldId id="4536" r:id="rId13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UTAC 2021" id="{F29C9968-33FE-4617-B9E9-1D9A2A22CC21}">
          <p14:sldIdLst>
            <p14:sldId id="4535"/>
            <p14:sldId id="4586"/>
            <p14:sldId id="4587"/>
            <p14:sldId id="4588"/>
            <p14:sldId id="4589"/>
            <p14:sldId id="4590"/>
            <p14:sldId id="4591"/>
            <p14:sldId id="4592"/>
            <p14:sldId id="4594"/>
            <p14:sldId id="4595"/>
            <p14:sldId id="4593"/>
            <p14:sldId id="45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4EA"/>
    <a:srgbClr val="004680"/>
    <a:srgbClr val="000000"/>
    <a:srgbClr val="BFBFBF"/>
    <a:srgbClr val="FFFFFF"/>
    <a:srgbClr val="44546A"/>
    <a:srgbClr val="404040"/>
    <a:srgbClr val="80808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A96C5-DB25-4773-87F5-170E33E55653}" v="1" dt="2023-08-29T15:34:49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9" autoAdjust="0"/>
  </p:normalViewPr>
  <p:slideViewPr>
    <p:cSldViewPr snapToGrid="0">
      <p:cViewPr>
        <p:scale>
          <a:sx n="66" d="100"/>
          <a:sy n="66" d="100"/>
        </p:scale>
        <p:origin x="85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1903" y="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FF05183-0F43-4AAE-9A2F-4DEB3B069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AB6666-537F-43BB-BD37-1A849BEC0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CC251-43C6-4476-901C-4B25572A7063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5F5EF6-C17F-4793-A947-C11E4E2CC4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63FC37-1226-4746-A711-0D36A022AC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56AC-6C43-4B96-9A23-0CE1AB2F9D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00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48D90-28B7-4F51-ADC3-52570455B5F5}" type="datetimeFigureOut">
              <a:rPr lang="fr-FR" smtClean="0"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B112-0B6F-4F2F-9FF7-76F54AFCE7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864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6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6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44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01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2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68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3B112-0B6F-4F2F-9FF7-76F54AFCE7A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5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utacceram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BE3D9AEE-2A4C-41EB-8689-11F1608B2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57" y="3527146"/>
            <a:ext cx="5016523" cy="7904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8541BDD-5EB7-474B-9D29-38AD0A5DB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2100" y="2432050"/>
            <a:ext cx="5372901" cy="2125664"/>
          </a:xfrm>
          <a:custGeom>
            <a:avLst/>
            <a:gdLst>
              <a:gd name="connsiteX0" fmla="*/ 325656 w 5372901"/>
              <a:gd name="connsiteY0" fmla="*/ 0 h 2125664"/>
              <a:gd name="connsiteX1" fmla="*/ 5372901 w 5372901"/>
              <a:gd name="connsiteY1" fmla="*/ 0 h 2125664"/>
              <a:gd name="connsiteX2" fmla="*/ 5372901 w 5372901"/>
              <a:gd name="connsiteY2" fmla="*/ 2125664 h 2125664"/>
              <a:gd name="connsiteX3" fmla="*/ 0 w 5372901"/>
              <a:gd name="connsiteY3" fmla="*/ 2125664 h 2125664"/>
              <a:gd name="connsiteX4" fmla="*/ 0 w 5372901"/>
              <a:gd name="connsiteY4" fmla="*/ 2117924 h 21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901" h="2125664">
                <a:moveTo>
                  <a:pt x="325656" y="0"/>
                </a:moveTo>
                <a:lnTo>
                  <a:pt x="5372901" y="0"/>
                </a:lnTo>
                <a:lnTo>
                  <a:pt x="5372901" y="2125664"/>
                </a:lnTo>
                <a:lnTo>
                  <a:pt x="0" y="2125664"/>
                </a:lnTo>
                <a:lnTo>
                  <a:pt x="0" y="2117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B9C248EA-D2F5-4D83-99E5-A9FF1A055E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1567" y="174625"/>
            <a:ext cx="5013434" cy="2125663"/>
          </a:xfrm>
          <a:custGeom>
            <a:avLst/>
            <a:gdLst>
              <a:gd name="connsiteX0" fmla="*/ 326846 w 5013434"/>
              <a:gd name="connsiteY0" fmla="*/ 0 h 2125663"/>
              <a:gd name="connsiteX1" fmla="*/ 5013434 w 5013434"/>
              <a:gd name="connsiteY1" fmla="*/ 0 h 2125663"/>
              <a:gd name="connsiteX2" fmla="*/ 5013434 w 5013434"/>
              <a:gd name="connsiteY2" fmla="*/ 2125663 h 2125663"/>
              <a:gd name="connsiteX3" fmla="*/ 0 w 5013434"/>
              <a:gd name="connsiteY3" fmla="*/ 2125663 h 212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34" h="2125663">
                <a:moveTo>
                  <a:pt x="326846" y="0"/>
                </a:moveTo>
                <a:lnTo>
                  <a:pt x="5013434" y="0"/>
                </a:lnTo>
                <a:lnTo>
                  <a:pt x="5013434" y="2125663"/>
                </a:lnTo>
                <a:lnTo>
                  <a:pt x="0" y="2125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1CE6348-657B-435E-978C-CE636D26D6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550" y="4689475"/>
            <a:ext cx="5710238" cy="2046288"/>
          </a:xfrm>
          <a:custGeom>
            <a:avLst/>
            <a:gdLst>
              <a:gd name="connsiteX0" fmla="*/ 314028 w 5710238"/>
              <a:gd name="connsiteY0" fmla="*/ 0 h 2046288"/>
              <a:gd name="connsiteX1" fmla="*/ 5710238 w 5710238"/>
              <a:gd name="connsiteY1" fmla="*/ 0 h 2046288"/>
              <a:gd name="connsiteX2" fmla="*/ 5710238 w 5710238"/>
              <a:gd name="connsiteY2" fmla="*/ 2046288 h 2046288"/>
              <a:gd name="connsiteX3" fmla="*/ 0 w 5710238"/>
              <a:gd name="connsiteY3" fmla="*/ 2046288 h 2046288"/>
              <a:gd name="connsiteX4" fmla="*/ 0 w 5710238"/>
              <a:gd name="connsiteY4" fmla="*/ 2042297 h 20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0238" h="2046288">
                <a:moveTo>
                  <a:pt x="314028" y="0"/>
                </a:moveTo>
                <a:lnTo>
                  <a:pt x="5710238" y="0"/>
                </a:lnTo>
                <a:lnTo>
                  <a:pt x="5710238" y="2046288"/>
                </a:lnTo>
                <a:lnTo>
                  <a:pt x="0" y="2046288"/>
                </a:lnTo>
                <a:lnTo>
                  <a:pt x="0" y="2042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CB28455-3AD7-44D7-A38D-B0FA0E482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95705"/>
            <a:ext cx="5942806" cy="28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BE3D9AEE-2A4C-41EB-8689-11F1608B2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357" y="3033768"/>
            <a:ext cx="4324729" cy="79046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8541BDD-5EB7-474B-9D29-38AD0A5DB7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2100" y="2432050"/>
            <a:ext cx="5372901" cy="2125664"/>
          </a:xfrm>
          <a:custGeom>
            <a:avLst/>
            <a:gdLst>
              <a:gd name="connsiteX0" fmla="*/ 325656 w 5372901"/>
              <a:gd name="connsiteY0" fmla="*/ 0 h 2125664"/>
              <a:gd name="connsiteX1" fmla="*/ 5372901 w 5372901"/>
              <a:gd name="connsiteY1" fmla="*/ 0 h 2125664"/>
              <a:gd name="connsiteX2" fmla="*/ 5372901 w 5372901"/>
              <a:gd name="connsiteY2" fmla="*/ 2125664 h 2125664"/>
              <a:gd name="connsiteX3" fmla="*/ 0 w 5372901"/>
              <a:gd name="connsiteY3" fmla="*/ 2125664 h 2125664"/>
              <a:gd name="connsiteX4" fmla="*/ 0 w 5372901"/>
              <a:gd name="connsiteY4" fmla="*/ 2117924 h 212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901" h="2125664">
                <a:moveTo>
                  <a:pt x="325656" y="0"/>
                </a:moveTo>
                <a:lnTo>
                  <a:pt x="5372901" y="0"/>
                </a:lnTo>
                <a:lnTo>
                  <a:pt x="5372901" y="2125664"/>
                </a:lnTo>
                <a:lnTo>
                  <a:pt x="0" y="2125664"/>
                </a:lnTo>
                <a:lnTo>
                  <a:pt x="0" y="2117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B9C248EA-D2F5-4D83-99E5-A9FF1A055E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1567" y="174625"/>
            <a:ext cx="5013434" cy="2125663"/>
          </a:xfrm>
          <a:custGeom>
            <a:avLst/>
            <a:gdLst>
              <a:gd name="connsiteX0" fmla="*/ 326846 w 5013434"/>
              <a:gd name="connsiteY0" fmla="*/ 0 h 2125663"/>
              <a:gd name="connsiteX1" fmla="*/ 5013434 w 5013434"/>
              <a:gd name="connsiteY1" fmla="*/ 0 h 2125663"/>
              <a:gd name="connsiteX2" fmla="*/ 5013434 w 5013434"/>
              <a:gd name="connsiteY2" fmla="*/ 2125663 h 2125663"/>
              <a:gd name="connsiteX3" fmla="*/ 0 w 5013434"/>
              <a:gd name="connsiteY3" fmla="*/ 2125663 h 212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34" h="2125663">
                <a:moveTo>
                  <a:pt x="326846" y="0"/>
                </a:moveTo>
                <a:lnTo>
                  <a:pt x="5013434" y="0"/>
                </a:lnTo>
                <a:lnTo>
                  <a:pt x="5013434" y="2125663"/>
                </a:lnTo>
                <a:lnTo>
                  <a:pt x="0" y="2125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E1CE6348-657B-435E-978C-CE636D26D6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550" y="4689475"/>
            <a:ext cx="5710238" cy="2046288"/>
          </a:xfrm>
          <a:custGeom>
            <a:avLst/>
            <a:gdLst>
              <a:gd name="connsiteX0" fmla="*/ 314028 w 5710238"/>
              <a:gd name="connsiteY0" fmla="*/ 0 h 2046288"/>
              <a:gd name="connsiteX1" fmla="*/ 5710238 w 5710238"/>
              <a:gd name="connsiteY1" fmla="*/ 0 h 2046288"/>
              <a:gd name="connsiteX2" fmla="*/ 5710238 w 5710238"/>
              <a:gd name="connsiteY2" fmla="*/ 2046288 h 2046288"/>
              <a:gd name="connsiteX3" fmla="*/ 0 w 5710238"/>
              <a:gd name="connsiteY3" fmla="*/ 2046288 h 2046288"/>
              <a:gd name="connsiteX4" fmla="*/ 0 w 5710238"/>
              <a:gd name="connsiteY4" fmla="*/ 2042297 h 20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0238" h="2046288">
                <a:moveTo>
                  <a:pt x="314028" y="0"/>
                </a:moveTo>
                <a:lnTo>
                  <a:pt x="5710238" y="0"/>
                </a:lnTo>
                <a:lnTo>
                  <a:pt x="5710238" y="2046288"/>
                </a:lnTo>
                <a:lnTo>
                  <a:pt x="0" y="2046288"/>
                </a:lnTo>
                <a:lnTo>
                  <a:pt x="0" y="2042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33" name="Graphique 32">
            <a:extLst>
              <a:ext uri="{FF2B5EF4-FFF2-40B4-BE49-F238E27FC236}">
                <a16:creationId xmlns:a16="http://schemas.microsoft.com/office/drawing/2014/main" id="{7876126E-CA8E-4AA4-8DFA-3C7FE6E81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835" y="13997"/>
            <a:ext cx="2632288" cy="12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B9B89B-842C-476F-97FF-44007E7F9821}"/>
              </a:ext>
            </a:extLst>
          </p:cNvPr>
          <p:cNvSpPr/>
          <p:nvPr userDrawn="1"/>
        </p:nvSpPr>
        <p:spPr>
          <a:xfrm>
            <a:off x="1" y="-5933"/>
            <a:ext cx="12192000" cy="112890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BC22F9EA-7178-4398-95D4-C1A672DA3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990" y="-5933"/>
            <a:ext cx="2350713" cy="1128906"/>
          </a:xfrm>
          <a:prstGeom prst="rect">
            <a:avLst/>
          </a:prstGeom>
        </p:spPr>
      </p:pic>
      <p:sp>
        <p:nvSpPr>
          <p:cNvPr id="12" name="Titre 12">
            <a:extLst>
              <a:ext uri="{FF2B5EF4-FFF2-40B4-BE49-F238E27FC236}">
                <a16:creationId xmlns:a16="http://schemas.microsoft.com/office/drawing/2014/main" id="{7410B159-9E4E-4B59-A57B-C8648BC3B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622" y="294244"/>
            <a:ext cx="9156808" cy="680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372F45-9FA0-421C-B0DE-EAF589DD3239}"/>
              </a:ext>
            </a:extLst>
          </p:cNvPr>
          <p:cNvSpPr/>
          <p:nvPr userDrawn="1"/>
        </p:nvSpPr>
        <p:spPr>
          <a:xfrm rot="5400000">
            <a:off x="11688431" y="6518264"/>
            <a:ext cx="406401" cy="27307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3DBE37E-2147-4C7C-9EB4-FFD911BE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4612" y="6472237"/>
            <a:ext cx="554038" cy="365125"/>
          </a:xfrm>
          <a:prstGeom prst="rect">
            <a:avLst/>
          </a:prstGeom>
        </p:spPr>
        <p:txBody>
          <a:bodyPr numCol="1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C25BAF-2119-450B-9CE7-EF7FEDF417A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AFEEA98-4634-4415-9117-55724F17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  <a:prstGeom prst="rect">
            <a:avLst/>
          </a:prstGeom>
        </p:spPr>
        <p:txBody>
          <a:bodyPr/>
          <a:lstStyle>
            <a:lvl1pPr algn="r">
              <a:defRPr sz="600" b="1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16E20721-247C-4A82-AA54-AB57F07785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43038"/>
            <a:ext cx="10801350" cy="4897437"/>
          </a:xfrm>
          <a:prstGeom prst="rect">
            <a:avLst/>
          </a:prstGeom>
        </p:spPr>
        <p:txBody>
          <a:bodyPr/>
          <a:lstStyle>
            <a:lvl1pPr>
              <a:buClr>
                <a:srgbClr val="004680"/>
              </a:buClr>
              <a:defRPr/>
            </a:lvl1pPr>
            <a:lvl2pPr>
              <a:buClr>
                <a:srgbClr val="004680"/>
              </a:buClr>
              <a:defRPr/>
            </a:lvl2pPr>
            <a:lvl3pPr>
              <a:buClr>
                <a:srgbClr val="004680"/>
              </a:buClr>
              <a:defRPr/>
            </a:lvl3pPr>
            <a:lvl4pPr>
              <a:buClr>
                <a:srgbClr val="004680"/>
              </a:buClr>
              <a:defRPr/>
            </a:lvl4pPr>
            <a:lvl5pPr>
              <a:buClr>
                <a:srgbClr val="004680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90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5145FB-F916-4349-A41B-4B8AFD5868C5}"/>
              </a:ext>
            </a:extLst>
          </p:cNvPr>
          <p:cNvSpPr/>
          <p:nvPr userDrawn="1"/>
        </p:nvSpPr>
        <p:spPr>
          <a:xfrm>
            <a:off x="1" y="-5933"/>
            <a:ext cx="12192000" cy="112890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5F9A6659-4CF1-4610-977B-F1CC88A98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990" y="-5933"/>
            <a:ext cx="2350713" cy="1128906"/>
          </a:xfrm>
          <a:prstGeom prst="rect">
            <a:avLst/>
          </a:prstGeom>
        </p:spPr>
      </p:pic>
      <p:sp>
        <p:nvSpPr>
          <p:cNvPr id="15" name="Titre 12">
            <a:extLst>
              <a:ext uri="{FF2B5EF4-FFF2-40B4-BE49-F238E27FC236}">
                <a16:creationId xmlns:a16="http://schemas.microsoft.com/office/drawing/2014/main" id="{82B62B28-DF69-4627-B231-A9CE25EF6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620" y="294245"/>
            <a:ext cx="9156808" cy="680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34B2AF-27BB-4D0D-9583-934621A73061}"/>
              </a:ext>
            </a:extLst>
          </p:cNvPr>
          <p:cNvSpPr/>
          <p:nvPr userDrawn="1"/>
        </p:nvSpPr>
        <p:spPr>
          <a:xfrm rot="5400000">
            <a:off x="11688431" y="6518264"/>
            <a:ext cx="406401" cy="273076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E3B170C-19AE-44A7-93C7-AB17053D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4612" y="6472237"/>
            <a:ext cx="554038" cy="365125"/>
          </a:xfrm>
          <a:prstGeom prst="rect">
            <a:avLst/>
          </a:prstGeom>
        </p:spPr>
        <p:txBody>
          <a:bodyPr numCol="1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C25BAF-2119-450B-9CE7-EF7FEDF417A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A16A6C9E-8191-4D01-B329-CB7F7ABC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5072" y="6628476"/>
            <a:ext cx="2743200" cy="196145"/>
          </a:xfrm>
          <a:prstGeom prst="rect">
            <a:avLst/>
          </a:prstGeom>
        </p:spPr>
        <p:txBody>
          <a:bodyPr/>
          <a:lstStyle>
            <a:lvl1pPr algn="r">
              <a:defRPr sz="600" b="1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B92B1BC1-799E-432E-B24E-AECD674E9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1443038"/>
            <a:ext cx="5034914" cy="489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1876340E-6469-4AC8-8D7B-1C0171BD2B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61762" y="1443038"/>
            <a:ext cx="5034913" cy="4897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387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69B2C437-0039-48F1-9ADC-33D4407E4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3116" y="1113899"/>
            <a:ext cx="9005120" cy="4324624"/>
          </a:xfrm>
          <a:prstGeom prst="rect">
            <a:avLst/>
          </a:prstGeom>
        </p:spPr>
      </p:pic>
      <p:sp>
        <p:nvSpPr>
          <p:cNvPr id="13" name="ZoneTexte 12">
            <a:hlinkClick r:id="rId4"/>
            <a:extLst>
              <a:ext uri="{FF2B5EF4-FFF2-40B4-BE49-F238E27FC236}">
                <a16:creationId xmlns:a16="http://schemas.microsoft.com/office/drawing/2014/main" id="{DB357D88-04F5-4C35-AAC8-858C4D3F066E}"/>
              </a:ext>
            </a:extLst>
          </p:cNvPr>
          <p:cNvSpPr txBox="1"/>
          <p:nvPr userDrawn="1"/>
        </p:nvSpPr>
        <p:spPr>
          <a:xfrm>
            <a:off x="4755856" y="5858270"/>
            <a:ext cx="2635170" cy="455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800">
                <a:solidFill>
                  <a:srgbClr val="004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www.utac.com</a:t>
            </a:r>
          </a:p>
        </p:txBody>
      </p:sp>
    </p:spTree>
    <p:extLst>
      <p:ext uri="{BB962C8B-B14F-4D97-AF65-F5344CB8AC3E}">
        <p14:creationId xmlns:p14="http://schemas.microsoft.com/office/powerpoint/2010/main" val="275848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36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B708FA-3357-46A7-88E5-C390FEB7E750}"/>
              </a:ext>
            </a:extLst>
          </p:cNvPr>
          <p:cNvSpPr/>
          <p:nvPr userDrawn="1"/>
        </p:nvSpPr>
        <p:spPr>
          <a:xfrm>
            <a:off x="12494871" y="5607936"/>
            <a:ext cx="416688" cy="416688"/>
          </a:xfrm>
          <a:prstGeom prst="rect">
            <a:avLst/>
          </a:prstGeom>
          <a:solidFill>
            <a:srgbClr val="0046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85A32-5BF2-451C-8F32-B8F60BF55D32}"/>
              </a:ext>
            </a:extLst>
          </p:cNvPr>
          <p:cNvSpPr/>
          <p:nvPr userDrawn="1"/>
        </p:nvSpPr>
        <p:spPr>
          <a:xfrm>
            <a:off x="12911391" y="5607936"/>
            <a:ext cx="416688" cy="416688"/>
          </a:xfrm>
          <a:prstGeom prst="rect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94122-5605-4264-87E2-856C16D3B55F}"/>
              </a:ext>
            </a:extLst>
          </p:cNvPr>
          <p:cNvSpPr/>
          <p:nvPr userDrawn="1"/>
        </p:nvSpPr>
        <p:spPr>
          <a:xfrm>
            <a:off x="12911391" y="6441312"/>
            <a:ext cx="416688" cy="416688"/>
          </a:xfrm>
          <a:prstGeom prst="rect">
            <a:avLst/>
          </a:prstGeom>
          <a:solidFill>
            <a:srgbClr val="40404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357BCA-20B7-44A2-ADC9-1FBCF61548B2}"/>
              </a:ext>
            </a:extLst>
          </p:cNvPr>
          <p:cNvSpPr/>
          <p:nvPr userDrawn="1"/>
        </p:nvSpPr>
        <p:spPr>
          <a:xfrm>
            <a:off x="12494871" y="6441312"/>
            <a:ext cx="416688" cy="4166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E197FF-535A-4F3F-8906-EA8EC735A90D}"/>
              </a:ext>
            </a:extLst>
          </p:cNvPr>
          <p:cNvSpPr/>
          <p:nvPr userDrawn="1"/>
        </p:nvSpPr>
        <p:spPr>
          <a:xfrm>
            <a:off x="12911559" y="6024624"/>
            <a:ext cx="416688" cy="416688"/>
          </a:xfrm>
          <a:prstGeom prst="rect">
            <a:avLst/>
          </a:prstGeom>
          <a:solidFill>
            <a:srgbClr val="8080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6B55E3-ABC7-4E46-A4EB-53B86988125F}"/>
              </a:ext>
            </a:extLst>
          </p:cNvPr>
          <p:cNvSpPr/>
          <p:nvPr userDrawn="1"/>
        </p:nvSpPr>
        <p:spPr>
          <a:xfrm>
            <a:off x="12495039" y="6024624"/>
            <a:ext cx="416688" cy="41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57125E-7E96-4C04-B4C2-CC3AF32AC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B16BF6BA-C9D9-47A5-91EA-B9BF4CF5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4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59" r:id="rId3"/>
    <p:sldLayoutId id="2147483661" r:id="rId4"/>
    <p:sldLayoutId id="2147483664" r:id="rId5"/>
    <p:sldLayoutId id="21474836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68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8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tac.com/unece-rdasep-for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699DF8A0-B810-4037-9E36-11D0F58F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59" y="3798695"/>
            <a:ext cx="5521091" cy="1649799"/>
          </a:xfrm>
        </p:spPr>
        <p:txBody>
          <a:bodyPr/>
          <a:lstStyle/>
          <a:p>
            <a:r>
              <a:rPr lang="en-US" dirty="0"/>
              <a:t>ASEP / RD-ASEP Study</a:t>
            </a:r>
            <a:br>
              <a:rPr lang="en-US" dirty="0"/>
            </a:br>
            <a:br>
              <a:rPr lang="en-US" dirty="0"/>
            </a:br>
            <a:r>
              <a:rPr lang="en-US" sz="2400" b="0" i="1" dirty="0"/>
              <a:t>Interim Report to 78</a:t>
            </a:r>
            <a:r>
              <a:rPr lang="en-US" sz="2400" b="0" i="1" baseline="30000" dirty="0"/>
              <a:t>th</a:t>
            </a:r>
            <a:r>
              <a:rPr lang="en-US" sz="2400" b="0" i="1" dirty="0"/>
              <a:t> GRBP</a:t>
            </a:r>
            <a:br>
              <a:rPr lang="en-US" sz="2400" b="0" i="1" dirty="0"/>
            </a:br>
            <a:r>
              <a:rPr lang="en-US" sz="2400" b="0" i="1" dirty="0"/>
              <a:t>September 2023</a:t>
            </a:r>
            <a:endParaRPr lang="en-US" b="0" i="1" dirty="0"/>
          </a:p>
        </p:txBody>
      </p:sp>
      <p:pic>
        <p:nvPicPr>
          <p:cNvPr id="16" name="Espace réservé pour une image  15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F261D23-6182-445E-9D5C-978B841457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Espace réservé pour une image  19" descr="Une image contenant ciel, extérieur, scène, passage&#10;&#10;Description générée automatiquement">
            <a:extLst>
              <a:ext uri="{FF2B5EF4-FFF2-40B4-BE49-F238E27FC236}">
                <a16:creationId xmlns:a16="http://schemas.microsoft.com/office/drawing/2014/main" id="{D35EC673-0025-4FCE-9BB1-0B65C2558E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Espace réservé pour une image  24" descr="Une image contenant intérieur, LEGO, neige, jouet&#10;&#10;Description générée automatiquement">
            <a:extLst>
              <a:ext uri="{FF2B5EF4-FFF2-40B4-BE49-F238E27FC236}">
                <a16:creationId xmlns:a16="http://schemas.microsoft.com/office/drawing/2014/main" id="{2655F1A8-F322-4B8C-A5ED-735508E2F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ECFEF-A17B-F0AB-FDFC-7CE789881F4A}"/>
              </a:ext>
            </a:extLst>
          </p:cNvPr>
          <p:cNvSpPr txBox="1"/>
          <p:nvPr/>
        </p:nvSpPr>
        <p:spPr>
          <a:xfrm>
            <a:off x="516367" y="174625"/>
            <a:ext cx="493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Informal Document GRBP-78-34 </a:t>
            </a:r>
          </a:p>
          <a:p>
            <a:r>
              <a:rPr lang="en-US" sz="2000" dirty="0"/>
              <a:t>78</a:t>
            </a:r>
            <a:r>
              <a:rPr lang="en-US" sz="2000" baseline="30000" dirty="0"/>
              <a:t>th</a:t>
            </a:r>
            <a:r>
              <a:rPr lang="en-US" sz="2000" dirty="0"/>
              <a:t> GRBP, 30 Aug – 01 Sept 2023 </a:t>
            </a:r>
          </a:p>
          <a:p>
            <a:r>
              <a:rPr lang="en-US" sz="2000" dirty="0"/>
              <a:t>Agenda Item 3</a:t>
            </a:r>
          </a:p>
          <a:p>
            <a:r>
              <a:rPr lang="en-US" sz="2000" dirty="0"/>
              <a:t>Submitted by OICA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20167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F83736-05BC-486D-8932-9BCA9F02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3" y="1243464"/>
            <a:ext cx="7459286" cy="5521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88302D1-7887-4F78-86D6-6016454D21E1}"/>
              </a:ext>
            </a:extLst>
          </p:cNvPr>
          <p:cNvSpPr/>
          <p:nvPr/>
        </p:nvSpPr>
        <p:spPr>
          <a:xfrm>
            <a:off x="5642658" y="1967696"/>
            <a:ext cx="6335209" cy="2541959"/>
          </a:xfrm>
          <a:prstGeom prst="rect">
            <a:avLst/>
          </a:prstGeom>
          <a:solidFill>
            <a:srgbClr val="E0E4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59FD3B-7848-4FE5-B627-B6E074620716}"/>
              </a:ext>
            </a:extLst>
          </p:cNvPr>
          <p:cNvSpPr txBox="1"/>
          <p:nvPr/>
        </p:nvSpPr>
        <p:spPr>
          <a:xfrm>
            <a:off x="5786497" y="2106345"/>
            <a:ext cx="6007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UTAC Website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data</a:t>
            </a:r>
            <a:r>
              <a:rPr lang="de-DE" sz="2000" b="1" dirty="0"/>
              <a:t> </a:t>
            </a:r>
            <a:r>
              <a:rPr lang="de-DE" sz="2000" b="1" dirty="0" err="1"/>
              <a:t>submission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Link: </a:t>
            </a:r>
            <a:r>
              <a:rPr lang="de-DE" sz="2000" dirty="0">
                <a:hlinkClick r:id="rId4"/>
              </a:rPr>
              <a:t>https://www.utac.com/unece-rdasep-form/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/>
          </a:p>
          <a:p>
            <a:r>
              <a:rPr lang="de-DE" sz="2000" b="1" dirty="0">
                <a:sym typeface="Wingdings" panose="05000000000000000000" pitchFamily="2" charset="2"/>
              </a:rPr>
              <a:t> </a:t>
            </a:r>
            <a:r>
              <a:rPr lang="de-DE" sz="2000" b="1" dirty="0"/>
              <a:t>Type </a:t>
            </a:r>
            <a:r>
              <a:rPr lang="de-DE" sz="2000" b="1" dirty="0" err="1"/>
              <a:t>Approval</a:t>
            </a:r>
            <a:r>
              <a:rPr lang="de-DE" sz="2000" b="1" dirty="0"/>
              <a:t> </a:t>
            </a:r>
            <a:r>
              <a:rPr lang="de-DE" sz="2000" b="1" dirty="0" err="1"/>
              <a:t>Authorities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submit</a:t>
            </a:r>
            <a:r>
              <a:rPr lang="de-DE" sz="2000" b="1" dirty="0"/>
              <a:t> </a:t>
            </a:r>
            <a:r>
              <a:rPr lang="de-DE" sz="2000" b="1" dirty="0" err="1"/>
              <a:t>data</a:t>
            </a:r>
            <a:endParaRPr lang="de-DE" sz="2000" b="1" dirty="0"/>
          </a:p>
          <a:p>
            <a:br>
              <a:rPr lang="de-DE" sz="2000" b="1" dirty="0"/>
            </a:br>
            <a:r>
              <a:rPr lang="de-DE" sz="2000" b="1" dirty="0">
                <a:sym typeface="Wingdings" panose="05000000000000000000" pitchFamily="2" charset="2"/>
              </a:rPr>
              <a:t> </a:t>
            </a:r>
            <a:r>
              <a:rPr lang="de-DE" sz="2000" b="1" dirty="0" err="1"/>
              <a:t>Therefore</a:t>
            </a:r>
            <a:r>
              <a:rPr lang="de-DE" sz="2000" b="1" dirty="0"/>
              <a:t>, </a:t>
            </a:r>
            <a:r>
              <a:rPr lang="de-DE" sz="2000" b="1" dirty="0" err="1"/>
              <a:t>each</a:t>
            </a:r>
            <a:r>
              <a:rPr lang="de-DE" sz="2000" b="1" dirty="0"/>
              <a:t> TAA will </a:t>
            </a:r>
            <a:r>
              <a:rPr lang="de-DE" sz="2000" b="1" dirty="0" err="1"/>
              <a:t>need</a:t>
            </a:r>
            <a:r>
              <a:rPr lang="de-DE" sz="2000" b="1" dirty="0"/>
              <a:t> </a:t>
            </a:r>
            <a:r>
              <a:rPr lang="de-DE" sz="2000" b="1" dirty="0" err="1"/>
              <a:t>registration</a:t>
            </a:r>
            <a:r>
              <a:rPr lang="de-DE" sz="2000" b="1" dirty="0"/>
              <a:t> code </a:t>
            </a:r>
            <a:r>
              <a:rPr lang="de-DE" sz="2000" b="1" dirty="0" err="1"/>
              <a:t>from</a:t>
            </a:r>
            <a:r>
              <a:rPr lang="de-DE" sz="2000" b="1" dirty="0"/>
              <a:t> UTAC for </a:t>
            </a:r>
            <a:r>
              <a:rPr lang="de-DE" sz="2000" b="1" dirty="0" err="1"/>
              <a:t>data</a:t>
            </a:r>
            <a:r>
              <a:rPr lang="de-DE" sz="2000" b="1" dirty="0"/>
              <a:t> </a:t>
            </a:r>
            <a:r>
              <a:rPr lang="de-DE" sz="2000" b="1" dirty="0" err="1"/>
              <a:t>submission</a:t>
            </a:r>
            <a:r>
              <a:rPr lang="de-DE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25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1317DF-E342-4F7E-8345-0C44B7D77B25}"/>
              </a:ext>
            </a:extLst>
          </p:cNvPr>
          <p:cNvSpPr txBox="1"/>
          <p:nvPr/>
        </p:nvSpPr>
        <p:spPr>
          <a:xfrm>
            <a:off x="380884" y="1396236"/>
            <a:ext cx="11430231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>
                <a:effectLst/>
                <a:latin typeface="+mj-lt"/>
                <a:ea typeface="Times New Roman" panose="02020603050405020304" pitchFamily="18" charset="0"/>
              </a:defRPr>
            </a:lvl1pPr>
            <a:lvl2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marL="0" indent="0">
              <a:buNone/>
            </a:pPr>
            <a:r>
              <a:rPr lang="de-DE" sz="2800" b="1" dirty="0"/>
              <a:t>Work Package 2 </a:t>
            </a:r>
            <a:r>
              <a:rPr lang="de-DE" sz="2800" b="1" dirty="0" err="1"/>
              <a:t>timing</a:t>
            </a:r>
            <a:endParaRPr lang="de-DE" sz="2800" b="1" dirty="0"/>
          </a:p>
          <a:p>
            <a:pPr lvl="1"/>
            <a:r>
              <a:rPr lang="en-GB" dirty="0"/>
              <a:t>Data exchange platform by July’2023 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GB" dirty="0">
                <a:solidFill>
                  <a:srgbClr val="00B050"/>
                </a:solidFill>
              </a:rPr>
              <a:t> DONE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Creation of database for Analysis of monitoring data 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IN PROGRESS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Data collection 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GB" dirty="0">
                <a:solidFill>
                  <a:srgbClr val="00B050"/>
                </a:solidFill>
              </a:rPr>
              <a:t> IN PROGRESS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Data analysis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WILL BE STARTED ONCE REASONABLE DATA AMOUNT HAS BEEN COLLECTED</a:t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endParaRPr lang="de-DE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GB" b="1" u="sng" dirty="0"/>
              <a:t>Interim reports are planned for GRBP 79 and 80, </a:t>
            </a:r>
          </a:p>
          <a:p>
            <a:pPr lvl="1"/>
            <a:r>
              <a:rPr lang="en-GB" b="1" u="sng" dirty="0"/>
              <a:t>Final report is planned for GRBP 81</a:t>
            </a:r>
            <a:endParaRPr lang="de-DE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1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19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1317DF-E342-4F7E-8345-0C44B7D77B25}"/>
              </a:ext>
            </a:extLst>
          </p:cNvPr>
          <p:cNvSpPr txBox="1"/>
          <p:nvPr/>
        </p:nvSpPr>
        <p:spPr>
          <a:xfrm>
            <a:off x="461400" y="1361774"/>
            <a:ext cx="11430231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>
                <a:effectLst/>
                <a:latin typeface="+mj-lt"/>
                <a:ea typeface="Times New Roman" panose="02020603050405020304" pitchFamily="18" charset="0"/>
              </a:defRPr>
            </a:lvl1pPr>
            <a:lvl2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marL="0" indent="0">
              <a:buNone/>
            </a:pPr>
            <a:r>
              <a:rPr lang="en-GB" sz="2800" b="1" dirty="0"/>
              <a:t>Study Outline</a:t>
            </a:r>
          </a:p>
          <a:p>
            <a:r>
              <a:rPr lang="en-GB" dirty="0"/>
              <a:t>UTAC was tasked by ACEA to perform a study on ASEP and RD-ASEP.</a:t>
            </a:r>
          </a:p>
          <a:p>
            <a:r>
              <a:rPr lang="en-GB" dirty="0"/>
              <a:t>The study consists of two work packages:</a:t>
            </a:r>
          </a:p>
          <a:p>
            <a:pPr lvl="1"/>
            <a:r>
              <a:rPr lang="en-GB" b="1" dirty="0"/>
              <a:t>Work Package 1</a:t>
            </a:r>
            <a:br>
              <a:rPr lang="en-GB" dirty="0"/>
            </a:br>
            <a:r>
              <a:rPr lang="en-US" dirty="0"/>
              <a:t>Did the implementation of ASEP as it currently stands lead to any design </a:t>
            </a:r>
            <a:r>
              <a:rPr lang="en-GB" dirty="0"/>
              <a:t>changes?</a:t>
            </a:r>
          </a:p>
          <a:p>
            <a:pPr lvl="1"/>
            <a:r>
              <a:rPr lang="en-GB" b="1" dirty="0"/>
              <a:t>Work Package 2</a:t>
            </a:r>
            <a:br>
              <a:rPr lang="en-GB" dirty="0"/>
            </a:br>
            <a:r>
              <a:rPr lang="en-GB" dirty="0"/>
              <a:t>Collect data from the RD-ASEP monitoring and provide a basic analysis as input to the IWG on RD-ASEP;</a:t>
            </a:r>
          </a:p>
          <a:p>
            <a:r>
              <a:rPr lang="en-GB" dirty="0"/>
              <a:t>Joint study of CPs and Automotive Industry</a:t>
            </a:r>
          </a:p>
          <a:p>
            <a:pPr lvl="1"/>
            <a:r>
              <a:rPr lang="en-GB" dirty="0"/>
              <a:t>France, Germany, Japan, The Netherlands, OICA (ACEA)</a:t>
            </a:r>
          </a:p>
        </p:txBody>
      </p:sp>
    </p:spTree>
    <p:extLst>
      <p:ext uri="{BB962C8B-B14F-4D97-AF65-F5344CB8AC3E}">
        <p14:creationId xmlns:p14="http://schemas.microsoft.com/office/powerpoint/2010/main" val="351351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1317DF-E342-4F7E-8345-0C44B7D77B25}"/>
              </a:ext>
            </a:extLst>
          </p:cNvPr>
          <p:cNvSpPr txBox="1"/>
          <p:nvPr/>
        </p:nvSpPr>
        <p:spPr>
          <a:xfrm>
            <a:off x="380884" y="1314350"/>
            <a:ext cx="11430231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GB" sz="2800" b="1" dirty="0">
                <a:effectLst/>
                <a:latin typeface="+mj-lt"/>
                <a:ea typeface="Times New Roman" panose="02020603050405020304" pitchFamily="18" charset="0"/>
              </a:rPr>
              <a:t>Work Package 1 Description</a:t>
            </a:r>
            <a:endParaRPr lang="de-DE" sz="2800" b="1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Main Question:  </a:t>
            </a:r>
          </a:p>
          <a:p>
            <a: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Did the introduction of ASEP - initiated since July’2016 under UN R51.03 - lead to changes in vehicle design</a:t>
            </a: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herefore,</a:t>
            </a:r>
            <a:endParaRPr lang="de-DE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literature study </a:t>
            </a:r>
            <a:r>
              <a:rPr lang="en-GB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shall be performed</a:t>
            </a: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to get information about the awareness of the public on ASEP.</a:t>
            </a:r>
            <a:endParaRPr lang="de-DE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questionnaire has been made for OEMs.</a:t>
            </a:r>
            <a:endParaRPr lang="de-DE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questionnaire for mainly GRBP CPs </a:t>
            </a:r>
            <a:br>
              <a:rPr lang="de-DE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 need the support from CPs to learn their perspective on ASEP.</a:t>
            </a:r>
          </a:p>
          <a:p>
            <a: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test program on vehicles will carried out in Autumn 2023</a:t>
            </a:r>
            <a:endParaRPr lang="de-DE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8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1317DF-E342-4F7E-8345-0C44B7D77B25}"/>
              </a:ext>
            </a:extLst>
          </p:cNvPr>
          <p:cNvSpPr txBox="1"/>
          <p:nvPr/>
        </p:nvSpPr>
        <p:spPr>
          <a:xfrm>
            <a:off x="346361" y="1480646"/>
            <a:ext cx="584543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which region is your manufacturing company located?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vehicle segments do you specifically target?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has been the average annual production volume of passenger vehicles (M1) over the last 5 years?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has been the average annual production volume of commercial vehicles (N1) over the last 5 years?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specific vehicle categories (UN-ECE system) do you produce?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relation to the vehicle category (PMR) you specified, how significant is the impact of ASEP on your vehicle design?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type of propulsion system is utilized in your vehicles?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specific vehicle classes do you manufacture?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case of your vehicles impacted by ASEP, which specific components underwent changes in their design targets?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you prove compliance with ASEP towards the TAA?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you carry out ASEP tests, which test method do you use?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ASEP tests method is more favorable for your specific cars?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you deal with the Annex 7 mandatory Reference Sound Assessment (RSA)?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follow - although not mandatory - the guidance of GRB68-03 (GRBP Document for Reference only) 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you rate ASEP? Is it considered an important tool for single vehicle noise abatement?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C24F1F-FB20-4D87-B9B5-FBA94367D866}"/>
              </a:ext>
            </a:extLst>
          </p:cNvPr>
          <p:cNvSpPr txBox="1"/>
          <p:nvPr/>
        </p:nvSpPr>
        <p:spPr>
          <a:xfrm>
            <a:off x="6323216" y="1449869"/>
            <a:ext cx="58454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are a representative for a Contracting Party from which region?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in your function as representative for a Contracting Party, you are from …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(or your country, or your administration) accept SoC only, or do you request additional information?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(or your country, or your administration) request application of GRB 68-03 (document for reference on ASEP interpretation) for approval in your country?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EU vehicle registration, are you aware that under single vehicle approval according article 44 Regulation (EU)  858/2018, still the older vehicle regulation UN R51.02 is applicable (which means that ASEP is no mandated )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EU members only, how many vehicles using the single vehicle approvals are registered per year in your country? 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carry out vehicle sound emission tests according UN R51 for market surveillance?</a:t>
            </a:r>
          </a:p>
          <a:p>
            <a:pPr marL="685800" lvl="1" indent="-22860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YES, do you check ASEP as well?</a:t>
            </a:r>
          </a:p>
          <a:p>
            <a:pPr marL="1143000" lvl="2" indent="-228600"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YES, do you check extended ASEP according to paragraph 6.2.3 as well?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you (or your country which you represent) received explicit complains from citizens about noisy motor vehicles (not motorcycles) as single noise events?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YES, how have the complains developed during the last 5 years (tendency: increase, stable, decrease)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think or do you have evidence that ASEP has helped to make noisy single vehicles more quiet?</a:t>
            </a:r>
          </a:p>
          <a:p>
            <a:pPr marL="228600" lvl="0" indent="-228600">
              <a:spcAft>
                <a:spcPts val="6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 you rate ASEP? Is it an important tool for single vehicle noise abatement?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D2B863-D4B4-437D-8C40-105F4C7E7FB3}"/>
              </a:ext>
            </a:extLst>
          </p:cNvPr>
          <p:cNvSpPr txBox="1"/>
          <p:nvPr/>
        </p:nvSpPr>
        <p:spPr>
          <a:xfrm>
            <a:off x="7460796" y="1147363"/>
            <a:ext cx="357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QUESTIONS </a:t>
            </a:r>
            <a:r>
              <a:rPr lang="de-DE" dirty="0" err="1"/>
              <a:t>to</a:t>
            </a:r>
            <a:r>
              <a:rPr lang="de-DE" dirty="0"/>
              <a:t> CPs / </a:t>
            </a:r>
            <a:r>
              <a:rPr lang="de-DE" dirty="0" err="1"/>
              <a:t>Authorities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3B54D2-2458-45A5-8F4A-E7C4EC61B787}"/>
              </a:ext>
            </a:extLst>
          </p:cNvPr>
          <p:cNvSpPr txBox="1"/>
          <p:nvPr/>
        </p:nvSpPr>
        <p:spPr>
          <a:xfrm>
            <a:off x="2016171" y="1147363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QUESTIONS </a:t>
            </a:r>
            <a:r>
              <a:rPr lang="de-DE" dirty="0" err="1"/>
              <a:t>to</a:t>
            </a:r>
            <a:r>
              <a:rPr lang="de-DE" dirty="0"/>
              <a:t> OEMs</a:t>
            </a:r>
          </a:p>
        </p:txBody>
      </p:sp>
    </p:spTree>
    <p:extLst>
      <p:ext uri="{BB962C8B-B14F-4D97-AF65-F5344CB8AC3E}">
        <p14:creationId xmlns:p14="http://schemas.microsoft.com/office/powerpoint/2010/main" val="252263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1317DF-E342-4F7E-8345-0C44B7D77B25}"/>
              </a:ext>
            </a:extLst>
          </p:cNvPr>
          <p:cNvSpPr txBox="1"/>
          <p:nvPr/>
        </p:nvSpPr>
        <p:spPr>
          <a:xfrm>
            <a:off x="380884" y="1402242"/>
            <a:ext cx="1143023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>
                <a:effectLst/>
                <a:latin typeface="+mj-lt"/>
                <a:ea typeface="Times New Roman" panose="02020603050405020304" pitchFamily="18" charset="0"/>
              </a:defRPr>
            </a:lvl1pPr>
            <a:lvl2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marL="0" indent="0">
              <a:buNone/>
            </a:pPr>
            <a:r>
              <a:rPr lang="en-GB" sz="2800" b="1" dirty="0"/>
              <a:t>WP 1 Test program: </a:t>
            </a:r>
            <a:endParaRPr lang="de-DE" sz="2800" b="1" dirty="0"/>
          </a:p>
          <a:p>
            <a:pPr lvl="1"/>
            <a:r>
              <a:rPr lang="en-GB" dirty="0"/>
              <a:t>Tests according to UN R51.03 and RD-ASEP based on the test program outlined by the IWG RD-ASEP in 2017/2018.</a:t>
            </a:r>
            <a:endParaRPr lang="de-DE" dirty="0"/>
          </a:p>
          <a:p>
            <a:pPr lvl="1"/>
            <a:r>
              <a:rPr lang="en-GB" dirty="0"/>
              <a:t>8 vehicles targeted.</a:t>
            </a:r>
            <a:endParaRPr lang="de-DE" dirty="0"/>
          </a:p>
          <a:p>
            <a:pPr lvl="1"/>
            <a:r>
              <a:rPr lang="en-GB" dirty="0"/>
              <a:t>If possible, twin pairs of vehicles shall be tested, one of it approved under UN R51.02 and then its successor under UN R51.03 (preferably stage 2).</a:t>
            </a:r>
            <a:endParaRPr lang="de-DE" dirty="0"/>
          </a:p>
          <a:p>
            <a:pPr lvl="1"/>
            <a:r>
              <a:rPr lang="en-GB" dirty="0"/>
              <a:t>Single vehicles might be tested as well, if they are interesting.</a:t>
            </a:r>
            <a:endParaRPr lang="de-DE" dirty="0"/>
          </a:p>
          <a:p>
            <a:pPr lvl="1"/>
            <a:r>
              <a:rPr lang="en-GB" dirty="0"/>
              <a:t>Vehicles selection is based on press reports and outcome of questionnaires.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45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1317DF-E342-4F7E-8345-0C44B7D77B25}"/>
              </a:ext>
            </a:extLst>
          </p:cNvPr>
          <p:cNvSpPr txBox="1"/>
          <p:nvPr/>
        </p:nvSpPr>
        <p:spPr>
          <a:xfrm>
            <a:off x="461400" y="1458236"/>
            <a:ext cx="1143023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>
                <a:effectLst/>
                <a:latin typeface="+mj-lt"/>
                <a:ea typeface="Times New Roman" panose="02020603050405020304" pitchFamily="18" charset="0"/>
              </a:defRPr>
            </a:lvl1pPr>
            <a:lvl2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marL="0" indent="0">
              <a:buNone/>
            </a:pPr>
            <a:r>
              <a:rPr lang="en-GB" sz="2800" b="1" dirty="0"/>
              <a:t>Work Package 1 timing:</a:t>
            </a:r>
            <a:endParaRPr lang="de-DE" sz="2800" b="1" dirty="0"/>
          </a:p>
          <a:p>
            <a:pPr lvl="1"/>
            <a:r>
              <a:rPr lang="en-GB" dirty="0"/>
              <a:t>Literature study 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GB" dirty="0">
                <a:solidFill>
                  <a:srgbClr val="00B050"/>
                </a:solidFill>
              </a:rPr>
              <a:t> DONE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Preparation of Questionnaires </a:t>
            </a:r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GB" dirty="0">
                <a:solidFill>
                  <a:srgbClr val="00B050"/>
                </a:solidFill>
              </a:rPr>
              <a:t> DONE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r>
              <a:rPr lang="en-GB" dirty="0"/>
              <a:t>Questionnaire Analysis by End September’2023</a:t>
            </a:r>
            <a:endParaRPr lang="de-DE" dirty="0"/>
          </a:p>
          <a:p>
            <a:pPr lvl="1"/>
            <a:r>
              <a:rPr lang="en-GB" dirty="0"/>
              <a:t>Test program to be finished until End’2023</a:t>
            </a:r>
            <a:br>
              <a:rPr lang="en-GB" dirty="0"/>
            </a:br>
            <a:endParaRPr lang="de-DE" dirty="0"/>
          </a:p>
          <a:p>
            <a:pPr lvl="1"/>
            <a:r>
              <a:rPr lang="en-GB" u="sng" dirty="0"/>
              <a:t>Presentation of results for WP1 is planned for GRBP 79 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29235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A1317DF-E342-4F7E-8345-0C44B7D77B25}"/>
              </a:ext>
            </a:extLst>
          </p:cNvPr>
          <p:cNvSpPr txBox="1"/>
          <p:nvPr/>
        </p:nvSpPr>
        <p:spPr>
          <a:xfrm>
            <a:off x="430040" y="1374328"/>
            <a:ext cx="11634580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400">
                <a:effectLst/>
                <a:latin typeface="+mj-lt"/>
                <a:ea typeface="Times New Roman" panose="02020603050405020304" pitchFamily="18" charset="0"/>
              </a:defRPr>
            </a:lvl1pPr>
            <a:lvl2pPr marL="742950" lvl="1" indent="-285750">
              <a:spcBef>
                <a:spcPts val="60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lvl="2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4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marL="0" indent="0">
              <a:buNone/>
            </a:pPr>
            <a:r>
              <a:rPr lang="de-DE" sz="2800" b="1" dirty="0"/>
              <a:t>Work Package 2</a:t>
            </a:r>
          </a:p>
          <a:p>
            <a:pPr lvl="1"/>
            <a:r>
              <a:rPr lang="en-GB" dirty="0"/>
              <a:t>Monitoring data on RD-ASEP shall be collected. Data are expected in the mandatory RD-ASEP monitoring sheet.</a:t>
            </a:r>
            <a:endParaRPr lang="de-DE" dirty="0"/>
          </a:p>
          <a:p>
            <a:pPr lvl="1"/>
            <a:r>
              <a:rPr lang="en-GB" dirty="0"/>
              <a:t>UTAC to make a data-exchange platform </a:t>
            </a:r>
            <a:r>
              <a:rPr lang="en-GB" dirty="0">
                <a:sym typeface="Wingdings" panose="05000000000000000000" pitchFamily="2" charset="2"/>
              </a:rPr>
              <a:t> see next slide</a:t>
            </a:r>
            <a:endParaRPr lang="de-DE" dirty="0"/>
          </a:p>
          <a:p>
            <a:pPr lvl="1"/>
            <a:r>
              <a:rPr lang="en-GB" dirty="0"/>
              <a:t>Creation of a database for the RD-ASEP monitoring data</a:t>
            </a:r>
            <a:endParaRPr lang="de-DE" dirty="0"/>
          </a:p>
          <a:p>
            <a:pPr lvl="1"/>
            <a:r>
              <a:rPr lang="en-GB" dirty="0"/>
              <a:t>Review the Questionnaire coming with the RD-ASEP monitoring sheet</a:t>
            </a:r>
            <a:endParaRPr lang="de-DE" dirty="0"/>
          </a:p>
          <a:p>
            <a:pPr lvl="1"/>
            <a:r>
              <a:rPr lang="en-GB" dirty="0"/>
              <a:t>Provide a pre-analysis mainly statistical nature on </a:t>
            </a:r>
            <a:endParaRPr lang="de-DE" dirty="0"/>
          </a:p>
          <a:p>
            <a:pPr lvl="2"/>
            <a:r>
              <a:rPr lang="en-GB" sz="1800" dirty="0"/>
              <a:t>Number of datasets delivered</a:t>
            </a:r>
            <a:endParaRPr lang="de-DE" sz="1800" dirty="0"/>
          </a:p>
          <a:p>
            <a:pPr lvl="2"/>
            <a:r>
              <a:rPr lang="en-GB" sz="1800" dirty="0"/>
              <a:t>% of ICE, HEV, EVs, …</a:t>
            </a:r>
            <a:endParaRPr lang="de-DE" sz="1800" dirty="0"/>
          </a:p>
          <a:p>
            <a:pPr lvl="2"/>
            <a:r>
              <a:rPr lang="en-GB" sz="1800" dirty="0"/>
              <a:t>Problems detected (wrong completion, problems with algorithm, …)</a:t>
            </a:r>
            <a:endParaRPr lang="de-DE" sz="1800" dirty="0"/>
          </a:p>
          <a:p>
            <a:pPr lvl="1"/>
            <a:r>
              <a:rPr lang="en-GB" dirty="0"/>
              <a:t>Provide thoughts and ideas by UTAC, where RD-ASEP might need improvement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51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18A38AD-A9EE-445E-87F1-9B9F7C4A3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2" y="1285884"/>
            <a:ext cx="7849839" cy="50144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0E478FA1-EFE3-4B3B-87FD-6047EC2DAFBE}"/>
              </a:ext>
            </a:extLst>
          </p:cNvPr>
          <p:cNvSpPr/>
          <p:nvPr/>
        </p:nvSpPr>
        <p:spPr>
          <a:xfrm flipH="1">
            <a:off x="6869575" y="3429000"/>
            <a:ext cx="1747777" cy="844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AAE69B-6C74-4511-9651-2592778B176E}"/>
              </a:ext>
            </a:extLst>
          </p:cNvPr>
          <p:cNvSpPr txBox="1"/>
          <p:nvPr/>
        </p:nvSpPr>
        <p:spPr>
          <a:xfrm>
            <a:off x="8691207" y="3454552"/>
            <a:ext cx="3232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4680"/>
                </a:solidFill>
              </a:rPr>
              <a:t>Here </a:t>
            </a:r>
            <a:r>
              <a:rPr lang="de-DE" b="1" dirty="0" err="1">
                <a:solidFill>
                  <a:srgbClr val="004680"/>
                </a:solidFill>
              </a:rPr>
              <a:t>you</a:t>
            </a:r>
            <a:r>
              <a:rPr lang="de-DE" b="1" dirty="0">
                <a:solidFill>
                  <a:srgbClr val="004680"/>
                </a:solidFill>
              </a:rPr>
              <a:t> find </a:t>
            </a:r>
            <a:r>
              <a:rPr lang="de-DE" b="1" dirty="0" err="1">
                <a:solidFill>
                  <a:srgbClr val="004680"/>
                </a:solidFill>
              </a:rPr>
              <a:t>the</a:t>
            </a:r>
            <a:r>
              <a:rPr lang="de-DE" b="1" dirty="0">
                <a:solidFill>
                  <a:srgbClr val="004680"/>
                </a:solidFill>
              </a:rPr>
              <a:t> RD-ASEP </a:t>
            </a:r>
            <a:br>
              <a:rPr lang="de-DE" b="1" dirty="0">
                <a:solidFill>
                  <a:srgbClr val="004680"/>
                </a:solidFill>
              </a:rPr>
            </a:br>
            <a:r>
              <a:rPr lang="de-DE" b="1" dirty="0">
                <a:solidFill>
                  <a:srgbClr val="004680"/>
                </a:solidFill>
              </a:rPr>
              <a:t>Monitoring Data </a:t>
            </a:r>
            <a:r>
              <a:rPr lang="de-DE" b="1" dirty="0" err="1">
                <a:solidFill>
                  <a:srgbClr val="004680"/>
                </a:solidFill>
              </a:rPr>
              <a:t>Delivery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br>
              <a:rPr lang="de-DE" b="1" dirty="0">
                <a:solidFill>
                  <a:srgbClr val="004680"/>
                </a:solidFill>
              </a:rPr>
            </a:br>
            <a:r>
              <a:rPr lang="de-DE" b="1" dirty="0" err="1">
                <a:solidFill>
                  <a:srgbClr val="004680"/>
                </a:solidFill>
              </a:rPr>
              <a:t>Document</a:t>
            </a:r>
            <a:endParaRPr lang="de-DE" b="1" dirty="0">
              <a:solidFill>
                <a:srgbClr val="004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964564-521D-4052-B15B-99CB5BDBC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89368" y="1687499"/>
            <a:ext cx="11435587" cy="42911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862743-815E-CA6D-9042-F6290F0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on ASEP and RD-ASEP Monitoring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3BF244-2720-64BC-8AF4-98C9CEC7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25BAF-2119-450B-9CE7-EF7FEDF417A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AAE69B-6C74-4511-9651-2592778B176E}"/>
              </a:ext>
            </a:extLst>
          </p:cNvPr>
          <p:cNvSpPr txBox="1"/>
          <p:nvPr/>
        </p:nvSpPr>
        <p:spPr>
          <a:xfrm>
            <a:off x="3540673" y="6118257"/>
            <a:ext cx="639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rgbClr val="004680"/>
                </a:solidFill>
              </a:rPr>
              <a:t>Here </a:t>
            </a:r>
            <a:r>
              <a:rPr lang="de-DE" b="1" dirty="0" err="1">
                <a:solidFill>
                  <a:srgbClr val="004680"/>
                </a:solidFill>
              </a:rPr>
              <a:t>is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the</a:t>
            </a:r>
            <a:r>
              <a:rPr lang="de-DE" b="1" dirty="0">
                <a:solidFill>
                  <a:srgbClr val="004680"/>
                </a:solidFill>
              </a:rPr>
              <a:t> link </a:t>
            </a:r>
            <a:r>
              <a:rPr lang="de-DE" b="1" dirty="0" err="1">
                <a:solidFill>
                  <a:srgbClr val="004680"/>
                </a:solidFill>
              </a:rPr>
              <a:t>to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the</a:t>
            </a:r>
            <a:r>
              <a:rPr lang="de-DE" b="1" dirty="0">
                <a:solidFill>
                  <a:srgbClr val="004680"/>
                </a:solidFill>
              </a:rPr>
              <a:t> UTAC </a:t>
            </a:r>
            <a:r>
              <a:rPr lang="de-DE" b="1" dirty="0" err="1">
                <a:solidFill>
                  <a:srgbClr val="004680"/>
                </a:solidFill>
              </a:rPr>
              <a:t>server</a:t>
            </a:r>
            <a:r>
              <a:rPr lang="de-DE" b="1" dirty="0">
                <a:solidFill>
                  <a:srgbClr val="004680"/>
                </a:solidFill>
              </a:rPr>
              <a:t>, </a:t>
            </a:r>
          </a:p>
          <a:p>
            <a:pPr algn="r"/>
            <a:r>
              <a:rPr lang="de-DE" b="1" dirty="0" err="1">
                <a:solidFill>
                  <a:srgbClr val="004680"/>
                </a:solidFill>
              </a:rPr>
              <a:t>where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you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can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upload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completed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monitoring</a:t>
            </a:r>
            <a:r>
              <a:rPr lang="de-DE" b="1" dirty="0">
                <a:solidFill>
                  <a:srgbClr val="004680"/>
                </a:solidFill>
              </a:rPr>
              <a:t> </a:t>
            </a:r>
            <a:r>
              <a:rPr lang="de-DE" b="1" dirty="0" err="1">
                <a:solidFill>
                  <a:srgbClr val="004680"/>
                </a:solidFill>
              </a:rPr>
              <a:t>documents</a:t>
            </a:r>
            <a:endParaRPr lang="de-DE" b="1" dirty="0">
              <a:solidFill>
                <a:srgbClr val="004680"/>
              </a:solidFill>
            </a:endParaRPr>
          </a:p>
        </p:txBody>
      </p:sp>
      <p:sp>
        <p:nvSpPr>
          <p:cNvPr id="6" name="Pfeil: nach oben gebogen 5">
            <a:extLst>
              <a:ext uri="{FF2B5EF4-FFF2-40B4-BE49-F238E27FC236}">
                <a16:creationId xmlns:a16="http://schemas.microsoft.com/office/drawing/2014/main" id="{18B6CD7C-3D48-4B7C-B8CF-25AD1B6D7D0A}"/>
              </a:ext>
            </a:extLst>
          </p:cNvPr>
          <p:cNvSpPr/>
          <p:nvPr/>
        </p:nvSpPr>
        <p:spPr>
          <a:xfrm>
            <a:off x="10012303" y="5886636"/>
            <a:ext cx="769716" cy="6771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59FD3B-7848-4FE5-B627-B6E074620716}"/>
              </a:ext>
            </a:extLst>
          </p:cNvPr>
          <p:cNvSpPr txBox="1"/>
          <p:nvPr/>
        </p:nvSpPr>
        <p:spPr>
          <a:xfrm>
            <a:off x="214133" y="1217592"/>
            <a:ext cx="1087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The RD-ASEP Monitoring Data </a:t>
            </a:r>
            <a:r>
              <a:rPr lang="de-DE" sz="2000" b="1" dirty="0" err="1"/>
              <a:t>Delivery</a:t>
            </a:r>
            <a:r>
              <a:rPr lang="de-DE" sz="2000" b="1" dirty="0"/>
              <a:t> </a:t>
            </a:r>
            <a:r>
              <a:rPr lang="de-DE" sz="2000" b="1" dirty="0" err="1"/>
              <a:t>Document</a:t>
            </a:r>
            <a:r>
              <a:rPr lang="de-DE" sz="2000" b="1" dirty="0"/>
              <a:t> </a:t>
            </a:r>
            <a:r>
              <a:rPr lang="de-DE" sz="2000" b="1" dirty="0" err="1"/>
              <a:t>contains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link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data</a:t>
            </a:r>
            <a:r>
              <a:rPr lang="de-DE" sz="2000" b="1" dirty="0"/>
              <a:t> </a:t>
            </a:r>
            <a:r>
              <a:rPr lang="de-DE" sz="2000" b="1" dirty="0" err="1"/>
              <a:t>submission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886975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arte Utac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C51053-42A8-4AD0-98AA-DBBADBB527D0}"/>
</file>

<file path=customXml/itemProps2.xml><?xml version="1.0" encoding="utf-8"?>
<ds:datastoreItem xmlns:ds="http://schemas.openxmlformats.org/officeDocument/2006/customXml" ds:itemID="{2C2C3234-80A3-4A9E-89E0-EA1F427014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Widescreen</PresentationFormat>
  <Paragraphs>118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Thème Office</vt:lpstr>
      <vt:lpstr>ASEP / RD-ASEP Study  Interim Report to 78th GRBP September 2023</vt:lpstr>
      <vt:lpstr>Study on ASEP and RD-ASEP Monitoring</vt:lpstr>
      <vt:lpstr>Study on ASEP and RD-ASEP Monitoring</vt:lpstr>
      <vt:lpstr>Study on ASEP and RD-ASEP Monitoring</vt:lpstr>
      <vt:lpstr>Study on ASEP and RD-ASEP Monitoring</vt:lpstr>
      <vt:lpstr>Study on ASEP and RD-ASEP Monitoring</vt:lpstr>
      <vt:lpstr>Study on ASEP and RD-ASEP Monitoring</vt:lpstr>
      <vt:lpstr>Study on ASEP and RD-ASEP Monitoring</vt:lpstr>
      <vt:lpstr>Study on ASEP and RD-ASEP Monitoring</vt:lpstr>
      <vt:lpstr>Study on ASEP and RD-ASEP Monitoring</vt:lpstr>
      <vt:lpstr>Study on ASEP and RD-ASEP Monitoring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2023-08-28T14:10:27Z</dcterms:created>
  <dcterms:modified xsi:type="dcterms:W3CDTF">2023-08-29T15:44:57Z</dcterms:modified>
</cp:coreProperties>
</file>