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578" r:id="rId4"/>
    <p:sldId id="275" r:id="rId5"/>
    <p:sldId id="575" r:id="rId6"/>
    <p:sldId id="577" r:id="rId7"/>
    <p:sldId id="579" r:id="rId8"/>
    <p:sldId id="58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VANI Francoise" userId="fccc5fa0-20ab-4ae9-abc3-2e6131eee816" providerId="ADAL" clId="{AAB6816B-8062-4883-8D92-7EB8B13AFF43}"/>
    <pc:docChg chg="custSel modSld">
      <pc:chgData name="SILVANI Francoise" userId="fccc5fa0-20ab-4ae9-abc3-2e6131eee816" providerId="ADAL" clId="{AAB6816B-8062-4883-8D92-7EB8B13AFF43}" dt="2023-07-29T09:22:47.974" v="56" actId="207"/>
      <pc:docMkLst>
        <pc:docMk/>
      </pc:docMkLst>
      <pc:sldChg chg="modSp mod">
        <pc:chgData name="SILVANI Francoise" userId="fccc5fa0-20ab-4ae9-abc3-2e6131eee816" providerId="ADAL" clId="{AAB6816B-8062-4883-8D92-7EB8B13AFF43}" dt="2023-07-29T09:22:00.518" v="24" actId="313"/>
        <pc:sldMkLst>
          <pc:docMk/>
          <pc:sldMk cId="3539588808" sldId="275"/>
        </pc:sldMkLst>
        <pc:spChg chg="mod">
          <ac:chgData name="SILVANI Francoise" userId="fccc5fa0-20ab-4ae9-abc3-2e6131eee816" providerId="ADAL" clId="{AAB6816B-8062-4883-8D92-7EB8B13AFF43}" dt="2023-07-29T09:22:00.518" v="24" actId="313"/>
          <ac:spMkLst>
            <pc:docMk/>
            <pc:sldMk cId="3539588808" sldId="275"/>
            <ac:spMk id="14" creationId="{0AE5C653-AB1E-459B-A226-5F129CA5C935}"/>
          </ac:spMkLst>
        </pc:spChg>
      </pc:sldChg>
      <pc:sldChg chg="modSp mod">
        <pc:chgData name="SILVANI Francoise" userId="fccc5fa0-20ab-4ae9-abc3-2e6131eee816" providerId="ADAL" clId="{AAB6816B-8062-4883-8D92-7EB8B13AFF43}" dt="2023-07-29T09:22:19.624" v="25" actId="20577"/>
        <pc:sldMkLst>
          <pc:docMk/>
          <pc:sldMk cId="671952474" sldId="577"/>
        </pc:sldMkLst>
        <pc:spChg chg="mod">
          <ac:chgData name="SILVANI Francoise" userId="fccc5fa0-20ab-4ae9-abc3-2e6131eee816" providerId="ADAL" clId="{AAB6816B-8062-4883-8D92-7EB8B13AFF43}" dt="2023-07-29T09:22:19.624" v="25" actId="20577"/>
          <ac:spMkLst>
            <pc:docMk/>
            <pc:sldMk cId="671952474" sldId="577"/>
            <ac:spMk id="24" creationId="{367DCB9B-24FE-48F6-87BE-84A506AAC070}"/>
          </ac:spMkLst>
        </pc:spChg>
        <pc:spChg chg="mod">
          <ac:chgData name="SILVANI Francoise" userId="fccc5fa0-20ab-4ae9-abc3-2e6131eee816" providerId="ADAL" clId="{AAB6816B-8062-4883-8D92-7EB8B13AFF43}" dt="2023-07-29T09:20:20.117" v="1" actId="6549"/>
          <ac:spMkLst>
            <pc:docMk/>
            <pc:sldMk cId="671952474" sldId="577"/>
            <ac:spMk id="25" creationId="{9E4D1B3C-90CB-4910-A0A8-FB41069CD057}"/>
          </ac:spMkLst>
        </pc:spChg>
      </pc:sldChg>
      <pc:sldChg chg="modSp mod">
        <pc:chgData name="SILVANI Francoise" userId="fccc5fa0-20ab-4ae9-abc3-2e6131eee816" providerId="ADAL" clId="{AAB6816B-8062-4883-8D92-7EB8B13AFF43}" dt="2023-07-29T09:22:47.974" v="56" actId="207"/>
        <pc:sldMkLst>
          <pc:docMk/>
          <pc:sldMk cId="157855030" sldId="579"/>
        </pc:sldMkLst>
        <pc:spChg chg="mod">
          <ac:chgData name="SILVANI Francoise" userId="fccc5fa0-20ab-4ae9-abc3-2e6131eee816" providerId="ADAL" clId="{AAB6816B-8062-4883-8D92-7EB8B13AFF43}" dt="2023-07-29T09:22:47.974" v="56" actId="207"/>
          <ac:spMkLst>
            <pc:docMk/>
            <pc:sldMk cId="157855030" sldId="579"/>
            <ac:spMk id="24" creationId="{367DCB9B-24FE-48F6-87BE-84A506AAC070}"/>
          </ac:spMkLst>
        </pc:spChg>
      </pc:sldChg>
    </pc:docChg>
  </pc:docChgLst>
  <pc:docChgLst>
    <pc:chgData name="Konstantin Glukhenkiy" userId="24b49d37-c936-4e44-8fab-4bfac34f62f4" providerId="ADAL" clId="{F67B2D41-BCF0-443F-BF8F-DEC29176A958}"/>
    <pc:docChg chg="modSld">
      <pc:chgData name="Konstantin Glukhenkiy" userId="24b49d37-c936-4e44-8fab-4bfac34f62f4" providerId="ADAL" clId="{F67B2D41-BCF0-443F-BF8F-DEC29176A958}" dt="2023-08-02T14:28:09.240" v="3" actId="6549"/>
      <pc:docMkLst>
        <pc:docMk/>
      </pc:docMkLst>
      <pc:sldChg chg="modSp mod">
        <pc:chgData name="Konstantin Glukhenkiy" userId="24b49d37-c936-4e44-8fab-4bfac34f62f4" providerId="ADAL" clId="{F67B2D41-BCF0-443F-BF8F-DEC29176A958}" dt="2023-08-02T14:28:09.240" v="3" actId="6549"/>
        <pc:sldMkLst>
          <pc:docMk/>
          <pc:sldMk cId="1800087834" sldId="578"/>
        </pc:sldMkLst>
        <pc:spChg chg="mod">
          <ac:chgData name="Konstantin Glukhenkiy" userId="24b49d37-c936-4e44-8fab-4bfac34f62f4" providerId="ADAL" clId="{F67B2D41-BCF0-443F-BF8F-DEC29176A958}" dt="2023-08-02T14:28:09.240" v="3" actId="6549"/>
          <ac:spMkLst>
            <pc:docMk/>
            <pc:sldMk cId="1800087834" sldId="578"/>
            <ac:spMk id="5" creationId="{F6FC4AF4-E468-4466-AB2F-DF925A5E6D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6F790-07AD-471B-A189-14A2AACCA72D}" type="datetimeFigureOut">
              <a:rPr lang="fr-FR" smtClean="0"/>
              <a:t>02/08/2023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087E2-C0E4-4C9A-9AF9-414885F25ADE}" type="slidenum">
              <a:rPr lang="fr-FR" smtClean="0"/>
              <a:t>‹#›</a:t>
            </a:fld>
            <a:endParaRPr lang="fr-FR"/>
          </a:p>
        </p:txBody>
      </p:sp>
    </p:spTree>
    <p:extLst>
      <p:ext uri="{BB962C8B-B14F-4D97-AF65-F5344CB8AC3E}">
        <p14:creationId xmlns:p14="http://schemas.microsoft.com/office/powerpoint/2010/main" val="200180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FF8481F3-3343-4D9C-8634-45E1E7B344D1}" type="slidenum">
              <a:rPr lang="sv-SE" smtClean="0"/>
              <a:t>1</a:t>
            </a:fld>
            <a:endParaRPr lang="sv-SE"/>
          </a:p>
        </p:txBody>
      </p:sp>
    </p:spTree>
    <p:extLst>
      <p:ext uri="{BB962C8B-B14F-4D97-AF65-F5344CB8AC3E}">
        <p14:creationId xmlns:p14="http://schemas.microsoft.com/office/powerpoint/2010/main" val="80398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143D2D7-4F35-42F2-BD56-11CB094AF259}" type="slidenum">
              <a:rPr lang="de-DE" smtClean="0"/>
              <a:t>2</a:t>
            </a:fld>
            <a:endParaRPr lang="de-DE"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3</a:t>
            </a:fld>
            <a:endParaRPr lang="de-DE" dirty="0"/>
          </a:p>
        </p:txBody>
      </p:sp>
    </p:spTree>
    <p:extLst>
      <p:ext uri="{BB962C8B-B14F-4D97-AF65-F5344CB8AC3E}">
        <p14:creationId xmlns:p14="http://schemas.microsoft.com/office/powerpoint/2010/main" val="212360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4</a:t>
            </a:fld>
            <a:endParaRPr lang="de-DE" dirty="0"/>
          </a:p>
        </p:txBody>
      </p:sp>
    </p:spTree>
    <p:extLst>
      <p:ext uri="{BB962C8B-B14F-4D97-AF65-F5344CB8AC3E}">
        <p14:creationId xmlns:p14="http://schemas.microsoft.com/office/powerpoint/2010/main" val="152164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5</a:t>
            </a:fld>
            <a:endParaRPr lang="de-DE" dirty="0"/>
          </a:p>
        </p:txBody>
      </p:sp>
    </p:spTree>
    <p:extLst>
      <p:ext uri="{BB962C8B-B14F-4D97-AF65-F5344CB8AC3E}">
        <p14:creationId xmlns:p14="http://schemas.microsoft.com/office/powerpoint/2010/main" val="151039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EA9590-9FE4-00A5-9A24-48738F4E44D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2777EE6-E7B3-D74D-2340-6E2AC333A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351B6E-F7E0-228D-F503-0D6ADE9396A4}"/>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D0230046-FC90-9B47-BE99-DBCF9708E9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E941DF-5453-FEE2-57E1-98D07026F706}"/>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68254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9C812-B396-32B3-C5A6-C1D22CC420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7235C10-FA0A-39BF-45D5-263E26F6483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AB13A8B-281E-3BCA-6906-3EE0A5D1DF15}"/>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E78B326B-751E-5455-7F91-52B0CBC142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7AF0CF-0325-3779-1C14-AD524757CAFB}"/>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124917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4E2F66F-ECBF-12DE-22FC-CC04E710C24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C5061A2-78E4-12A0-DAB2-DE80AF9D65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56B3DA-35A2-B584-B295-2E083683158D}"/>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8B663FAE-6E3E-7D20-416B-D637FBD10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623D74-6E2D-4589-E916-67BF02622A11}"/>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3601543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a:lstStyle/>
          <a:p>
            <a:r>
              <a:rPr lang="de-DE" dirty="0"/>
              <a:t>Mastertitelformat bearbeiten</a:t>
            </a:r>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979600"/>
            <a:ext cx="11449050" cy="115200"/>
          </a:xfrm>
        </p:spPr>
        <p:txBody>
          <a:bodyPr anchor="b">
            <a:spAutoFit/>
          </a:bodyPr>
          <a:lstStyle>
            <a:lvl1pPr>
              <a:defRPr sz="800"/>
            </a:lvl1pPr>
            <a:lvl2pPr marL="0" indent="0">
              <a:buNone/>
              <a:defRPr sz="700"/>
            </a:lvl2pPr>
            <a:lvl3pPr>
              <a:defRPr sz="700"/>
            </a:lvl3pPr>
            <a:lvl4pPr>
              <a:defRPr sz="700"/>
            </a:lvl4pPr>
            <a:lvl5pPr>
              <a:defRPr sz="700"/>
            </a:lvl5pPr>
          </a:lstStyle>
          <a:p>
            <a:pPr lvl="0"/>
            <a:r>
              <a:rPr lang="de-DE" dirty="0"/>
              <a:t>Quelle &amp; Fußnote</a:t>
            </a:r>
          </a:p>
        </p:txBody>
      </p:sp>
    </p:spTree>
    <p:extLst>
      <p:ext uri="{BB962C8B-B14F-4D97-AF65-F5344CB8AC3E}">
        <p14:creationId xmlns:p14="http://schemas.microsoft.com/office/powerpoint/2010/main" val="410899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65346F-0A9A-ECD4-466D-843CF586FBB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72801C3-99C9-591F-B8EA-4D6596FC0CF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E339EE-82C6-58A0-80B4-D81120190A14}"/>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1FDFB81D-0FBC-5F16-7170-6B1DD48257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27DB89-EF00-C869-6ED4-7FA4D3C587EF}"/>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12227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3CCDE7-3A99-F4CC-65E2-31E1A9F2084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7C224C7-3CF0-8089-376B-2504E8329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278ACB4-BFE4-054D-A5DA-AFDFA9544508}"/>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9C1ADD80-5FC2-F654-A7E5-557C680309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F9CF0A-A7BD-0E2E-C636-678A0E75F85A}"/>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133852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986D4-B45C-46F0-20A0-D4581DC977A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D76E878-9609-FF64-4FA8-B713CEF2484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7178F7A-9566-0851-04C7-558615B17F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6112F74-8D40-E1CA-A33F-F6F2E1DFD18E}"/>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6" name="Espace réservé du pied de page 5">
            <a:extLst>
              <a:ext uri="{FF2B5EF4-FFF2-40B4-BE49-F238E27FC236}">
                <a16:creationId xmlns:a16="http://schemas.microsoft.com/office/drawing/2014/main" id="{E3D4A4CC-162C-495E-BB9A-2A7B6E983E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7EEC158-B920-4B12-2262-FE37026BE32A}"/>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31332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A457FD-B253-9796-402C-6483CE97B59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0CF1542-BEB6-1D30-F480-D4926DD73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0DB765E-FE99-65B2-17C9-A6B8F7CCB06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D2C1E77-5CB5-25CD-12EC-885107F6F0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D26EBAB-3E2C-E8BE-C201-B8A8FBD6DC6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A1BCA4D-C303-E50F-D4E8-F24C0873D8FF}"/>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8" name="Espace réservé du pied de page 7">
            <a:extLst>
              <a:ext uri="{FF2B5EF4-FFF2-40B4-BE49-F238E27FC236}">
                <a16:creationId xmlns:a16="http://schemas.microsoft.com/office/drawing/2014/main" id="{81ED2DCC-93BB-8BC8-04E3-133BF981C51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C471929-ACF4-572B-568A-642821ACF658}"/>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292481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CE4E5F-62B2-D0D3-4CEC-3E7F594B1D7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598CD98-2887-7F56-3533-61BA647C2424}"/>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4" name="Espace réservé du pied de page 3">
            <a:extLst>
              <a:ext uri="{FF2B5EF4-FFF2-40B4-BE49-F238E27FC236}">
                <a16:creationId xmlns:a16="http://schemas.microsoft.com/office/drawing/2014/main" id="{4338854C-B58C-C7E1-28E8-989B2950147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CFCE264-5CC1-9A97-12FA-31F8ADBBCF08}"/>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263535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E3842BB-13B7-433D-8886-6A01CA5FAB4A}"/>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3" name="Espace réservé du pied de page 2">
            <a:extLst>
              <a:ext uri="{FF2B5EF4-FFF2-40B4-BE49-F238E27FC236}">
                <a16:creationId xmlns:a16="http://schemas.microsoft.com/office/drawing/2014/main" id="{AD20143A-927A-9F31-599F-7A27CF271D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5587EA7-E543-CB5D-9A12-B43E0CA57E36}"/>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165150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76ACD-4059-001B-3F3F-6F726C8A5A1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F1762B0-0B10-0D00-8911-69BFF3DA3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AE35F81-847B-8BB3-3634-65059380A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776E500-1CB4-832F-6B17-6C899F9FA6CA}"/>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6" name="Espace réservé du pied de page 5">
            <a:extLst>
              <a:ext uri="{FF2B5EF4-FFF2-40B4-BE49-F238E27FC236}">
                <a16:creationId xmlns:a16="http://schemas.microsoft.com/office/drawing/2014/main" id="{18033559-0976-3253-EA76-AD386AD92A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D37AA7-390E-10DF-2CB5-85A50CC59A86}"/>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29300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CBDB0A-BF98-3960-2B56-5A3FB0BEAC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5E985B7-24FD-3D88-B87C-4E1916F227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CE69861-FA97-349B-2ED0-042169639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441449A-08B0-BCEE-2BA3-E7CFA33EE2E7}"/>
              </a:ext>
            </a:extLst>
          </p:cNvPr>
          <p:cNvSpPr>
            <a:spLocks noGrp="1"/>
          </p:cNvSpPr>
          <p:nvPr>
            <p:ph type="dt" sz="half" idx="10"/>
          </p:nvPr>
        </p:nvSpPr>
        <p:spPr/>
        <p:txBody>
          <a:bodyPr/>
          <a:lstStyle/>
          <a:p>
            <a:fld id="{168CD4BB-79BA-464F-BB85-87F537A59FC1}" type="datetimeFigureOut">
              <a:rPr lang="fr-FR" smtClean="0"/>
              <a:t>02/08/2023</a:t>
            </a:fld>
            <a:endParaRPr lang="fr-FR"/>
          </a:p>
        </p:txBody>
      </p:sp>
      <p:sp>
        <p:nvSpPr>
          <p:cNvPr id="6" name="Espace réservé du pied de page 5">
            <a:extLst>
              <a:ext uri="{FF2B5EF4-FFF2-40B4-BE49-F238E27FC236}">
                <a16:creationId xmlns:a16="http://schemas.microsoft.com/office/drawing/2014/main" id="{17A6A3B2-1C09-C84A-0AA8-63480DA7B0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8F29B4-E248-692E-7CB9-4321DB50FF54}"/>
              </a:ext>
            </a:extLst>
          </p:cNvPr>
          <p:cNvSpPr>
            <a:spLocks noGrp="1"/>
          </p:cNvSpPr>
          <p:nvPr>
            <p:ph type="sldNum" sz="quarter" idx="12"/>
          </p:nvPr>
        </p:nvSpPr>
        <p:spPr/>
        <p:txBody>
          <a:bodyPr/>
          <a:lstStyle/>
          <a:p>
            <a:fld id="{DF328451-7377-4839-B915-AE488AE01CD0}" type="slidenum">
              <a:rPr lang="fr-FR" smtClean="0"/>
              <a:t>‹#›</a:t>
            </a:fld>
            <a:endParaRPr lang="fr-FR"/>
          </a:p>
        </p:txBody>
      </p:sp>
    </p:spTree>
    <p:extLst>
      <p:ext uri="{BB962C8B-B14F-4D97-AF65-F5344CB8AC3E}">
        <p14:creationId xmlns:p14="http://schemas.microsoft.com/office/powerpoint/2010/main" val="296045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BA2D972-F08A-E3DA-870B-28C0588D1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A1B8017-943F-E85B-7DA3-CEE4D277B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BF2EED-7E16-7960-885D-A57DE578C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CD4BB-79BA-464F-BB85-87F537A59FC1}" type="datetimeFigureOut">
              <a:rPr lang="fr-FR" smtClean="0"/>
              <a:t>02/08/2023</a:t>
            </a:fld>
            <a:endParaRPr lang="fr-FR"/>
          </a:p>
        </p:txBody>
      </p:sp>
      <p:sp>
        <p:nvSpPr>
          <p:cNvPr id="5" name="Espace réservé du pied de page 4">
            <a:extLst>
              <a:ext uri="{FF2B5EF4-FFF2-40B4-BE49-F238E27FC236}">
                <a16:creationId xmlns:a16="http://schemas.microsoft.com/office/drawing/2014/main" id="{780874F6-8433-D706-18BE-12CB7C6A2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2352B01-C456-5B9C-5A5C-73102BFEA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28451-7377-4839-B915-AE488AE01CD0}" type="slidenum">
              <a:rPr lang="fr-FR" smtClean="0"/>
              <a:t>‹#›</a:t>
            </a:fld>
            <a:endParaRPr lang="fr-FR"/>
          </a:p>
        </p:txBody>
      </p:sp>
    </p:spTree>
    <p:extLst>
      <p:ext uri="{BB962C8B-B14F-4D97-AF65-F5344CB8AC3E}">
        <p14:creationId xmlns:p14="http://schemas.microsoft.com/office/powerpoint/2010/main" val="205439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hyperlink" Target="https://wiki.unece.org/display/trans/RD-ASEP+for+L-Categories+of+vehicles" TargetMode="External"/><Relationship Id="rId3" Type="http://schemas.openxmlformats.org/officeDocument/2006/relationships/notesSlide" Target="../notesSlides/notesSlide2.xml"/><Relationship Id="rId7" Type="http://schemas.openxmlformats.org/officeDocument/2006/relationships/hyperlink" Target="https://wiki.unece.org/pages/viewpage.action?pageId=198674376" TargetMode="External"/><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hyperlink" Target="https://wiki.unece.org/pages/viewpage.action?pageId=2523476" TargetMode="Externa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3.xml"/><Relationship Id="rId7" Type="http://schemas.openxmlformats.org/officeDocument/2006/relationships/image" Target="../media/image4.sv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3.bin"/><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hyperlink" Target="https://wiki.unece.org/download/attachments/198674386/RDASEP-01-04%20Decision%20from%20GRBP-77%20%26%20WP.29-189.pdf?api=v2" TargetMode="External"/><Relationship Id="rId3" Type="http://schemas.openxmlformats.org/officeDocument/2006/relationships/notesSlide" Target="../notesSlides/notesSlide4.xml"/><Relationship Id="rId7" Type="http://schemas.openxmlformats.org/officeDocument/2006/relationships/hyperlink" Target="https://unece.org/sites/default/files/2023-06/GRBP-77-15-Rev.3-RD-ASEP%20Monitoring%20Data%20Delivery%20Document%20OV1c1%20-%20OPEN%20FOR%20DATA%20ENTRY.xlsx" TargetMode="External"/><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hyperlink" Target="https://wiki.unece.org/download/attachments/198674386/RDASEP-01-08%20%28RDASEP%20Group%29%20Revision%20of%20the%20ToR%20GRBP-72-17_Cleaned%20version.pdf?api=v2" TargetMode="External"/><Relationship Id="rId5" Type="http://schemas.openxmlformats.org/officeDocument/2006/relationships/image" Target="../media/image1.emf"/><Relationship Id="rId4" Type="http://schemas.openxmlformats.org/officeDocument/2006/relationships/oleObject" Target="../embeddings/oleObject4.bin"/><Relationship Id="rId9" Type="http://schemas.openxmlformats.org/officeDocument/2006/relationships/hyperlink" Target="https://wiki.unece.org/download/attachments/198674386/RDASEP-01-03%20%28OICA-ACEA%29%20RD-ASEP%20Monitoring%20project%20workshop%20with%20CPs%20%28GRBP%20Task%29.pdf?api=v2"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5.xml"/><Relationship Id="rId7" Type="http://schemas.openxmlformats.org/officeDocument/2006/relationships/hyperlink" Target="https://wiki.unece.org/download/attachments/198674386/RDASEP-01-07%20%28IWG-RDASEP%29%20Interpretation%20TPs%20UN-R51-03.pdf?api=v2" TargetMode="External"/><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hyperlink" Target="https://wiki.unece.org/download/attachments/198674386/RDASEP-01-05%20Rev.1%20%28IWG-RDASEP%29%20UN-R51-03.S7_Interpretation%20of%20TPs_comments.pdf?api=v2" TargetMode="External"/><Relationship Id="rId5" Type="http://schemas.openxmlformats.org/officeDocument/2006/relationships/image" Target="../media/image1.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572481ED-B8BA-4D76-A346-93BF1D61779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8" name="Objekt 7" hidden="1">
                        <a:extLst>
                          <a:ext uri="{FF2B5EF4-FFF2-40B4-BE49-F238E27FC236}">
                            <a16:creationId xmlns:a16="http://schemas.microsoft.com/office/drawing/2014/main" id="{572481ED-B8BA-4D76-A346-93BF1D61779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p:txBody>
          <a:bodyPr vert="horz">
            <a:normAutofit/>
          </a:bodyPr>
          <a:lstStyle/>
          <a:p>
            <a:r>
              <a:rPr lang="en-GB" sz="4000" b="1" dirty="0"/>
              <a:t>Status report to GRBP-78</a:t>
            </a:r>
            <a:br>
              <a:rPr lang="en-GB" sz="4000" b="1" dirty="0"/>
            </a:br>
            <a:r>
              <a:rPr lang="en-GB" sz="4000" b="1" dirty="0"/>
              <a:t>(Aug./Sept. 2023)</a:t>
            </a:r>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p:txBody>
          <a:bodyPr>
            <a:normAutofit/>
          </a:bodyPr>
          <a:lstStyle/>
          <a:p>
            <a:r>
              <a:rPr lang="en-GB" sz="2800" dirty="0"/>
              <a:t>Kick-off meeting on May 17, 2023</a:t>
            </a:r>
            <a:endParaRPr lang="en-GB" sz="2000" i="1" dirty="0"/>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nb-NO" smtClean="0"/>
              <a:t>1</a:t>
            </a:fld>
            <a:endParaRPr lang="nb-NO"/>
          </a:p>
        </p:txBody>
      </p:sp>
      <p:sp>
        <p:nvSpPr>
          <p:cNvPr id="4" name="TextBox 3">
            <a:extLst>
              <a:ext uri="{FF2B5EF4-FFF2-40B4-BE49-F238E27FC236}">
                <a16:creationId xmlns:a16="http://schemas.microsoft.com/office/drawing/2014/main" id="{5BA46932-961C-4162-8C77-9056444970D8}"/>
              </a:ext>
            </a:extLst>
          </p:cNvPr>
          <p:cNvSpPr txBox="1"/>
          <p:nvPr/>
        </p:nvSpPr>
        <p:spPr>
          <a:xfrm>
            <a:off x="153968" y="1030288"/>
            <a:ext cx="10514032" cy="369332"/>
          </a:xfrm>
          <a:prstGeom prst="rect">
            <a:avLst/>
          </a:prstGeom>
          <a:noFill/>
        </p:spPr>
        <p:txBody>
          <a:bodyPr wrap="none" rtlCol="0">
            <a:spAutoFit/>
          </a:bodyPr>
          <a:lstStyle/>
          <a:p>
            <a:r>
              <a:rPr lang="en-GB" b="1" dirty="0"/>
              <a:t>Transmitted by the subgroup of the chairs &amp; secretaries of IWG-ASEP (Additional Sound Emission Provisions)</a:t>
            </a:r>
          </a:p>
        </p:txBody>
      </p:sp>
      <p:sp>
        <p:nvSpPr>
          <p:cNvPr id="5" name="TextBox 4">
            <a:extLst>
              <a:ext uri="{FF2B5EF4-FFF2-40B4-BE49-F238E27FC236}">
                <a16:creationId xmlns:a16="http://schemas.microsoft.com/office/drawing/2014/main" id="{F6FC4AF4-E468-4466-AB2F-DF925A5E6D87}"/>
              </a:ext>
            </a:extLst>
          </p:cNvPr>
          <p:cNvSpPr txBox="1"/>
          <p:nvPr/>
        </p:nvSpPr>
        <p:spPr>
          <a:xfrm>
            <a:off x="10345163" y="296347"/>
            <a:ext cx="1361270" cy="369332"/>
          </a:xfrm>
          <a:prstGeom prst="rect">
            <a:avLst/>
          </a:prstGeom>
          <a:noFill/>
        </p:spPr>
        <p:txBody>
          <a:bodyPr wrap="none" rtlCol="0">
            <a:spAutoFit/>
          </a:bodyPr>
          <a:lstStyle/>
          <a:p>
            <a:pPr algn="r"/>
            <a:r>
              <a:rPr lang="en-GB" dirty="0"/>
              <a:t>GRBP-78-14 </a:t>
            </a:r>
          </a:p>
        </p:txBody>
      </p:sp>
    </p:spTree>
    <p:extLst>
      <p:ext uri="{BB962C8B-B14F-4D97-AF65-F5344CB8AC3E}">
        <p14:creationId xmlns:p14="http://schemas.microsoft.com/office/powerpoint/2010/main" val="180008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2010" y="1904"/>
          <a:ext cx="1903" cy="1903"/>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010" y="1904"/>
                        <a:ext cx="1903" cy="1903"/>
                      </a:xfrm>
                      <a:prstGeom prst="rect">
                        <a:avLst/>
                      </a:prstGeom>
                    </p:spPr>
                  </p:pic>
                </p:oleObj>
              </mc:Fallback>
            </mc:AlternateContent>
          </a:graphicData>
        </a:graphic>
      </p:graphicFrame>
      <p:sp>
        <p:nvSpPr>
          <p:cNvPr id="2" name="Titel 1"/>
          <p:cNvSpPr>
            <a:spLocks noGrp="1"/>
          </p:cNvSpPr>
          <p:nvPr>
            <p:ph type="title"/>
          </p:nvPr>
        </p:nvSpPr>
        <p:spPr/>
        <p:txBody>
          <a:bodyPr vert="horz">
            <a:normAutofit/>
          </a:bodyPr>
          <a:lstStyle/>
          <a:p>
            <a:r>
              <a:rPr lang="de-DE" sz="3600" b="1" dirty="0"/>
              <a:t>IWG-ASEP</a:t>
            </a:r>
          </a:p>
        </p:txBody>
      </p:sp>
      <p:cxnSp>
        <p:nvCxnSpPr>
          <p:cNvPr id="12" name="Gerader Verbinder 11"/>
          <p:cNvCxnSpPr>
            <a:cxnSpLocks/>
          </p:cNvCxnSpPr>
          <p:nvPr/>
        </p:nvCxnSpPr>
        <p:spPr>
          <a:xfrm>
            <a:off x="962704" y="3701746"/>
            <a:ext cx="10083575" cy="21168"/>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flipV="1">
            <a:off x="962704" y="4442690"/>
            <a:ext cx="10083575" cy="47667"/>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19"/>
            <a:ext cx="6798531" cy="220442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sz="1600" dirty="0"/>
              <a:t>GRBP-77 (02/2023): “</a:t>
            </a:r>
            <a:r>
              <a:rPr lang="en-US" sz="1600" dirty="0"/>
              <a:t>11.	In view of the forthcoming RD ASEP monitoring, GRBP agreed to resume the activities of IWG ASEP and to extend its mandate until December 2024. At its next session, GRBP decided to review the Terms of Reference of IWG ASEP and invited experts to prepare proposals.</a:t>
            </a:r>
            <a:r>
              <a:rPr lang="en-GB" sz="1600" dirty="0"/>
              <a:t>”</a:t>
            </a:r>
          </a:p>
          <a:p>
            <a:pPr marL="285750" indent="-285750">
              <a:buFont typeface="Arial" panose="020B0604020202020204" pitchFamily="34" charset="0"/>
              <a:buChar char="•"/>
            </a:pPr>
            <a:r>
              <a:rPr lang="en-GB" sz="1600" dirty="0"/>
              <a:t>WP.29-189 (03/2023): “</a:t>
            </a:r>
            <a:r>
              <a:rPr lang="en-US" sz="1600" dirty="0"/>
              <a:t>69. The GRBP chair requested that the mandates of the Informal Working Groups on Additional Sound Emission Provisions (IWG ASEP) […] be extended until December 2024 […]. WP.29 gave its consent. </a:t>
            </a:r>
            <a:r>
              <a:rPr lang="en-GB" sz="1600" dirty="0"/>
              <a:t> </a:t>
            </a:r>
            <a:endParaRPr lang="de-DE" sz="1600" dirty="0"/>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19"/>
            <a:ext cx="3024000" cy="2204429"/>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err="1"/>
              <a:t>Reminder</a:t>
            </a:r>
            <a:endParaRPr lang="de-DE" b="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3802709"/>
            <a:ext cx="3024000" cy="577647"/>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Roles</a:t>
            </a:r>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4570151"/>
            <a:ext cx="6798530" cy="1382033"/>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400" dirty="0" err="1">
                <a:hlinkClick r:id="rId6"/>
              </a:rPr>
              <a:t>Additional</a:t>
            </a:r>
            <a:r>
              <a:rPr lang="fr-FR" sz="1400" dirty="0">
                <a:hlinkClick r:id="rId6"/>
              </a:rPr>
              <a:t> Sound Emission Provisions (ASEP) - Transport - Vehicle </a:t>
            </a:r>
            <a:r>
              <a:rPr lang="fr-FR" sz="1400" dirty="0" err="1">
                <a:hlinkClick r:id="rId6"/>
              </a:rPr>
              <a:t>Regulations</a:t>
            </a:r>
            <a:r>
              <a:rPr lang="fr-FR" sz="1400" dirty="0">
                <a:hlinkClick r:id="rId6"/>
              </a:rPr>
              <a:t> - UNECE Wiki</a:t>
            </a:r>
            <a:endParaRPr lang="fr-FR" sz="1400" dirty="0"/>
          </a:p>
          <a:p>
            <a:pPr marL="285750" indent="-285750">
              <a:buFontTx/>
              <a:buChar char="-"/>
            </a:pPr>
            <a:r>
              <a:rPr lang="fr-FR" sz="1400" dirty="0">
                <a:hlinkClick r:id="rId7"/>
              </a:rPr>
              <a:t>RD-ASEP for M1/N1 </a:t>
            </a:r>
            <a:r>
              <a:rPr lang="fr-FR" sz="1400" dirty="0" err="1">
                <a:hlinkClick r:id="rId7"/>
              </a:rPr>
              <a:t>vehicles</a:t>
            </a:r>
            <a:r>
              <a:rPr lang="fr-FR" sz="1400" dirty="0">
                <a:hlinkClick r:id="rId7"/>
              </a:rPr>
              <a:t> - Monitoring Phase 2023-xxxx - Transport - Vehicle </a:t>
            </a:r>
            <a:r>
              <a:rPr lang="fr-FR" sz="1400" dirty="0" err="1">
                <a:hlinkClick r:id="rId7"/>
              </a:rPr>
              <a:t>Regulations</a:t>
            </a:r>
            <a:r>
              <a:rPr lang="fr-FR" sz="1400" dirty="0">
                <a:hlinkClick r:id="rId7"/>
              </a:rPr>
              <a:t> - UNECE Wiki</a:t>
            </a:r>
            <a:endParaRPr lang="fr-FR" sz="1400" dirty="0"/>
          </a:p>
          <a:p>
            <a:pPr marL="285750" indent="-285750">
              <a:buFontTx/>
              <a:buChar char="-"/>
            </a:pPr>
            <a:r>
              <a:rPr lang="en-US" sz="1400" dirty="0">
                <a:hlinkClick r:id="rId8"/>
              </a:rPr>
              <a:t>RD-ASEP for L-Categories of vehicles - Transport - Vehicle Regulations - UNECE Wiki</a:t>
            </a:r>
            <a:endParaRPr lang="de-DE" sz="1400"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4570152"/>
            <a:ext cx="3024000" cy="1382032"/>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TF-VS </a:t>
            </a:r>
            <a:r>
              <a:rPr lang="en-GB" b="1" dirty="0"/>
              <a:t>homepage</a:t>
            </a:r>
          </a:p>
        </p:txBody>
      </p:sp>
      <p:sp>
        <p:nvSpPr>
          <p:cNvPr id="14" name="Textplatzhalter 5">
            <a:extLst>
              <a:ext uri="{FF2B5EF4-FFF2-40B4-BE49-F238E27FC236}">
                <a16:creationId xmlns:a16="http://schemas.microsoft.com/office/drawing/2014/main" id="{0AE5C653-AB1E-459B-A226-5F129CA5C935}"/>
              </a:ext>
            </a:extLst>
          </p:cNvPr>
          <p:cNvSpPr txBox="1">
            <a:spLocks/>
          </p:cNvSpPr>
          <p:nvPr/>
        </p:nvSpPr>
        <p:spPr bwMode="gray">
          <a:xfrm>
            <a:off x="4103435" y="3754134"/>
            <a:ext cx="6860898" cy="64799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Chair: Germany - Co-chair: Japan</a:t>
            </a:r>
            <a:endParaRPr lang="en-US" strike="sngStrike" dirty="0">
              <a:solidFill>
                <a:srgbClr val="FF0000"/>
              </a:solidFill>
            </a:endParaRPr>
          </a:p>
          <a:p>
            <a:pPr marL="285750" indent="-285750">
              <a:buFont typeface="Arial" panose="020B0604020202020204" pitchFamily="34" charset="0"/>
              <a:buChar char="•"/>
            </a:pPr>
            <a:r>
              <a:rPr lang="en-US" dirty="0"/>
              <a:t>Secretariat: 	OICA &amp; IMMA for each relevant subgroup</a:t>
            </a:r>
            <a:endParaRPr lang="en-US" i="1" dirty="0"/>
          </a:p>
        </p:txBody>
      </p:sp>
    </p:spTree>
    <p:extLst>
      <p:ext uri="{BB962C8B-B14F-4D97-AF65-F5344CB8AC3E}">
        <p14:creationId xmlns:p14="http://schemas.microsoft.com/office/powerpoint/2010/main" val="353958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488915"/>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438015"/>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a:xfrm>
            <a:off x="838200" y="144689"/>
            <a:ext cx="10515600" cy="1325563"/>
          </a:xfrm>
        </p:spPr>
        <p:txBody>
          <a:bodyPr vert="horz"/>
          <a:lstStyle/>
          <a:p>
            <a:r>
              <a:rPr lang="de-DE" sz="3600" b="1" dirty="0"/>
              <a:t>IWG-ASEP Kick-off M1/N1 RD-ASEP Monitoring: </a:t>
            </a:r>
            <a:br>
              <a:rPr lang="de-DE" sz="3600" b="1" dirty="0"/>
            </a:br>
            <a:r>
              <a:rPr lang="de-DE" sz="3600" b="1" dirty="0"/>
              <a:t>Facts and </a:t>
            </a:r>
            <a:r>
              <a:rPr lang="en-GB" sz="3600" b="1" dirty="0"/>
              <a:t>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268699"/>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1</a:t>
            </a:r>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267661"/>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51</a:t>
            </a:r>
            <a:endParaRPr lang="de-DE" sz="4000" dirty="0">
              <a:solidFill>
                <a:srgbClr val="FF0000"/>
              </a:solidFill>
            </a:endParaRPr>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1095169" y="2895382"/>
            <a:ext cx="4062196" cy="34412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000" b="1" dirty="0"/>
              <a:t>Number of Meetings </a:t>
            </a:r>
            <a:endParaRPr lang="de-DE" sz="2000" b="1" dirty="0"/>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a:off x="1095169" y="3646821"/>
            <a:ext cx="4485279"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1059349" y="3695119"/>
            <a:ext cx="4521099" cy="276929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norm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01</a:t>
            </a:r>
            <a:r>
              <a:rPr lang="en-GB" baseline="30000" dirty="0"/>
              <a:t>st</a:t>
            </a:r>
            <a:r>
              <a:rPr lang="en-GB" dirty="0"/>
              <a:t> Session: May 17, 2023</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713721"/>
            <a:ext cx="5066922" cy="15851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de-DE" b="1" u="sng" dirty="0"/>
              <a:t>CPs:</a:t>
            </a:r>
            <a:br>
              <a:rPr lang="de-DE" dirty="0"/>
            </a:br>
            <a:r>
              <a:rPr lang="en-GB" dirty="0"/>
              <a:t>China, European Commission, France, Germany, Japan, Spain, Switzerland, The Netherlands/</a:t>
            </a:r>
            <a:r>
              <a:rPr lang="en-GB" dirty="0" err="1"/>
              <a:t>RdW</a:t>
            </a:r>
            <a:endParaRPr lang="en-GB" dirty="0"/>
          </a:p>
          <a:p>
            <a:pPr marL="285750" indent="-285750">
              <a:buFont typeface="Arial" panose="020B0604020202020204" pitchFamily="34" charset="0"/>
              <a:buChar char="•"/>
            </a:pPr>
            <a:r>
              <a:rPr lang="en-GB" b="1" u="sng" dirty="0"/>
              <a:t>NGO‘s: </a:t>
            </a:r>
            <a:br>
              <a:rPr lang="de-DE" dirty="0"/>
            </a:br>
            <a:r>
              <a:rPr lang="de-DE" dirty="0"/>
              <a:t>ETRTO, EUWA, IMMA, ISO, OICA</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731600" y="2879031"/>
            <a:ext cx="4062195"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GB" sz="2000" b="1" dirty="0"/>
              <a:t>Participants </a:t>
            </a:r>
            <a:br>
              <a:rPr lang="en-GB" sz="2000" b="1" dirty="0"/>
            </a:br>
            <a:r>
              <a:rPr lang="en-GB" sz="2000" b="1" dirty="0"/>
              <a:t>(Contracting Parties, NGOs, Guests)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622329"/>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2" name="Textplatzhalter 5">
            <a:extLst>
              <a:ext uri="{FF2B5EF4-FFF2-40B4-BE49-F238E27FC236}">
                <a16:creationId xmlns:a16="http://schemas.microsoft.com/office/drawing/2014/main" id="{2F0E889F-BEED-41B2-901D-F661F7210D37}"/>
              </a:ext>
            </a:extLst>
          </p:cNvPr>
          <p:cNvSpPr txBox="1">
            <a:spLocks/>
          </p:cNvSpPr>
          <p:nvPr/>
        </p:nvSpPr>
        <p:spPr>
          <a:xfrm>
            <a:off x="7339" y="3008923"/>
            <a:ext cx="2175660" cy="28257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b="1" dirty="0">
                <a:solidFill>
                  <a:schemeClr val="accent6"/>
                </a:solidFill>
              </a:rPr>
              <a:t>Meeting in virtual</a:t>
            </a:r>
          </a:p>
        </p:txBody>
      </p:sp>
    </p:spTree>
    <p:extLst>
      <p:ext uri="{BB962C8B-B14F-4D97-AF65-F5344CB8AC3E}">
        <p14:creationId xmlns:p14="http://schemas.microsoft.com/office/powerpoint/2010/main" val="31072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838200" y="365126"/>
            <a:ext cx="10515600" cy="819714"/>
          </a:xfrm>
        </p:spPr>
        <p:txBody>
          <a:bodyPr vert="horz"/>
          <a:lstStyle/>
          <a:p>
            <a:r>
              <a:rPr lang="de-DE" sz="3600" b="1" dirty="0"/>
              <a:t>IWG-ASEP: </a:t>
            </a:r>
            <a:r>
              <a:rPr lang="de-DE" sz="3600" b="1" dirty="0" err="1"/>
              <a:t>items</a:t>
            </a:r>
            <a:r>
              <a:rPr lang="de-DE" sz="3600" b="1" dirty="0"/>
              <a:t> </a:t>
            </a:r>
            <a:r>
              <a:rPr lang="de-DE" sz="3600" b="1" dirty="0" err="1"/>
              <a:t>discussed</a:t>
            </a:r>
            <a:r>
              <a:rPr lang="de-DE" sz="3600" b="1" dirty="0"/>
              <a:t> &amp; </a:t>
            </a:r>
            <a:r>
              <a:rPr lang="de-DE" sz="3600" b="1" dirty="0" err="1"/>
              <a:t>next</a:t>
            </a:r>
            <a:r>
              <a:rPr lang="de-DE" sz="3600" b="1" dirty="0"/>
              <a:t> </a:t>
            </a:r>
            <a:r>
              <a:rPr lang="de-DE" sz="3600" b="1" dirty="0" err="1"/>
              <a:t>steps</a:t>
            </a:r>
            <a:endParaRPr lang="de-DE" sz="3600" b="1" dirty="0"/>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29259" y="1844846"/>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9" y="4419089"/>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295172" y="2672843"/>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548BBEC0-06B9-4908-82E5-B2C15A7610F4}"/>
              </a:ext>
            </a:extLst>
          </p:cNvPr>
          <p:cNvCxnSpPr>
            <a:cxnSpLocks/>
          </p:cNvCxnSpPr>
          <p:nvPr/>
        </p:nvCxnSpPr>
        <p:spPr>
          <a:xfrm>
            <a:off x="340499" y="6439265"/>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40499" y="2871055"/>
            <a:ext cx="7070920" cy="3362724"/>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GB" sz="1600" b="1" u="sng" dirty="0"/>
              <a:t>RD-ASEP monitoring phase for M1/N1 vehicles</a:t>
            </a:r>
            <a:endParaRPr lang="en-GB" sz="1600" dirty="0"/>
          </a:p>
          <a:p>
            <a:pPr marL="285750" indent="-285750">
              <a:spcBef>
                <a:spcPts val="0"/>
              </a:spcBef>
              <a:buFont typeface="Arial" panose="020B0604020202020204" pitchFamily="34" charset="0"/>
              <a:buChar char="•"/>
            </a:pPr>
            <a:r>
              <a:rPr lang="en-GB" sz="1600" dirty="0"/>
              <a:t>Finalization of the </a:t>
            </a:r>
            <a:r>
              <a:rPr lang="en-GB" sz="1600" b="1" dirty="0"/>
              <a:t>Excel data entry file </a:t>
            </a:r>
            <a:r>
              <a:rPr lang="en-GB" sz="1600" dirty="0">
                <a:sym typeface="Wingdings" panose="05000000000000000000" pitchFamily="2" charset="2"/>
              </a:rPr>
              <a:t> direct link to the contractor server to share data</a:t>
            </a:r>
          </a:p>
          <a:p>
            <a:pPr marL="285750" indent="-285750">
              <a:spcBef>
                <a:spcPts val="0"/>
              </a:spcBef>
              <a:buFont typeface="Arial" panose="020B0604020202020204" pitchFamily="34" charset="0"/>
              <a:buChar char="•"/>
            </a:pPr>
            <a:r>
              <a:rPr lang="en-GB" sz="1600" b="1" dirty="0">
                <a:sym typeface="Wingdings" panose="05000000000000000000" pitchFamily="2" charset="2"/>
              </a:rPr>
              <a:t>GRBP &amp; WP.29 urge CPs/TAA to collect and transmit the data </a:t>
            </a:r>
            <a:r>
              <a:rPr lang="en-GB" sz="1600" dirty="0">
                <a:sym typeface="Wingdings" panose="05000000000000000000" pitchFamily="2" charset="2"/>
              </a:rPr>
              <a:t>as of 1 July 2023</a:t>
            </a:r>
            <a:endParaRPr lang="en-GB" sz="1600" dirty="0"/>
          </a:p>
          <a:p>
            <a:pPr marL="285750" indent="-285750">
              <a:spcBef>
                <a:spcPts val="0"/>
              </a:spcBef>
              <a:buFont typeface="Arial" panose="020B0604020202020204" pitchFamily="34" charset="0"/>
              <a:buChar char="•"/>
            </a:pPr>
            <a:r>
              <a:rPr lang="en-GB" sz="1600" b="1" dirty="0"/>
              <a:t>Management of the monitoring phase</a:t>
            </a:r>
            <a:r>
              <a:rPr lang="en-GB" sz="1600" dirty="0"/>
              <a:t>: </a:t>
            </a:r>
          </a:p>
          <a:p>
            <a:pPr marL="465750" lvl="1" indent="-285750">
              <a:spcBef>
                <a:spcPts val="0"/>
              </a:spcBef>
            </a:pPr>
            <a:r>
              <a:rPr lang="en-GB" sz="1600" b="1" i="1" dirty="0"/>
              <a:t>Pilot</a:t>
            </a:r>
            <a:r>
              <a:rPr lang="en-GB" sz="1600" dirty="0"/>
              <a:t>: OICA/ACEA</a:t>
            </a:r>
          </a:p>
          <a:p>
            <a:pPr marL="465750" lvl="1" indent="-285750">
              <a:spcBef>
                <a:spcPts val="0"/>
              </a:spcBef>
            </a:pPr>
            <a:r>
              <a:rPr lang="en-GB" sz="1600" b="1" i="1" dirty="0"/>
              <a:t>Contractor</a:t>
            </a:r>
            <a:r>
              <a:rPr lang="en-GB" sz="1600" dirty="0"/>
              <a:t> decided after consultation of several potential partners: UTAC</a:t>
            </a:r>
          </a:p>
          <a:p>
            <a:pPr marL="465750" lvl="1" indent="-285750">
              <a:spcBef>
                <a:spcPts val="0"/>
              </a:spcBef>
            </a:pPr>
            <a:r>
              <a:rPr lang="en-GB" sz="1600" b="1" i="1" dirty="0"/>
              <a:t>Content</a:t>
            </a:r>
            <a:r>
              <a:rPr lang="en-GB" sz="1600" dirty="0"/>
              <a:t> of the study: </a:t>
            </a:r>
          </a:p>
          <a:p>
            <a:pPr marL="645750" lvl="2" indent="-285750">
              <a:spcBef>
                <a:spcPts val="0"/>
              </a:spcBef>
            </a:pPr>
            <a:r>
              <a:rPr lang="en-GB" sz="1600" dirty="0"/>
              <a:t>WP.1: dedicated to the ASEP introduced in 2016</a:t>
            </a:r>
          </a:p>
          <a:p>
            <a:pPr marL="645750" lvl="2" indent="-285750">
              <a:spcBef>
                <a:spcPts val="0"/>
              </a:spcBef>
            </a:pPr>
            <a:r>
              <a:rPr lang="en-GB" sz="1600" dirty="0"/>
              <a:t>WP.2: dedicated to the RD-ASEP as in UN-R51-03.S7 to S9 monitoring phase</a:t>
            </a:r>
          </a:p>
          <a:p>
            <a:pPr marL="465750" lvl="1" indent="-285750">
              <a:spcBef>
                <a:spcPts val="0"/>
              </a:spcBef>
            </a:pPr>
            <a:r>
              <a:rPr lang="en-GB" sz="1600" b="1" i="1" dirty="0"/>
              <a:t>CPs volunteer </a:t>
            </a:r>
            <a:r>
              <a:rPr lang="en-GB" sz="1600" dirty="0"/>
              <a:t>to contribute in this study following the additional meeting on June 27, 2023: France, Germany, Japan, The NL</a:t>
            </a: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4" y="1557871"/>
            <a:ext cx="7070920" cy="87884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u="sng" dirty="0"/>
              <a:t>Revision of the Terms of reference:</a:t>
            </a:r>
          </a:p>
          <a:p>
            <a:pPr marL="285750" indent="-285750">
              <a:buFont typeface="Arial" panose="020B0604020202020204" pitchFamily="34" charset="0"/>
              <a:buChar char="•"/>
            </a:pPr>
            <a:r>
              <a:rPr lang="en-GB" sz="1600" dirty="0"/>
              <a:t>Revision of the Terms of reference based on the previous version (GRBP-72-17)</a:t>
            </a: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1557871"/>
            <a:ext cx="3608186" cy="878840"/>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hlinkClick r:id="rId6"/>
              </a:rPr>
              <a:t>RDASEP-01-08</a:t>
            </a:r>
            <a:r>
              <a:rPr lang="en-US" b="1" dirty="0"/>
              <a:t> – </a:t>
            </a:r>
            <a:r>
              <a:rPr lang="en-US" b="1" dirty="0">
                <a:solidFill>
                  <a:srgbClr val="FF0000"/>
                </a:solidFill>
              </a:rPr>
              <a:t>GRBP-78-xx</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4" y="2872283"/>
            <a:ext cx="3639837" cy="3361495"/>
          </a:xfrm>
          <a:prstGeom prst="rect">
            <a:avLst/>
          </a:prstGeom>
          <a:solidFill>
            <a:schemeClr val="bg2"/>
          </a:solidFill>
        </p:spPr>
        <p:txBody>
          <a:bodyPr vert="horz" wrap="square" lIns="108000" tIns="72000" rIns="108000" bIns="72000" rtlCol="0" anchor="t">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b="1" dirty="0">
                <a:hlinkClick r:id="rId7"/>
              </a:rPr>
              <a:t>GRBP-77-15 Rev.3</a:t>
            </a:r>
            <a:r>
              <a:rPr lang="en-GB" b="1" dirty="0"/>
              <a:t> (excel for data collection)</a:t>
            </a:r>
          </a:p>
          <a:p>
            <a:pPr marL="285750" indent="-285750">
              <a:buFont typeface="Arial" panose="020B0604020202020204" pitchFamily="34" charset="0"/>
              <a:buChar char="•"/>
            </a:pPr>
            <a:r>
              <a:rPr lang="en-GB" b="1" dirty="0">
                <a:hlinkClick r:id="rId8"/>
              </a:rPr>
              <a:t>RDASEP-01-04</a:t>
            </a:r>
            <a:r>
              <a:rPr lang="en-GB" b="1" dirty="0"/>
              <a:t> (GRBP-77 &amp; WP.29-189 reports)</a:t>
            </a:r>
          </a:p>
          <a:p>
            <a:pPr marL="285750" indent="-285750">
              <a:buFont typeface="Arial" panose="020B0604020202020204" pitchFamily="34" charset="0"/>
              <a:buChar char="•"/>
            </a:pPr>
            <a:r>
              <a:rPr lang="en-GB" b="1" dirty="0">
                <a:hlinkClick r:id="rId9"/>
              </a:rPr>
              <a:t>RDASEP-01-03</a:t>
            </a:r>
            <a:r>
              <a:rPr lang="en-GB" b="1" dirty="0"/>
              <a:t> (study workplan)</a:t>
            </a:r>
          </a:p>
        </p:txBody>
      </p:sp>
      <p:sp>
        <p:nvSpPr>
          <p:cNvPr id="4" name="Rectangle 3">
            <a:extLst>
              <a:ext uri="{FF2B5EF4-FFF2-40B4-BE49-F238E27FC236}">
                <a16:creationId xmlns:a16="http://schemas.microsoft.com/office/drawing/2014/main" id="{00A875CB-CB27-4450-94C5-EF288D08E881}"/>
              </a:ext>
            </a:extLst>
          </p:cNvPr>
          <p:cNvSpPr/>
          <p:nvPr/>
        </p:nvSpPr>
        <p:spPr>
          <a:xfrm rot="590000">
            <a:off x="6890453" y="3896704"/>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endParaRPr lang="fr-FR" sz="2400" b="1" cap="none" spc="0" dirty="0">
              <a:ln/>
              <a:solidFill>
                <a:schemeClr val="accent4">
                  <a:lumMod val="75000"/>
                </a:schemeClr>
              </a:solidFill>
              <a:effectLst/>
            </a:endParaRPr>
          </a:p>
        </p:txBody>
      </p:sp>
      <p:sp>
        <p:nvSpPr>
          <p:cNvPr id="5" name="Rectangle 4">
            <a:extLst>
              <a:ext uri="{FF2B5EF4-FFF2-40B4-BE49-F238E27FC236}">
                <a16:creationId xmlns:a16="http://schemas.microsoft.com/office/drawing/2014/main" id="{1C99AFC3-C5B1-C76C-0502-2FA9A813778F}"/>
              </a:ext>
            </a:extLst>
          </p:cNvPr>
          <p:cNvSpPr/>
          <p:nvPr/>
        </p:nvSpPr>
        <p:spPr>
          <a:xfrm rot="590000">
            <a:off x="8273802" y="1445573"/>
            <a:ext cx="3912774"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000" b="1" cap="none" spc="0" dirty="0">
                <a:ln/>
                <a:solidFill>
                  <a:schemeClr val="accent4">
                    <a:lumMod val="75000"/>
                  </a:schemeClr>
                </a:solidFill>
                <a:effectLst/>
              </a:rPr>
              <a:t>ToR TO BE APPROVED AT GRBP-78</a:t>
            </a:r>
          </a:p>
        </p:txBody>
      </p:sp>
    </p:spTree>
    <p:extLst>
      <p:ext uri="{BB962C8B-B14F-4D97-AF65-F5344CB8AC3E}">
        <p14:creationId xmlns:p14="http://schemas.microsoft.com/office/powerpoint/2010/main" val="67195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838200" y="365126"/>
            <a:ext cx="10515600" cy="819714"/>
          </a:xfrm>
        </p:spPr>
        <p:txBody>
          <a:bodyPr vert="horz"/>
          <a:lstStyle/>
          <a:p>
            <a:r>
              <a:rPr lang="de-DE" sz="3600" b="1" dirty="0"/>
              <a:t>IWG-ASEP: </a:t>
            </a:r>
            <a:r>
              <a:rPr lang="de-DE" sz="3600" b="1" dirty="0" err="1"/>
              <a:t>items</a:t>
            </a:r>
            <a:r>
              <a:rPr lang="de-DE" sz="3600" b="1" dirty="0"/>
              <a:t> </a:t>
            </a:r>
            <a:r>
              <a:rPr lang="de-DE" sz="3600" b="1" dirty="0" err="1"/>
              <a:t>discussed</a:t>
            </a:r>
            <a:r>
              <a:rPr lang="de-DE" sz="3600" b="1" dirty="0"/>
              <a:t> &amp; </a:t>
            </a:r>
            <a:r>
              <a:rPr lang="de-DE" sz="3600" b="1" dirty="0" err="1"/>
              <a:t>next</a:t>
            </a:r>
            <a:r>
              <a:rPr lang="de-DE" sz="3600" b="1" dirty="0"/>
              <a:t> </a:t>
            </a:r>
            <a:r>
              <a:rPr lang="de-DE" sz="3600" b="1" dirty="0" err="1"/>
              <a:t>steps</a:t>
            </a:r>
            <a:endParaRPr lang="de-DE" sz="3600" b="1" dirty="0"/>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01151" y="2305492"/>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271690" y="1337691"/>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548BBEC0-06B9-4908-82E5-B2C15A7610F4}"/>
              </a:ext>
            </a:extLst>
          </p:cNvPr>
          <p:cNvCxnSpPr>
            <a:cxnSpLocks/>
          </p:cNvCxnSpPr>
          <p:nvPr/>
        </p:nvCxnSpPr>
        <p:spPr>
          <a:xfrm>
            <a:off x="412751" y="3314358"/>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496389" y="1596324"/>
            <a:ext cx="6915030" cy="1548034"/>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GB" sz="1600" b="1" u="sng" dirty="0"/>
              <a:t>RD-ASEP L3 vehicles</a:t>
            </a:r>
            <a:endParaRPr lang="en-GB" sz="1600" dirty="0"/>
          </a:p>
          <a:p>
            <a:pPr marL="285750" indent="-285750">
              <a:spcBef>
                <a:spcPts val="0"/>
              </a:spcBef>
              <a:buFont typeface="Arial" panose="020B0604020202020204" pitchFamily="34" charset="0"/>
              <a:buChar char="•"/>
            </a:pPr>
            <a:r>
              <a:rPr lang="en-GB" sz="1600" dirty="0"/>
              <a:t>1</a:t>
            </a:r>
            <a:r>
              <a:rPr lang="en-GB" sz="1600" baseline="30000" dirty="0"/>
              <a:t>st</a:t>
            </a:r>
            <a:r>
              <a:rPr lang="en-GB" sz="1600" dirty="0"/>
              <a:t> results expected by the end of 2023</a:t>
            </a:r>
          </a:p>
          <a:p>
            <a:pPr marL="285750" indent="-285750">
              <a:spcBef>
                <a:spcPts val="0"/>
              </a:spcBef>
              <a:buFont typeface="Arial" panose="020B0604020202020204" pitchFamily="34" charset="0"/>
              <a:buChar char="•"/>
            </a:pPr>
            <a:r>
              <a:rPr lang="en-GB" sz="1600" dirty="0">
                <a:sym typeface="Wingdings" panose="05000000000000000000" pitchFamily="2" charset="2"/>
              </a:rPr>
              <a:t>A meeting will be organized in Oct./Nov/ 2023 with development in 2024</a:t>
            </a:r>
          </a:p>
          <a:p>
            <a:pPr marL="285750" indent="-285750">
              <a:spcBef>
                <a:spcPts val="0"/>
              </a:spcBef>
              <a:buFont typeface="Arial" panose="020B0604020202020204" pitchFamily="34" charset="0"/>
              <a:buChar char="•"/>
            </a:pPr>
            <a:r>
              <a:rPr lang="en-GB" sz="1600" dirty="0">
                <a:sym typeface="Wingdings" panose="05000000000000000000" pitchFamily="2" charset="2"/>
              </a:rPr>
              <a:t>Previous decisions based on GRB-66-12 raised to a 2-steps approach and Euro 5 project to reduce limits. Results expected by 2024/2025.</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4" y="1597552"/>
            <a:ext cx="3639837" cy="1546806"/>
          </a:xfrm>
          <a:prstGeom prst="rect">
            <a:avLst/>
          </a:prstGeom>
          <a:solidFill>
            <a:schemeClr val="bg2"/>
          </a:solidFill>
        </p:spPr>
        <p:txBody>
          <a:bodyPr vert="horz" wrap="square" lIns="108000" tIns="72000" rIns="108000" bIns="72000" rtlCol="0" anchor="t">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b="1" i="1" dirty="0">
                <a:solidFill>
                  <a:schemeClr val="bg1">
                    <a:lumMod val="75000"/>
                  </a:schemeClr>
                </a:solidFill>
              </a:rPr>
              <a:t>No document for the time being</a:t>
            </a:r>
          </a:p>
        </p:txBody>
      </p:sp>
      <p:sp>
        <p:nvSpPr>
          <p:cNvPr id="4" name="Rectangle 3">
            <a:extLst>
              <a:ext uri="{FF2B5EF4-FFF2-40B4-BE49-F238E27FC236}">
                <a16:creationId xmlns:a16="http://schemas.microsoft.com/office/drawing/2014/main" id="{00A875CB-CB27-4450-94C5-EF288D08E881}"/>
              </a:ext>
            </a:extLst>
          </p:cNvPr>
          <p:cNvSpPr/>
          <p:nvPr/>
        </p:nvSpPr>
        <p:spPr>
          <a:xfrm rot="590000">
            <a:off x="6812076" y="1677020"/>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endParaRPr lang="fr-FR" sz="2400" b="1" cap="none" spc="0" dirty="0">
              <a:ln/>
              <a:solidFill>
                <a:schemeClr val="accent4">
                  <a:lumMod val="75000"/>
                </a:schemeClr>
              </a:solidFill>
              <a:effectLst/>
            </a:endParaRPr>
          </a:p>
        </p:txBody>
      </p:sp>
      <p:sp>
        <p:nvSpPr>
          <p:cNvPr id="6" name="Inhaltsplatzhalter 2">
            <a:extLst>
              <a:ext uri="{FF2B5EF4-FFF2-40B4-BE49-F238E27FC236}">
                <a16:creationId xmlns:a16="http://schemas.microsoft.com/office/drawing/2014/main" id="{39EEAE0C-BF10-C426-DD5E-B64EB78A7D82}"/>
              </a:ext>
            </a:extLst>
          </p:cNvPr>
          <p:cNvSpPr txBox="1">
            <a:spLocks/>
          </p:cNvSpPr>
          <p:nvPr/>
        </p:nvSpPr>
        <p:spPr bwMode="gray">
          <a:xfrm>
            <a:off x="496389" y="3513798"/>
            <a:ext cx="6915030" cy="83852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GB" sz="1600" b="1" u="sng" dirty="0"/>
              <a:t>Transitional provisions UN-R51-03.S7</a:t>
            </a:r>
            <a:endParaRPr lang="en-GB" sz="1600" dirty="0"/>
          </a:p>
          <a:p>
            <a:pPr marL="285750" indent="-285750">
              <a:spcBef>
                <a:spcPts val="0"/>
              </a:spcBef>
              <a:buFont typeface="Arial" panose="020B0604020202020204" pitchFamily="34" charset="0"/>
              <a:buChar char="•"/>
            </a:pPr>
            <a:r>
              <a:rPr lang="en-GB" sz="1600" dirty="0">
                <a:sym typeface="Wingdings" panose="05000000000000000000" pitchFamily="2" charset="2"/>
              </a:rPr>
              <a:t>Interpretation of §.11.13 </a:t>
            </a:r>
          </a:p>
          <a:p>
            <a:pPr>
              <a:spcBef>
                <a:spcPts val="0"/>
              </a:spcBef>
            </a:pPr>
            <a:endParaRPr lang="en-GB" sz="1600" dirty="0">
              <a:sym typeface="Wingdings" panose="05000000000000000000" pitchFamily="2" charset="2"/>
            </a:endParaRPr>
          </a:p>
        </p:txBody>
      </p:sp>
      <p:sp>
        <p:nvSpPr>
          <p:cNvPr id="7" name="Textplatzhalter 5">
            <a:extLst>
              <a:ext uri="{FF2B5EF4-FFF2-40B4-BE49-F238E27FC236}">
                <a16:creationId xmlns:a16="http://schemas.microsoft.com/office/drawing/2014/main" id="{E93F0E35-3AFF-999A-CFB1-7350008DF12B}"/>
              </a:ext>
            </a:extLst>
          </p:cNvPr>
          <p:cNvSpPr txBox="1">
            <a:spLocks/>
          </p:cNvSpPr>
          <p:nvPr/>
        </p:nvSpPr>
        <p:spPr bwMode="gray">
          <a:xfrm>
            <a:off x="8211664" y="3513797"/>
            <a:ext cx="3639837" cy="2353727"/>
          </a:xfrm>
          <a:prstGeom prst="rect">
            <a:avLst/>
          </a:prstGeom>
          <a:solidFill>
            <a:schemeClr val="bg2"/>
          </a:solidFill>
        </p:spPr>
        <p:txBody>
          <a:bodyPr vert="horz" wrap="square" lIns="108000" tIns="72000" rIns="108000" bIns="72000" rtlCol="0" anchor="t">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b="1" dirty="0">
                <a:solidFill>
                  <a:srgbClr val="0000FF"/>
                </a:solidFill>
                <a:hlinkClick r:id="rId6"/>
              </a:rPr>
              <a:t>RDASEP-01-05 Rev.1</a:t>
            </a:r>
            <a:endParaRPr lang="en-GB" b="1" dirty="0">
              <a:solidFill>
                <a:srgbClr val="0000FF"/>
              </a:solidFill>
            </a:endParaRPr>
          </a:p>
          <a:p>
            <a:pPr marL="285750" indent="-285750">
              <a:buFont typeface="Arial" panose="020B0604020202020204" pitchFamily="34" charset="0"/>
              <a:buChar char="•"/>
            </a:pPr>
            <a:r>
              <a:rPr lang="en-GB" b="1" dirty="0">
                <a:solidFill>
                  <a:srgbClr val="0000FF"/>
                </a:solidFill>
                <a:hlinkClick r:id="rId7"/>
              </a:rPr>
              <a:t>RDASEP-01-07</a:t>
            </a:r>
            <a:endParaRPr lang="en-GB" b="1" dirty="0">
              <a:solidFill>
                <a:srgbClr val="0000FF"/>
              </a:solidFill>
            </a:endParaRPr>
          </a:p>
        </p:txBody>
      </p:sp>
      <p:pic>
        <p:nvPicPr>
          <p:cNvPr id="11" name="Image 10">
            <a:extLst>
              <a:ext uri="{FF2B5EF4-FFF2-40B4-BE49-F238E27FC236}">
                <a16:creationId xmlns:a16="http://schemas.microsoft.com/office/drawing/2014/main" id="{B65BA68B-0824-8F72-163D-29521991AA27}"/>
              </a:ext>
            </a:extLst>
          </p:cNvPr>
          <p:cNvPicPr>
            <a:picLocks noChangeAspect="1"/>
          </p:cNvPicPr>
          <p:nvPr/>
        </p:nvPicPr>
        <p:blipFill>
          <a:blip r:embed="rId8"/>
          <a:stretch>
            <a:fillRect/>
          </a:stretch>
        </p:blipFill>
        <p:spPr>
          <a:xfrm>
            <a:off x="838200" y="4155201"/>
            <a:ext cx="5872163" cy="1557338"/>
          </a:xfrm>
          <a:prstGeom prst="rect">
            <a:avLst/>
          </a:prstGeom>
        </p:spPr>
      </p:pic>
      <p:sp>
        <p:nvSpPr>
          <p:cNvPr id="5" name="ZoneTexte 4">
            <a:extLst>
              <a:ext uri="{FF2B5EF4-FFF2-40B4-BE49-F238E27FC236}">
                <a16:creationId xmlns:a16="http://schemas.microsoft.com/office/drawing/2014/main" id="{5B53503A-B1F5-F873-8391-3A3BD90DA11D}"/>
              </a:ext>
            </a:extLst>
          </p:cNvPr>
          <p:cNvSpPr txBox="1"/>
          <p:nvPr/>
        </p:nvSpPr>
        <p:spPr>
          <a:xfrm>
            <a:off x="1150706" y="6085966"/>
            <a:ext cx="9359758" cy="461665"/>
          </a:xfrm>
          <a:prstGeom prst="rect">
            <a:avLst/>
          </a:prstGeom>
          <a:noFill/>
        </p:spPr>
        <p:txBody>
          <a:bodyPr wrap="square" rtlCol="0">
            <a:spAutoFit/>
          </a:bodyPr>
          <a:lstStyle/>
          <a:p>
            <a:pPr algn="ctr"/>
            <a:r>
              <a:rPr lang="fr-FR" sz="2400" b="1" dirty="0">
                <a:solidFill>
                  <a:srgbClr val="0000FF"/>
                </a:solidFill>
              </a:rPr>
              <a:t>Next meetings: Nov.07 for L-cat. &amp; Nov.09 for M1/N1-cat. (</a:t>
            </a:r>
            <a:r>
              <a:rPr lang="fr-FR" sz="2400" b="1" dirty="0" err="1">
                <a:solidFill>
                  <a:srgbClr val="0000FF"/>
                </a:solidFill>
              </a:rPr>
              <a:t>tbc</a:t>
            </a:r>
            <a:r>
              <a:rPr lang="fr-FR" sz="2400" b="1" dirty="0">
                <a:solidFill>
                  <a:srgbClr val="0000FF"/>
                </a:solidFill>
              </a:rPr>
              <a:t>.)</a:t>
            </a:r>
          </a:p>
        </p:txBody>
      </p:sp>
    </p:spTree>
    <p:extLst>
      <p:ext uri="{BB962C8B-B14F-4D97-AF65-F5344CB8AC3E}">
        <p14:creationId xmlns:p14="http://schemas.microsoft.com/office/powerpoint/2010/main" val="15785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FA9C16-E911-521C-CA13-83527E2F4AE9}"/>
              </a:ext>
            </a:extLst>
          </p:cNvPr>
          <p:cNvSpPr>
            <a:spLocks noGrp="1"/>
          </p:cNvSpPr>
          <p:nvPr>
            <p:ph type="title"/>
          </p:nvPr>
        </p:nvSpPr>
        <p:spPr/>
        <p:txBody>
          <a:bodyPr/>
          <a:lstStyle/>
          <a:p>
            <a:pPr algn="ctr"/>
            <a:r>
              <a:rPr lang="fr-FR" dirty="0" err="1"/>
              <a:t>Thank</a:t>
            </a:r>
            <a:r>
              <a:rPr lang="fr-FR" dirty="0"/>
              <a:t> </a:t>
            </a:r>
            <a:r>
              <a:rPr lang="fr-FR" dirty="0" err="1"/>
              <a:t>you</a:t>
            </a:r>
            <a:endParaRPr lang="fr-FR" dirty="0"/>
          </a:p>
        </p:txBody>
      </p:sp>
      <p:sp>
        <p:nvSpPr>
          <p:cNvPr id="3" name="Espace réservé du texte 2">
            <a:extLst>
              <a:ext uri="{FF2B5EF4-FFF2-40B4-BE49-F238E27FC236}">
                <a16:creationId xmlns:a16="http://schemas.microsoft.com/office/drawing/2014/main" id="{8C7CE699-AED6-9EDA-E084-82842F21F70C}"/>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8309903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8237E0-8622-4410-8DAC-58A82E60094B}">
  <ds:schemaRefs>
    <ds:schemaRef ds:uri="http://schemas.microsoft.com/sharepoint/v3/contenttype/forms"/>
  </ds:schemaRefs>
</ds:datastoreItem>
</file>

<file path=customXml/itemProps2.xml><?xml version="1.0" encoding="utf-8"?>
<ds:datastoreItem xmlns:ds="http://schemas.openxmlformats.org/officeDocument/2006/customXml" ds:itemID="{8275BE02-F40E-4B26-8E82-0A2A77925B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f30fc12-c89a-4829-a476-5bf9e2086332}" enabled="1" method="Privileged" siteId="{d6b0bbee-7cd9-4d60-bce6-4a67b543e2ae}" removed="0"/>
</clbl:labelList>
</file>

<file path=docProps/app.xml><?xml version="1.0" encoding="utf-8"?>
<Properties xmlns="http://schemas.openxmlformats.org/officeDocument/2006/extended-properties" xmlns:vt="http://schemas.openxmlformats.org/officeDocument/2006/docPropsVTypes">
  <TotalTime>460</TotalTime>
  <Words>575</Words>
  <Application>Microsoft Office PowerPoint</Application>
  <PresentationFormat>Widescreen</PresentationFormat>
  <Paragraphs>62</Paragraphs>
  <Slides>6</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Calibri Light</vt:lpstr>
      <vt:lpstr>Thème Office</vt:lpstr>
      <vt:lpstr>think-cell Folie</vt:lpstr>
      <vt:lpstr>Status report to GRBP-78 (Aug./Sept. 2023)</vt:lpstr>
      <vt:lpstr>IWG-ASEP</vt:lpstr>
      <vt:lpstr>IWG-ASEP Kick-off M1/N1 RD-ASEP Monitoring:  Facts and Figures</vt:lpstr>
      <vt:lpstr>IWG-ASEP: items discussed &amp; next steps</vt:lpstr>
      <vt:lpstr>IWG-ASEP: items discussed &amp; 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to GRBP-78 (Aug./Sept. 2023)</dc:title>
  <dc:creator>Françoise SILVANI</dc:creator>
  <cp:lastModifiedBy>secretariat</cp:lastModifiedBy>
  <cp:revision>4</cp:revision>
  <dcterms:created xsi:type="dcterms:W3CDTF">2023-07-25T07:07:31Z</dcterms:created>
  <dcterms:modified xsi:type="dcterms:W3CDTF">2023-08-02T14:28:16Z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1c0902-ed92-4fed-896d-2e7725de02d4_SetDate">
    <vt:lpwstr>2023-07-25T07:07:32Z</vt:lpwstr>
  </property>
  <property fmtid="{D5CDD505-2E9C-101B-9397-08002B2CF9AE}" pid="3" name="MSIP_Label_fd1c0902-ed92-4fed-896d-2e7725de02d4_Name">
    <vt:lpwstr>Anyone (not protected)</vt:lpwstr>
  </property>
  <property fmtid="{D5CDD505-2E9C-101B-9397-08002B2CF9AE}" pid="4" name="ClassificationContentMarkingFooterText">
    <vt:lpwstr>Confidential C</vt:lpwstr>
  </property>
  <property fmtid="{D5CDD505-2E9C-101B-9397-08002B2CF9AE}" pid="5" name="MSIP_Label_7f30fc12-c89a-4829-a476-5bf9e2086332_Enabled">
    <vt:lpwstr>true</vt:lpwstr>
  </property>
  <property fmtid="{D5CDD505-2E9C-101B-9397-08002B2CF9AE}" pid="6" name="MSIP_Label_7f30fc12-c89a-4829-a476-5bf9e2086332_SetDate">
    <vt:lpwstr>2023-07-25T07:15:37Z</vt:lpwstr>
  </property>
  <property fmtid="{D5CDD505-2E9C-101B-9397-08002B2CF9AE}" pid="7" name="MSIP_Label_7f30fc12-c89a-4829-a476-5bf9e2086332_Method">
    <vt:lpwstr>Privileged</vt:lpwstr>
  </property>
  <property fmtid="{D5CDD505-2E9C-101B-9397-08002B2CF9AE}" pid="8" name="MSIP_Label_7f30fc12-c89a-4829-a476-5bf9e2086332_Name">
    <vt:lpwstr>Not protected (Anyone)_0</vt:lpwstr>
  </property>
  <property fmtid="{D5CDD505-2E9C-101B-9397-08002B2CF9AE}" pid="9" name="MSIP_Label_7f30fc12-c89a-4829-a476-5bf9e2086332_SiteId">
    <vt:lpwstr>d6b0bbee-7cd9-4d60-bce6-4a67b543e2ae</vt:lpwstr>
  </property>
  <property fmtid="{D5CDD505-2E9C-101B-9397-08002B2CF9AE}" pid="10" name="MSIP_Label_7f30fc12-c89a-4829-a476-5bf9e2086332_ActionId">
    <vt:lpwstr>2f557c48-cb9e-4a90-b961-1a0bd0a718c3</vt:lpwstr>
  </property>
  <property fmtid="{D5CDD505-2E9C-101B-9397-08002B2CF9AE}" pid="11" name="MSIP_Label_7f30fc12-c89a-4829-a476-5bf9e2086332_ContentBits">
    <vt:lpwstr>0</vt:lpwstr>
  </property>
</Properties>
</file>