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65" r:id="rId5"/>
    <p:sldId id="263" r:id="rId6"/>
    <p:sldId id="266" r:id="rId7"/>
    <p:sldId id="267"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2" d="100"/>
          <a:sy n="82"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88B4C248-68BE-4440-8DAE-50D4457E7629}"/>
    <pc:docChg chg="custSel modSld">
      <pc:chgData name="Konstantin Glukhenkiy" userId="24b49d37-c936-4e44-8fab-4bfac34f62f4" providerId="ADAL" clId="{88B4C248-68BE-4440-8DAE-50D4457E7629}" dt="2023-07-28T15:15:47.860" v="38" actId="6549"/>
      <pc:docMkLst>
        <pc:docMk/>
      </pc:docMkLst>
      <pc:sldChg chg="modSp mod">
        <pc:chgData name="Konstantin Glukhenkiy" userId="24b49d37-c936-4e44-8fab-4bfac34f62f4" providerId="ADAL" clId="{88B4C248-68BE-4440-8DAE-50D4457E7629}" dt="2023-07-28T15:15:47.860" v="38" actId="6549"/>
        <pc:sldMkLst>
          <pc:docMk/>
          <pc:sldMk cId="3777424645" sldId="256"/>
        </pc:sldMkLst>
        <pc:spChg chg="mod">
          <ac:chgData name="Konstantin Glukhenkiy" userId="24b49d37-c936-4e44-8fab-4bfac34f62f4" providerId="ADAL" clId="{88B4C248-68BE-4440-8DAE-50D4457E7629}" dt="2023-07-28T15:15:47.860" v="38" actId="6549"/>
          <ac:spMkLst>
            <pc:docMk/>
            <pc:sldMk cId="3777424645" sldId="256"/>
            <ac:spMk id="5" creationId="{F6FC4AF4-E468-4466-AB2F-DF925A5E6D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98DE4A3-9394-4B98-AF8A-153CC217CE93}" type="datetimeFigureOut">
              <a:rPr lang="de-DE" smtClean="0"/>
              <a:t>28.07.2023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215268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98DE4A3-9394-4B98-AF8A-153CC217CE93}" type="datetimeFigureOut">
              <a:rPr lang="de-DE" smtClean="0"/>
              <a:t>28.07.2023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91974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98DE4A3-9394-4B98-AF8A-153CC217CE93}" type="datetimeFigureOut">
              <a:rPr lang="de-DE" smtClean="0"/>
              <a:t>28.07.2023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210714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98DE4A3-9394-4B98-AF8A-153CC217CE93}" type="datetimeFigureOut">
              <a:rPr lang="de-DE" smtClean="0"/>
              <a:t>28.07.2023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362039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98DE4A3-9394-4B98-AF8A-153CC217CE93}" type="datetimeFigureOut">
              <a:rPr lang="de-DE" smtClean="0"/>
              <a:t>28.07.2023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58128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98DE4A3-9394-4B98-AF8A-153CC217CE93}" type="datetimeFigureOut">
              <a:rPr lang="de-DE" smtClean="0"/>
              <a:t>28.07.2023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231975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98DE4A3-9394-4B98-AF8A-153CC217CE93}" type="datetimeFigureOut">
              <a:rPr lang="de-DE" smtClean="0"/>
              <a:t>28.07.2023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274767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98DE4A3-9394-4B98-AF8A-153CC217CE93}" type="datetimeFigureOut">
              <a:rPr lang="de-DE" smtClean="0"/>
              <a:t>28.07.2023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2059824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98DE4A3-9394-4B98-AF8A-153CC217CE93}" type="datetimeFigureOut">
              <a:rPr lang="de-DE" smtClean="0"/>
              <a:t>28.07.2023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52706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98DE4A3-9394-4B98-AF8A-153CC217CE93}" type="datetimeFigureOut">
              <a:rPr lang="de-DE" smtClean="0"/>
              <a:t>28.07.2023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301241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98DE4A3-9394-4B98-AF8A-153CC217CE93}" type="datetimeFigureOut">
              <a:rPr lang="de-DE" smtClean="0"/>
              <a:t>28.07.2023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2C4D3F7-C4ED-4E55-8375-E8F59B8AA541}" type="slidenum">
              <a:rPr lang="de-DE" smtClean="0"/>
              <a:t>‹#›</a:t>
            </a:fld>
            <a:endParaRPr lang="de-DE"/>
          </a:p>
        </p:txBody>
      </p:sp>
    </p:spTree>
    <p:extLst>
      <p:ext uri="{BB962C8B-B14F-4D97-AF65-F5344CB8AC3E}">
        <p14:creationId xmlns:p14="http://schemas.microsoft.com/office/powerpoint/2010/main" val="408171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DE4A3-9394-4B98-AF8A-153CC217CE93}" type="datetimeFigureOut">
              <a:rPr lang="de-DE" smtClean="0"/>
              <a:t>28.07.2023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4D3F7-C4ED-4E55-8375-E8F59B8AA541}" type="slidenum">
              <a:rPr lang="de-DE" smtClean="0"/>
              <a:t>‹#›</a:t>
            </a:fld>
            <a:endParaRPr lang="de-DE"/>
          </a:p>
        </p:txBody>
      </p:sp>
      <p:sp>
        <p:nvSpPr>
          <p:cNvPr id="7" name="MSIPCMContentMarking" descr="{&quot;HashCode&quot;:-1692887849,&quot;Placement&quot;:&quot;Header&quot;,&quot;Top&quot;:0.0,&quot;Left&quot;:0.0,&quot;SlideWidth&quot;:960,&quot;SlideHeight&quot;:540}">
            <a:extLst>
              <a:ext uri="{FF2B5EF4-FFF2-40B4-BE49-F238E27FC236}">
                <a16:creationId xmlns:a16="http://schemas.microsoft.com/office/drawing/2014/main" id="{4BBDED5E-4622-D53E-37E6-0B6566FAB5F5}"/>
              </a:ext>
            </a:extLst>
          </p:cNvPr>
          <p:cNvSpPr txBox="1"/>
          <p:nvPr userDrawn="1"/>
        </p:nvSpPr>
        <p:spPr>
          <a:xfrm>
            <a:off x="0" y="0"/>
            <a:ext cx="663105" cy="252360"/>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orpoS" pitchFamily="2" charset="0"/>
              </a:rPr>
              <a:t>Internal</a:t>
            </a:r>
          </a:p>
        </p:txBody>
      </p:sp>
    </p:spTree>
    <p:extLst>
      <p:ext uri="{BB962C8B-B14F-4D97-AF65-F5344CB8AC3E}">
        <p14:creationId xmlns:p14="http://schemas.microsoft.com/office/powerpoint/2010/main" val="3783094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pages/viewpage.action?pageId=16672465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sz="4000" b="1" dirty="0">
                <a:solidFill>
                  <a:prstClr val="black"/>
                </a:solidFill>
              </a:rPr>
              <a:t>Status Report to 78</a:t>
            </a:r>
            <a:r>
              <a:rPr lang="en-GB" sz="4000" b="1" baseline="30000" dirty="0">
                <a:solidFill>
                  <a:prstClr val="black"/>
                </a:solidFill>
              </a:rPr>
              <a:t>th</a:t>
            </a:r>
            <a:r>
              <a:rPr lang="en-GB" sz="4000" b="1" dirty="0">
                <a:solidFill>
                  <a:prstClr val="black"/>
                </a:solidFill>
              </a:rPr>
              <a:t>  Session of GRBP</a:t>
            </a:r>
            <a:br>
              <a:rPr lang="en-GB" sz="4000" b="1" dirty="0">
                <a:solidFill>
                  <a:prstClr val="black"/>
                </a:solidFill>
              </a:rPr>
            </a:br>
            <a:r>
              <a:rPr lang="en-GB" sz="4000" b="1" dirty="0">
                <a:solidFill>
                  <a:prstClr val="black"/>
                </a:solidFill>
              </a:rPr>
              <a:t>(August 2023)</a:t>
            </a:r>
            <a:endParaRPr lang="de-DE" dirty="0"/>
          </a:p>
        </p:txBody>
      </p:sp>
      <p:sp>
        <p:nvSpPr>
          <p:cNvPr id="3" name="Untertitel 2"/>
          <p:cNvSpPr>
            <a:spLocks noGrp="1"/>
          </p:cNvSpPr>
          <p:nvPr>
            <p:ph type="subTitle" idx="1"/>
          </p:nvPr>
        </p:nvSpPr>
        <p:spPr>
          <a:xfrm>
            <a:off x="1524000" y="3879037"/>
            <a:ext cx="9144000" cy="1655762"/>
          </a:xfrm>
        </p:spPr>
        <p:txBody>
          <a:bodyPr/>
          <a:lstStyle/>
          <a:p>
            <a:r>
              <a:rPr lang="de-DE" dirty="0"/>
              <a:t>New Task Force on </a:t>
            </a:r>
            <a:r>
              <a:rPr lang="de-DE" dirty="0" err="1"/>
              <a:t>Quiet</a:t>
            </a:r>
            <a:r>
              <a:rPr lang="de-DE" dirty="0"/>
              <a:t> Road Transportation </a:t>
            </a:r>
            <a:r>
              <a:rPr lang="de-DE" dirty="0" err="1"/>
              <a:t>Vehicle</a:t>
            </a:r>
            <a:r>
              <a:rPr lang="de-DE" dirty="0"/>
              <a:t> (UN-R138-02)</a:t>
            </a:r>
          </a:p>
        </p:txBody>
      </p:sp>
      <p:sp>
        <p:nvSpPr>
          <p:cNvPr id="4" name="TextBox 3">
            <a:extLst>
              <a:ext uri="{FF2B5EF4-FFF2-40B4-BE49-F238E27FC236}">
                <a16:creationId xmlns:a16="http://schemas.microsoft.com/office/drawing/2014/main" id="{5BA46932-961C-4162-8C77-9056444970D8}"/>
              </a:ext>
            </a:extLst>
          </p:cNvPr>
          <p:cNvSpPr txBox="1"/>
          <p:nvPr/>
        </p:nvSpPr>
        <p:spPr>
          <a:xfrm>
            <a:off x="568426" y="383957"/>
            <a:ext cx="4166140" cy="369332"/>
          </a:xfrm>
          <a:prstGeom prst="rect">
            <a:avLst/>
          </a:prstGeom>
          <a:noFill/>
        </p:spPr>
        <p:txBody>
          <a:bodyPr wrap="none" rtlCol="0">
            <a:spAutoFit/>
          </a:bodyPr>
          <a:lstStyle/>
          <a:p>
            <a:r>
              <a:rPr lang="en-GB" b="1" dirty="0"/>
              <a:t>Transmitted by Secretary of New TF QRTV</a:t>
            </a:r>
          </a:p>
        </p:txBody>
      </p:sp>
      <p:sp>
        <p:nvSpPr>
          <p:cNvPr id="5" name="TextBox 4">
            <a:extLst>
              <a:ext uri="{FF2B5EF4-FFF2-40B4-BE49-F238E27FC236}">
                <a16:creationId xmlns:a16="http://schemas.microsoft.com/office/drawing/2014/main" id="{F6FC4AF4-E468-4466-AB2F-DF925A5E6D87}"/>
              </a:ext>
            </a:extLst>
          </p:cNvPr>
          <p:cNvSpPr txBox="1"/>
          <p:nvPr/>
        </p:nvSpPr>
        <p:spPr>
          <a:xfrm>
            <a:off x="7572221" y="410604"/>
            <a:ext cx="4311373" cy="923330"/>
          </a:xfrm>
          <a:prstGeom prst="rect">
            <a:avLst/>
          </a:prstGeom>
          <a:noFill/>
        </p:spPr>
        <p:txBody>
          <a:bodyPr wrap="none" rtlCol="0">
            <a:spAutoFit/>
          </a:bodyPr>
          <a:lstStyle/>
          <a:p>
            <a:r>
              <a:rPr lang="en-GB" dirty="0"/>
              <a:t>Informal Document </a:t>
            </a:r>
            <a:r>
              <a:rPr lang="en-GB" b="1" dirty="0"/>
              <a:t>GRBP-78-11</a:t>
            </a:r>
          </a:p>
          <a:p>
            <a:r>
              <a:rPr lang="en-GB" dirty="0"/>
              <a:t>78</a:t>
            </a:r>
            <a:r>
              <a:rPr lang="en-GB" baseline="30000" dirty="0"/>
              <a:t>th</a:t>
            </a:r>
            <a:r>
              <a:rPr lang="en-GB" dirty="0"/>
              <a:t>  GRBP, 30 August - 1 September 2023, </a:t>
            </a:r>
          </a:p>
          <a:p>
            <a:r>
              <a:rPr lang="en-GB" dirty="0"/>
              <a:t>agenda item 6</a:t>
            </a:r>
          </a:p>
        </p:txBody>
      </p:sp>
    </p:spTree>
    <p:extLst>
      <p:ext uri="{BB962C8B-B14F-4D97-AF65-F5344CB8AC3E}">
        <p14:creationId xmlns:p14="http://schemas.microsoft.com/office/powerpoint/2010/main" val="377742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New TF </a:t>
            </a:r>
            <a:r>
              <a:rPr lang="de-DE" dirty="0" err="1"/>
              <a:t>Quiet</a:t>
            </a:r>
            <a:r>
              <a:rPr lang="de-DE" dirty="0"/>
              <a:t> Road Transportation </a:t>
            </a:r>
            <a:r>
              <a:rPr lang="de-DE" dirty="0" err="1"/>
              <a:t>Vehicle</a:t>
            </a:r>
            <a:r>
              <a:rPr lang="de-DE" dirty="0"/>
              <a:t> </a:t>
            </a:r>
          </a:p>
        </p:txBody>
      </p:sp>
      <p:sp>
        <p:nvSpPr>
          <p:cNvPr id="4" name="Textplatzhalter 5">
            <a:extLst>
              <a:ext uri="{FF2B5EF4-FFF2-40B4-BE49-F238E27FC236}">
                <a16:creationId xmlns:a16="http://schemas.microsoft.com/office/drawing/2014/main" id="{CF7E269A-B478-4446-88CA-62675960C32C}"/>
              </a:ext>
            </a:extLst>
          </p:cNvPr>
          <p:cNvSpPr txBox="1">
            <a:spLocks/>
          </p:cNvSpPr>
          <p:nvPr/>
        </p:nvSpPr>
        <p:spPr bwMode="gray">
          <a:xfrm>
            <a:off x="838200" y="1571720"/>
            <a:ext cx="3024000" cy="1080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Targets</a:t>
            </a:r>
          </a:p>
        </p:txBody>
      </p:sp>
      <p:sp>
        <p:nvSpPr>
          <p:cNvPr id="5" name="Textplatzhalter 5">
            <a:extLst>
              <a:ext uri="{FF2B5EF4-FFF2-40B4-BE49-F238E27FC236}">
                <a16:creationId xmlns:a16="http://schemas.microsoft.com/office/drawing/2014/main" id="{94B5F1EE-866A-456F-A5BE-726FDA92B813}"/>
              </a:ext>
            </a:extLst>
          </p:cNvPr>
          <p:cNvSpPr txBox="1">
            <a:spLocks/>
          </p:cNvSpPr>
          <p:nvPr/>
        </p:nvSpPr>
        <p:spPr bwMode="gray">
          <a:xfrm>
            <a:off x="838200" y="2915476"/>
            <a:ext cx="3024000" cy="1080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Roles</a:t>
            </a:r>
          </a:p>
        </p:txBody>
      </p:sp>
      <p:sp>
        <p:nvSpPr>
          <p:cNvPr id="6" name="Textplatzhalter 5">
            <a:extLst>
              <a:ext uri="{FF2B5EF4-FFF2-40B4-BE49-F238E27FC236}">
                <a16:creationId xmlns:a16="http://schemas.microsoft.com/office/drawing/2014/main" id="{6D55C6C9-0A12-4552-9DF9-779ABFBB81CF}"/>
              </a:ext>
            </a:extLst>
          </p:cNvPr>
          <p:cNvSpPr txBox="1">
            <a:spLocks/>
          </p:cNvSpPr>
          <p:nvPr/>
        </p:nvSpPr>
        <p:spPr bwMode="gray">
          <a:xfrm>
            <a:off x="838200" y="4259233"/>
            <a:ext cx="3024000" cy="1080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TF QRTV </a:t>
            </a:r>
            <a:r>
              <a:rPr lang="en-GB" b="1" dirty="0"/>
              <a:t>homepage</a:t>
            </a:r>
          </a:p>
        </p:txBody>
      </p:sp>
      <p:sp>
        <p:nvSpPr>
          <p:cNvPr id="7" name="Textplatzhalter 5">
            <a:extLst>
              <a:ext uri="{FF2B5EF4-FFF2-40B4-BE49-F238E27FC236}">
                <a16:creationId xmlns:a16="http://schemas.microsoft.com/office/drawing/2014/main" id="{91A32ED1-0F38-4920-88C4-FEEE96A42D55}"/>
              </a:ext>
            </a:extLst>
          </p:cNvPr>
          <p:cNvSpPr txBox="1">
            <a:spLocks/>
          </p:cNvSpPr>
          <p:nvPr/>
        </p:nvSpPr>
        <p:spPr bwMode="gray">
          <a:xfrm>
            <a:off x="4208734" y="1460917"/>
            <a:ext cx="6798531"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Improve boundary condition for AVAS and interaction with R51</a:t>
            </a:r>
          </a:p>
          <a:p>
            <a:pPr marL="285750" indent="-285750">
              <a:buFont typeface="Arial" panose="020B0604020202020204" pitchFamily="34" charset="0"/>
              <a:buChar char="•"/>
            </a:pPr>
            <a:r>
              <a:rPr lang="en-US" dirty="0"/>
              <a:t>Improve stability of test results</a:t>
            </a:r>
          </a:p>
          <a:p>
            <a:pPr marL="285750" indent="-285750">
              <a:buFont typeface="Arial" panose="020B0604020202020204" pitchFamily="34" charset="0"/>
              <a:buChar char="•"/>
            </a:pPr>
            <a:r>
              <a:rPr lang="en-US" dirty="0"/>
              <a:t>Minimize uncertainty</a:t>
            </a:r>
            <a:endParaRPr lang="de-DE" dirty="0"/>
          </a:p>
        </p:txBody>
      </p:sp>
      <p:sp>
        <p:nvSpPr>
          <p:cNvPr id="8" name="Textplatzhalter 5">
            <a:extLst>
              <a:ext uri="{FF2B5EF4-FFF2-40B4-BE49-F238E27FC236}">
                <a16:creationId xmlns:a16="http://schemas.microsoft.com/office/drawing/2014/main" id="{607F7AB3-AE7E-42CF-AA23-558AA578F65D}"/>
              </a:ext>
            </a:extLst>
          </p:cNvPr>
          <p:cNvSpPr txBox="1">
            <a:spLocks/>
          </p:cNvSpPr>
          <p:nvPr/>
        </p:nvSpPr>
        <p:spPr bwMode="gray">
          <a:xfrm>
            <a:off x="4208734" y="2867720"/>
            <a:ext cx="6196119"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Chair: 		Germany</a:t>
            </a:r>
          </a:p>
          <a:p>
            <a:pPr marL="285750" indent="-285750">
              <a:buFont typeface="Arial" panose="020B0604020202020204" pitchFamily="34" charset="0"/>
              <a:buChar char="•"/>
            </a:pPr>
            <a:r>
              <a:rPr lang="en-US" dirty="0"/>
              <a:t>Secretariat: 	OICA </a:t>
            </a:r>
            <a:endParaRPr lang="en-US" i="1" dirty="0"/>
          </a:p>
        </p:txBody>
      </p:sp>
      <p:sp>
        <p:nvSpPr>
          <p:cNvPr id="9" name="Rechteck 8"/>
          <p:cNvSpPr/>
          <p:nvPr/>
        </p:nvSpPr>
        <p:spPr>
          <a:xfrm>
            <a:off x="4208734" y="4583968"/>
            <a:ext cx="6455883" cy="338554"/>
          </a:xfrm>
          <a:prstGeom prst="rect">
            <a:avLst/>
          </a:prstGeom>
        </p:spPr>
        <p:txBody>
          <a:bodyPr wrap="square">
            <a:spAutoFit/>
          </a:bodyPr>
          <a:lstStyle/>
          <a:p>
            <a:r>
              <a:rPr lang="de-DE" sz="1600" dirty="0">
                <a:solidFill>
                  <a:srgbClr val="0070C0"/>
                </a:solidFill>
                <a:hlinkClick r:id="rId2"/>
              </a:rPr>
              <a:t>New TF-QRTV (UN-R138-02) - Transport - </a:t>
            </a:r>
            <a:r>
              <a:rPr lang="de-DE" sz="1600" dirty="0" err="1">
                <a:solidFill>
                  <a:srgbClr val="0070C0"/>
                </a:solidFill>
                <a:hlinkClick r:id="rId2"/>
              </a:rPr>
              <a:t>Vehicle</a:t>
            </a:r>
            <a:r>
              <a:rPr lang="de-DE" sz="1600" dirty="0">
                <a:solidFill>
                  <a:srgbClr val="0070C0"/>
                </a:solidFill>
                <a:hlinkClick r:id="rId2"/>
              </a:rPr>
              <a:t> </a:t>
            </a:r>
            <a:r>
              <a:rPr lang="de-DE" sz="1600" dirty="0" err="1">
                <a:solidFill>
                  <a:srgbClr val="0070C0"/>
                </a:solidFill>
                <a:hlinkClick r:id="rId2"/>
              </a:rPr>
              <a:t>Regulations</a:t>
            </a:r>
            <a:r>
              <a:rPr lang="de-DE" sz="1600" dirty="0">
                <a:solidFill>
                  <a:srgbClr val="0070C0"/>
                </a:solidFill>
                <a:hlinkClick r:id="rId2"/>
              </a:rPr>
              <a:t> - UNECE Wiki</a:t>
            </a:r>
            <a:endParaRPr lang="de-DE" sz="1600" dirty="0">
              <a:solidFill>
                <a:srgbClr val="0070C0"/>
              </a:solidFill>
            </a:endParaRPr>
          </a:p>
        </p:txBody>
      </p:sp>
      <p:sp>
        <p:nvSpPr>
          <p:cNvPr id="10" name="Textplatzhalter 5">
            <a:extLst>
              <a:ext uri="{FF2B5EF4-FFF2-40B4-BE49-F238E27FC236}">
                <a16:creationId xmlns:a16="http://schemas.microsoft.com/office/drawing/2014/main" id="{CF7E269A-B478-4446-88CA-62675960C32C}"/>
              </a:ext>
            </a:extLst>
          </p:cNvPr>
          <p:cNvSpPr txBox="1">
            <a:spLocks/>
          </p:cNvSpPr>
          <p:nvPr/>
        </p:nvSpPr>
        <p:spPr bwMode="gray">
          <a:xfrm>
            <a:off x="838200" y="5602990"/>
            <a:ext cx="3024000" cy="1080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err="1"/>
              <a:t>Participants</a:t>
            </a:r>
            <a:endParaRPr lang="de-DE" b="1" dirty="0"/>
          </a:p>
        </p:txBody>
      </p:sp>
      <p:sp>
        <p:nvSpPr>
          <p:cNvPr id="11" name="Textfeld 10"/>
          <p:cNvSpPr txBox="1"/>
          <p:nvPr/>
        </p:nvSpPr>
        <p:spPr>
          <a:xfrm>
            <a:off x="4208734" y="5549244"/>
            <a:ext cx="7171981" cy="923330"/>
          </a:xfrm>
          <a:prstGeom prst="rect">
            <a:avLst/>
          </a:prstGeom>
          <a:noFill/>
        </p:spPr>
        <p:txBody>
          <a:bodyPr wrap="square" rtlCol="0">
            <a:spAutoFit/>
          </a:bodyPr>
          <a:lstStyle/>
          <a:p>
            <a:pPr marL="285750" indent="-285750">
              <a:buFont typeface="Arial" panose="020B0604020202020204" pitchFamily="34" charset="0"/>
              <a:buChar char="•"/>
            </a:pPr>
            <a:r>
              <a:rPr lang="de-DE" dirty="0"/>
              <a:t>CPs.:   Canada, France, Germany, </a:t>
            </a:r>
            <a:r>
              <a:rPr lang="de-DE" dirty="0" err="1"/>
              <a:t>Switzerland</a:t>
            </a:r>
            <a:r>
              <a:rPr lang="de-DE" dirty="0"/>
              <a:t>, 	</a:t>
            </a:r>
            <a:r>
              <a:rPr lang="de-DE" dirty="0" err="1"/>
              <a:t>Netherland</a:t>
            </a:r>
            <a:r>
              <a:rPr lang="de-DE" dirty="0"/>
              <a:t>, Spain, United Kingdom, Japan, China, European </a:t>
            </a:r>
            <a:r>
              <a:rPr lang="de-DE" dirty="0" err="1"/>
              <a:t>Commission</a:t>
            </a:r>
            <a:r>
              <a:rPr lang="de-DE" dirty="0"/>
              <a:t>, </a:t>
            </a:r>
            <a:r>
              <a:rPr lang="de-DE" dirty="0" err="1"/>
              <a:t>Norway</a:t>
            </a:r>
            <a:endParaRPr lang="de-DE" dirty="0"/>
          </a:p>
          <a:p>
            <a:pPr marL="285750" indent="-285750">
              <a:buFont typeface="Arial" panose="020B0604020202020204" pitchFamily="34" charset="0"/>
              <a:buChar char="•"/>
            </a:pPr>
            <a:r>
              <a:rPr lang="de-DE" dirty="0" err="1"/>
              <a:t>NGO‘s</a:t>
            </a:r>
            <a:r>
              <a:rPr lang="de-DE" dirty="0"/>
              <a:t>: OICA, ETRTO, ISO, IMMA, NFB,EBU</a:t>
            </a:r>
          </a:p>
        </p:txBody>
      </p:sp>
    </p:spTree>
    <p:extLst>
      <p:ext uri="{BB962C8B-B14F-4D97-AF65-F5344CB8AC3E}">
        <p14:creationId xmlns:p14="http://schemas.microsoft.com/office/powerpoint/2010/main" val="209632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Current</a:t>
            </a:r>
            <a:r>
              <a:rPr lang="de-DE" dirty="0"/>
              <a:t> </a:t>
            </a:r>
            <a:r>
              <a:rPr lang="de-DE" dirty="0" err="1"/>
              <a:t>status</a:t>
            </a:r>
            <a:r>
              <a:rPr lang="de-DE" dirty="0"/>
              <a:t> </a:t>
            </a:r>
            <a:r>
              <a:rPr lang="de-DE" dirty="0" err="1"/>
              <a:t>for</a:t>
            </a:r>
            <a:r>
              <a:rPr lang="de-DE" dirty="0"/>
              <a:t> </a:t>
            </a:r>
            <a:r>
              <a:rPr lang="de-DE" dirty="0" err="1"/>
              <a:t>first</a:t>
            </a:r>
            <a:r>
              <a:rPr lang="de-DE" dirty="0"/>
              <a:t> </a:t>
            </a:r>
            <a:r>
              <a:rPr lang="de-DE" dirty="0" err="1"/>
              <a:t>step</a:t>
            </a:r>
            <a:endParaRPr lang="de-DE" dirty="0"/>
          </a:p>
        </p:txBody>
      </p:sp>
      <p:sp>
        <p:nvSpPr>
          <p:cNvPr id="3" name="Inhaltsplatzhalter 2"/>
          <p:cNvSpPr>
            <a:spLocks noGrp="1"/>
          </p:cNvSpPr>
          <p:nvPr>
            <p:ph idx="1"/>
          </p:nvPr>
        </p:nvSpPr>
        <p:spPr>
          <a:xfrm>
            <a:off x="838200" y="1825625"/>
            <a:ext cx="10515600" cy="4555510"/>
          </a:xfrm>
        </p:spPr>
        <p:txBody>
          <a:bodyPr>
            <a:normAutofit fontScale="70000" lnSpcReduction="20000"/>
          </a:bodyPr>
          <a:lstStyle/>
          <a:p>
            <a:pPr marL="0" indent="0">
              <a:lnSpc>
                <a:spcPct val="120000"/>
              </a:lnSpc>
              <a:buNone/>
            </a:pPr>
            <a:r>
              <a:rPr lang="de-DE" dirty="0"/>
              <a:t>The TF QRTV </a:t>
            </a:r>
            <a:r>
              <a:rPr lang="de-DE" dirty="0" err="1"/>
              <a:t>worked</a:t>
            </a:r>
            <a:r>
              <a:rPr lang="de-DE" dirty="0"/>
              <a:t> to find a </a:t>
            </a:r>
            <a:r>
              <a:rPr lang="de-DE" dirty="0" err="1"/>
              <a:t>balance</a:t>
            </a:r>
            <a:r>
              <a:rPr lang="de-DE" dirty="0"/>
              <a:t> </a:t>
            </a:r>
            <a:r>
              <a:rPr lang="de-DE" dirty="0" err="1"/>
              <a:t>between</a:t>
            </a:r>
            <a:r>
              <a:rPr lang="de-DE" dirty="0"/>
              <a:t> Safety and Environmental </a:t>
            </a:r>
            <a:r>
              <a:rPr lang="de-DE" dirty="0" err="1"/>
              <a:t>aspects</a:t>
            </a:r>
            <a:endParaRPr lang="de-DE" dirty="0"/>
          </a:p>
          <a:p>
            <a:pPr marL="354013" indent="-354013">
              <a:lnSpc>
                <a:spcPct val="120000"/>
              </a:lnSpc>
              <a:tabLst>
                <a:tab pos="354013" algn="l"/>
              </a:tabLst>
            </a:pPr>
            <a:r>
              <a:rPr lang="en-GB" dirty="0"/>
              <a:t>M</a:t>
            </a:r>
            <a:r>
              <a:rPr lang="en-GB" sz="2800" dirty="0"/>
              <a:t>easurement uncertainty reduction is possible by change the data </a:t>
            </a:r>
            <a:r>
              <a:rPr lang="en-GB" sz="2800" dirty="0" err="1"/>
              <a:t>analyzing</a:t>
            </a:r>
            <a:r>
              <a:rPr lang="en-GB" sz="2800" dirty="0"/>
              <a:t> method and the </a:t>
            </a:r>
            <a:r>
              <a:rPr lang="en-GB" sz="2800" b="1" dirty="0"/>
              <a:t>option</a:t>
            </a:r>
            <a:r>
              <a:rPr lang="en-GB" sz="2800" dirty="0"/>
              <a:t> to use </a:t>
            </a:r>
            <a:r>
              <a:rPr lang="en-GB" sz="2800" b="1" dirty="0"/>
              <a:t>five instead of one microphone </a:t>
            </a:r>
            <a:r>
              <a:rPr lang="en-GB" sz="2800" dirty="0"/>
              <a:t>for Over All Sound pressure level and 1/3 Octave band per side as proposed by ISO</a:t>
            </a:r>
          </a:p>
          <a:p>
            <a:pPr marL="354013" indent="-354013">
              <a:lnSpc>
                <a:spcPct val="120000"/>
              </a:lnSpc>
              <a:tabLst>
                <a:tab pos="354013" algn="l"/>
              </a:tabLst>
            </a:pPr>
            <a:r>
              <a:rPr lang="en-GB" dirty="0"/>
              <a:t>Mandatory speed range is between -20 and +20 km/h </a:t>
            </a:r>
          </a:p>
          <a:p>
            <a:pPr marL="354013" indent="-354013">
              <a:lnSpc>
                <a:spcPct val="120000"/>
              </a:lnSpc>
              <a:tabLst>
                <a:tab pos="354013" algn="l"/>
              </a:tabLst>
            </a:pPr>
            <a:r>
              <a:rPr lang="en-GB" dirty="0"/>
              <a:t>Mandatory test speeds during type approval are -6 km/h . +10 und +20 km/h, other not tested speeds have to be declared by manufacturer declaration </a:t>
            </a:r>
          </a:p>
          <a:p>
            <a:pPr marL="354013" indent="-354013">
              <a:lnSpc>
                <a:spcPct val="120000"/>
              </a:lnSpc>
              <a:tabLst>
                <a:tab pos="354013" algn="l"/>
              </a:tabLst>
            </a:pPr>
            <a:r>
              <a:rPr lang="en-GB" dirty="0"/>
              <a:t>Optional AVAS sound between &gt; 20 and 50 km/h, with noise level reduction &gt; 32 km/h following the maximum level requirements</a:t>
            </a:r>
          </a:p>
          <a:p>
            <a:pPr marL="354013" indent="-354013">
              <a:lnSpc>
                <a:spcPct val="120000"/>
              </a:lnSpc>
              <a:tabLst>
                <a:tab pos="354013" algn="l"/>
              </a:tabLst>
            </a:pPr>
            <a:r>
              <a:rPr lang="en-GB" dirty="0"/>
              <a:t>Maximum SPL of 75 dB(A) at 2 m distance has to be fulfilled also in opposite driving direction. </a:t>
            </a:r>
          </a:p>
          <a:p>
            <a:pPr marL="354013" indent="-354013">
              <a:lnSpc>
                <a:spcPct val="120000"/>
              </a:lnSpc>
              <a:spcAft>
                <a:spcPts val="600"/>
              </a:spcAft>
              <a:tabLst>
                <a:tab pos="354013" algn="l"/>
              </a:tabLst>
            </a:pPr>
            <a:r>
              <a:rPr lang="en-GB" dirty="0"/>
              <a:t>Therefore at indoor testing the maximum SPL shall be measured in the front and the rear of the vehicle to ensure the complete vehicle has no higher sound emission than allowed</a:t>
            </a:r>
          </a:p>
        </p:txBody>
      </p:sp>
    </p:spTree>
    <p:extLst>
      <p:ext uri="{BB962C8B-B14F-4D97-AF65-F5344CB8AC3E}">
        <p14:creationId xmlns:p14="http://schemas.microsoft.com/office/powerpoint/2010/main" val="3535697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2201B2-9B93-3D68-569E-06E322A38EF9}"/>
              </a:ext>
            </a:extLst>
          </p:cNvPr>
          <p:cNvSpPr>
            <a:spLocks noGrp="1"/>
          </p:cNvSpPr>
          <p:nvPr>
            <p:ph type="title"/>
          </p:nvPr>
        </p:nvSpPr>
        <p:spPr/>
        <p:txBody>
          <a:bodyPr/>
          <a:lstStyle/>
          <a:p>
            <a:r>
              <a:rPr lang="en-GB" dirty="0"/>
              <a:t>Next steps and open questions</a:t>
            </a:r>
          </a:p>
        </p:txBody>
      </p:sp>
      <p:sp>
        <p:nvSpPr>
          <p:cNvPr id="3" name="Inhaltsplatzhalter 2">
            <a:extLst>
              <a:ext uri="{FF2B5EF4-FFF2-40B4-BE49-F238E27FC236}">
                <a16:creationId xmlns:a16="http://schemas.microsoft.com/office/drawing/2014/main" id="{F71710E0-848A-A470-0AB6-3B478768AB97}"/>
              </a:ext>
            </a:extLst>
          </p:cNvPr>
          <p:cNvSpPr>
            <a:spLocks noGrp="1"/>
          </p:cNvSpPr>
          <p:nvPr>
            <p:ph idx="1"/>
          </p:nvPr>
        </p:nvSpPr>
        <p:spPr/>
        <p:txBody>
          <a:bodyPr/>
          <a:lstStyle/>
          <a:p>
            <a:pPr marL="354013" indent="-354013">
              <a:lnSpc>
                <a:spcPct val="100000"/>
              </a:lnSpc>
              <a:spcAft>
                <a:spcPts val="600"/>
              </a:spcAft>
              <a:tabLst>
                <a:tab pos="354013" algn="l"/>
              </a:tabLst>
            </a:pPr>
            <a:r>
              <a:rPr lang="en-GB" sz="2200" dirty="0"/>
              <a:t>No stationary sound in “P” allowed</a:t>
            </a:r>
          </a:p>
          <a:p>
            <a:pPr marL="354013" indent="-354013">
              <a:lnSpc>
                <a:spcPct val="100000"/>
              </a:lnSpc>
              <a:spcAft>
                <a:spcPts val="600"/>
              </a:spcAft>
              <a:tabLst>
                <a:tab pos="354013" algn="l"/>
              </a:tabLst>
            </a:pPr>
            <a:r>
              <a:rPr lang="en-GB" sz="2200" dirty="0"/>
              <a:t>Stationary in „D“ and „R“ is under discussion. National Federation of the Blind and European Blind Union appreciate sound under these conditions, with environmental impact.  </a:t>
            </a:r>
          </a:p>
          <a:p>
            <a:pPr marL="354013" indent="-354013">
              <a:lnSpc>
                <a:spcPct val="100000"/>
              </a:lnSpc>
              <a:spcAft>
                <a:spcPts val="600"/>
              </a:spcAft>
              <a:tabLst>
                <a:tab pos="354013" algn="l"/>
              </a:tabLst>
            </a:pPr>
            <a:r>
              <a:rPr lang="en-GB" sz="2200" dirty="0"/>
              <a:t>To avoid unexpected solutions BEV with sound enhancement systems will have to fulfil R51 with document for reference GRB68-03 with much lower tolerances for BEV compare to ICE</a:t>
            </a:r>
          </a:p>
        </p:txBody>
      </p:sp>
    </p:spTree>
    <p:extLst>
      <p:ext uri="{BB962C8B-B14F-4D97-AF65-F5344CB8AC3E}">
        <p14:creationId xmlns:p14="http://schemas.microsoft.com/office/powerpoint/2010/main" val="13434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FC603-FDD3-6F5E-4DCF-14CB2201D0ED}"/>
              </a:ext>
            </a:extLst>
          </p:cNvPr>
          <p:cNvSpPr>
            <a:spLocks noGrp="1"/>
          </p:cNvSpPr>
          <p:nvPr>
            <p:ph type="title"/>
          </p:nvPr>
        </p:nvSpPr>
        <p:spPr/>
        <p:txBody>
          <a:bodyPr/>
          <a:lstStyle/>
          <a:p>
            <a:r>
              <a:rPr lang="de-DE" dirty="0"/>
              <a:t>Details</a:t>
            </a:r>
            <a:endParaRPr lang="en-US" dirty="0"/>
          </a:p>
        </p:txBody>
      </p:sp>
      <p:sp>
        <p:nvSpPr>
          <p:cNvPr id="3" name="Inhaltsplatzhalter 2">
            <a:extLst>
              <a:ext uri="{FF2B5EF4-FFF2-40B4-BE49-F238E27FC236}">
                <a16:creationId xmlns:a16="http://schemas.microsoft.com/office/drawing/2014/main" id="{22EFBE7E-074D-3B82-C8C8-AA0E128619AE}"/>
              </a:ext>
            </a:extLst>
          </p:cNvPr>
          <p:cNvSpPr>
            <a:spLocks noGrp="1"/>
          </p:cNvSpPr>
          <p:nvPr>
            <p:ph idx="1"/>
          </p:nvPr>
        </p:nvSpPr>
        <p:spPr>
          <a:xfrm>
            <a:off x="838200" y="1579440"/>
            <a:ext cx="10515600" cy="4351338"/>
          </a:xfrm>
        </p:spPr>
        <p:txBody>
          <a:bodyPr>
            <a:normAutofit fontScale="62500" lnSpcReduction="20000"/>
          </a:bodyPr>
          <a:lstStyle/>
          <a:p>
            <a:pPr marL="354013" indent="-354013">
              <a:spcAft>
                <a:spcPts val="600"/>
              </a:spcAft>
              <a:buFont typeface="Arial" panose="020B0604020202020204" pitchFamily="34" charset="0"/>
              <a:buChar char="•"/>
            </a:pPr>
            <a:r>
              <a:rPr lang="en-US" sz="3100" dirty="0"/>
              <a:t>Mandatory speed range: At any speed greater 0 up to including 20 km/h, reverse and forward, a sound shall be emitted. Nominal test speeds are 6 km/h in reverse, 10 und 20 km/h in forward direction. The tolerance for speed changed from ±1 km/h to +2 km/h of test with rolling </a:t>
            </a:r>
            <a:r>
              <a:rPr lang="en-US" sz="3100" dirty="0" err="1"/>
              <a:t>tyres</a:t>
            </a:r>
            <a:endParaRPr lang="en-US" sz="3100" dirty="0"/>
          </a:p>
          <a:p>
            <a:pPr marL="354013" indent="-354013">
              <a:spcAft>
                <a:spcPts val="600"/>
              </a:spcAft>
              <a:buFont typeface="Arial" panose="020B0604020202020204" pitchFamily="34" charset="0"/>
              <a:buChar char="•"/>
            </a:pPr>
            <a:r>
              <a:rPr lang="en-US" sz="3100" dirty="0"/>
              <a:t>Stepwise minimum SPL changes between or around the tested speeds</a:t>
            </a:r>
          </a:p>
          <a:p>
            <a:pPr marL="354013" indent="-354013">
              <a:spcAft>
                <a:spcPts val="600"/>
              </a:spcAft>
              <a:buFont typeface="Arial" panose="020B0604020202020204" pitchFamily="34" charset="0"/>
              <a:buChar char="•"/>
            </a:pPr>
            <a:r>
              <a:rPr lang="en-US" sz="3100" dirty="0"/>
              <a:t>Type approval nominal test speeds are 6 km/h in reverse, 10 und 20 km/h in forward direction. The tolerance changed from ±1 km/h to +2 km/h</a:t>
            </a:r>
          </a:p>
          <a:p>
            <a:pPr marL="354013" indent="-354013">
              <a:spcAft>
                <a:spcPts val="600"/>
              </a:spcAft>
              <a:buFont typeface="Arial" panose="020B0604020202020204" pitchFamily="34" charset="0"/>
              <a:buChar char="•"/>
            </a:pPr>
            <a:r>
              <a:rPr lang="en-US" sz="3100" dirty="0"/>
              <a:t>Manufacturer declaration for all the not tested speeds during type approval</a:t>
            </a:r>
          </a:p>
          <a:p>
            <a:pPr marL="354013" indent="-354013">
              <a:lnSpc>
                <a:spcPct val="100000"/>
              </a:lnSpc>
              <a:spcAft>
                <a:spcPts val="600"/>
              </a:spcAft>
              <a:buFont typeface="Arial" panose="020B0604020202020204" pitchFamily="34" charset="0"/>
              <a:buChar char="•"/>
            </a:pPr>
            <a:r>
              <a:rPr lang="en-US" sz="3100" dirty="0"/>
              <a:t>Method (E), component test, has been deleted</a:t>
            </a:r>
          </a:p>
          <a:p>
            <a:pPr marL="354013" indent="-354013">
              <a:lnSpc>
                <a:spcPct val="100000"/>
              </a:lnSpc>
              <a:spcAft>
                <a:spcPts val="600"/>
              </a:spcAft>
              <a:buFont typeface="Arial" panose="020B0604020202020204" pitchFamily="34" charset="0"/>
              <a:buChar char="•"/>
            </a:pPr>
            <a:r>
              <a:rPr lang="en-US" sz="3100" dirty="0"/>
              <a:t>For measurements indoors two additional microphones are necessary to measure the maximum noise level on both ends of the vehicle</a:t>
            </a:r>
          </a:p>
          <a:p>
            <a:pPr marL="354013" indent="-354013">
              <a:lnSpc>
                <a:spcPct val="100000"/>
              </a:lnSpc>
              <a:spcAft>
                <a:spcPts val="600"/>
              </a:spcAft>
              <a:buFont typeface="Arial" panose="020B0604020202020204" pitchFamily="34" charset="0"/>
              <a:buChar char="•"/>
            </a:pPr>
            <a:r>
              <a:rPr lang="en-US" sz="3100" dirty="0"/>
              <a:t>COP requirements in case of a physical tests are only Over All level tests, not 1/3rd octave band test</a:t>
            </a:r>
          </a:p>
          <a:p>
            <a:endParaRPr lang="en-US" dirty="0"/>
          </a:p>
        </p:txBody>
      </p:sp>
    </p:spTree>
    <p:extLst>
      <p:ext uri="{BB962C8B-B14F-4D97-AF65-F5344CB8AC3E}">
        <p14:creationId xmlns:p14="http://schemas.microsoft.com/office/powerpoint/2010/main" val="160336320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E63633-15B5-4D37-A643-AC6719524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FB45C5-C2F1-45ED-AC78-01DDE378F4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570</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CorpoS</vt:lpstr>
      <vt:lpstr>Arial</vt:lpstr>
      <vt:lpstr>Calibri</vt:lpstr>
      <vt:lpstr>Calibri Light</vt:lpstr>
      <vt:lpstr>Office</vt:lpstr>
      <vt:lpstr>Status Report to 78th  Session of GRBP (August 2023)</vt:lpstr>
      <vt:lpstr>New TF Quiet Road Transportation Vehicle </vt:lpstr>
      <vt:lpstr>Current status for first step</vt:lpstr>
      <vt:lpstr>Next steps and open questions</vt:lpstr>
      <vt:lpstr>Details</vt:lpstr>
    </vt:vector>
  </TitlesOfParts>
  <Company>Daimler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NEW TF - QRTV</dc:title>
  <dc:creator>Volkenborn, Dirk (059)</dc:creator>
  <cp:lastModifiedBy>secretariat</cp:lastModifiedBy>
  <cp:revision>56</cp:revision>
  <dcterms:created xsi:type="dcterms:W3CDTF">2022-08-29T05:17:15Z</dcterms:created>
  <dcterms:modified xsi:type="dcterms:W3CDTF">2023-07-28T15:15:55Z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24dbb1d-991d-4bbd-aad5-33bac1d8ffaf_Enabled">
    <vt:lpwstr>true</vt:lpwstr>
  </property>
  <property fmtid="{D5CDD505-2E9C-101B-9397-08002B2CF9AE}" pid="3" name="MSIP_Label_924dbb1d-991d-4bbd-aad5-33bac1d8ffaf_SetDate">
    <vt:lpwstr>2023-07-28T06:06:42Z</vt:lpwstr>
  </property>
  <property fmtid="{D5CDD505-2E9C-101B-9397-08002B2CF9AE}" pid="4" name="MSIP_Label_924dbb1d-991d-4bbd-aad5-33bac1d8ffaf_Method">
    <vt:lpwstr>Standard</vt:lpwstr>
  </property>
  <property fmtid="{D5CDD505-2E9C-101B-9397-08002B2CF9AE}" pid="5" name="MSIP_Label_924dbb1d-991d-4bbd-aad5-33bac1d8ffaf_Name">
    <vt:lpwstr>924dbb1d-991d-4bbd-aad5-33bac1d8ffaf</vt:lpwstr>
  </property>
  <property fmtid="{D5CDD505-2E9C-101B-9397-08002B2CF9AE}" pid="6" name="MSIP_Label_924dbb1d-991d-4bbd-aad5-33bac1d8ffaf_SiteId">
    <vt:lpwstr>9652d7c2-1ccf-4940-8151-4a92bd474ed0</vt:lpwstr>
  </property>
  <property fmtid="{D5CDD505-2E9C-101B-9397-08002B2CF9AE}" pid="7" name="MSIP_Label_924dbb1d-991d-4bbd-aad5-33bac1d8ffaf_ActionId">
    <vt:lpwstr>0cbada63-8189-4762-9bff-a2e9d46c1a23</vt:lpwstr>
  </property>
  <property fmtid="{D5CDD505-2E9C-101B-9397-08002B2CF9AE}" pid="8" name="MSIP_Label_924dbb1d-991d-4bbd-aad5-33bac1d8ffaf_ContentBits">
    <vt:lpwstr>1</vt:lpwstr>
  </property>
</Properties>
</file>