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sldIdLst>
    <p:sldId id="263" r:id="rId4"/>
    <p:sldId id="264" r:id="rId5"/>
    <p:sldId id="262" r:id="rId6"/>
    <p:sldId id="266" r:id="rId7"/>
    <p:sldId id="265" r:id="rId8"/>
    <p:sldId id="268" r:id="rId9"/>
    <p:sldId id="267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99FF"/>
    <a:srgbClr val="99FF66"/>
    <a:srgbClr val="6600CC"/>
    <a:srgbClr val="6699FF"/>
    <a:srgbClr val="3399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CB0CA50E-1217-4130-9D58-96AE93E91918}"/>
    <pc:docChg chg="modSld">
      <pc:chgData name="Francois Cuenot" userId="9928dff3-8fa4-42b5-9d6e-cd4dcb89281b" providerId="ADAL" clId="{CB0CA50E-1217-4130-9D58-96AE93E91918}" dt="2023-05-31T08:50:01.575" v="3" actId="20577"/>
      <pc:docMkLst>
        <pc:docMk/>
      </pc:docMkLst>
      <pc:sldChg chg="modSp mod">
        <pc:chgData name="Francois Cuenot" userId="9928dff3-8fa4-42b5-9d6e-cd4dcb89281b" providerId="ADAL" clId="{CB0CA50E-1217-4130-9D58-96AE93E91918}" dt="2023-05-31T08:50:01.575" v="3" actId="20577"/>
        <pc:sldMkLst>
          <pc:docMk/>
          <pc:sldMk cId="3896878062" sldId="263"/>
        </pc:sldMkLst>
        <pc:spChg chg="mod">
          <ac:chgData name="Francois Cuenot" userId="9928dff3-8fa4-42b5-9d6e-cd4dcb89281b" providerId="ADAL" clId="{CB0CA50E-1217-4130-9D58-96AE93E91918}" dt="2023-05-31T08:50:01.575" v="3" actId="20577"/>
          <ac:spMkLst>
            <pc:docMk/>
            <pc:sldMk cId="3896878062" sldId="263"/>
            <ac:spMk id="6" creationId="{070B0C30-3857-59EF-C392-AEAE9167641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2977F-473D-462A-80C3-530C4D882B4C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DE1DE-7A93-4CD6-86BD-3DE76C115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26B382-EC6D-8039-6B2D-824525341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AE82EB-72D4-730A-8B04-43A2A5FCA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F25A66-6EC2-A6EC-4699-4E401570A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CEF2-76B6-4275-90FF-74DAF373CD3C}" type="datetime1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953F54-4340-6A3B-4069-BC65FBF9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535368-6369-4B43-6822-F83B667D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0498" y="6469563"/>
            <a:ext cx="27432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ja-JP" dirty="0"/>
              <a:t>&lt;#/12&gt;</a:t>
            </a:r>
            <a:endParaRPr lang="ja-JP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DC22CD-CDAB-6235-729A-72881B7658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33" y="6452961"/>
            <a:ext cx="12192000" cy="71438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12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0769607-8A79-D6EB-01DF-52AB636C09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886" y="802454"/>
            <a:ext cx="12192000" cy="152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120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408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0341B6-638D-D877-B307-00657308D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B16C95-F710-953E-8F93-3342EF31C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7102A-2868-AD48-F868-DE7B0BD6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38FB-CE18-417A-96C3-565FBC3FFA7D}" type="datetime1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E951F3-BF0D-5283-6479-AEE6BB4B2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DADDD6-14F5-40B0-B911-E6E6EF3E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37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8E9DED-4B00-CFE0-2969-FD682A2F76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07F694-A2B5-26DD-E36D-D8C48D617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7AFF53-85B4-7B4A-63C7-60B1A34A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4B17-8C06-447F-A363-B43CF53DFF1D}" type="datetime1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64BA58-D3F2-C326-6B56-41E33A1AB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866E15-54AA-FF46-EA20-A56E8F47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25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BA3C71-BE65-6F92-A6FA-81C31C371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7F5879-9D90-CEA9-4895-CF1172058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DA9990-339A-76D4-9796-FDAA7CEE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AAAA1-A0CB-4687-AAFB-2E9D0B8577A8}" type="datetime1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C06B86-F752-9C1F-87A1-F7C26237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7BD333-C99C-9A3F-B831-C4E19F8D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28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CA22F1-D563-EC6C-F118-06839AB4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485F96-76F2-C105-504A-631114EFD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0FF9F5-E7B1-EF64-5533-53B05ACA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F736-F4DD-426D-B2E7-071E5B7C9210}" type="datetime1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75EE17-2FC1-FEE6-A071-D3E7AA951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64C845-B913-FDD5-C750-72F48F830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11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1B54BB-67AD-A5B9-A5C6-291147952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64AC1F-9DFC-1A62-4F99-2EE1054C1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AED4AD-7765-C777-B50D-7642B32B5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22C27C-0943-D278-E296-F684792B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A5C4-FEAC-492D-83C0-97F9978621E4}" type="datetime1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6C9651-C6AA-5AA1-AEC9-413331ED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9086D2-EBC4-7F86-9696-C0AC8A4B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22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B77613-56D8-A97B-5F27-9D259C3FC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877D76-4E5D-657A-E129-FDBA72922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74F460-1651-CBA3-7E1B-524704E14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8FCE0B-91B4-55EC-4954-EB8F71F65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3EEF580-8E55-8620-58E2-B636ADF50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5D424FE-2252-0BA0-6868-E5F7A477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48A0-7EA1-4E1B-9B56-93075E0B7C55}" type="datetime1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E4ADD85-6C3D-A58E-DF05-4BA4CE4F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B932185-F4B8-FFC4-7A42-702866BD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5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850DB-C09F-FAA2-5079-D6E138153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F06234-5206-F5B9-5DF2-319C4B72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1D10-F37D-4052-9D93-8AFEB4FC7A64}" type="datetime1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80C499-152C-B5EF-D3BF-14BC7CFB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5A1A26C-A1D3-A766-2DB4-57C6E63C9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1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BB39524-5582-929E-500C-56C8FB63C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E5DF-3D6A-4617-B70F-D0F26CDC2972}" type="datetime1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56CF25-67C1-603B-516F-D6D9928B8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A123788-0807-6326-6F0A-F3AB3C7D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30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97ACF-2DAC-B1A3-052A-2EFB45455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8EF6FB-00D5-87D0-1BD0-D4739FA33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D57239-E1E8-C310-E94E-F38A4AA0F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C00D7D-6743-FA45-5080-089606840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14F1-A002-4562-92BB-A7BAFCC46261}" type="datetime1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F5D631-0889-C18C-1FCC-6F38D9CE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5B7D29-60F5-D849-7CCB-6B3E56B46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11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3DC1B3-CF8B-BC66-F44E-FA08D630F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08B7599-9C8B-708F-5E7C-78203CF70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D2CC63-BDF4-319E-F514-C973E3CDB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CC3775-4962-359A-306C-92E00EABA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2D89-064C-459E-873C-21395FF23B0A}" type="datetime1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031A0D-9E52-1855-9368-D83854F15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CBC056-C419-9FF3-54A2-934CC574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86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BE6189-BCC1-5C04-98B9-71E850876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9DA80-A08A-49C5-A80C-5DB1C16D231D}" type="datetime1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190DF-056C-D744-784F-C60ACF547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A9FDB1-F592-3777-BEEF-77BDE7697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2ACF3-8C07-48E2-A590-90FD2C2C8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66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FD0D205-0B6D-FBFA-0B2D-370D07DC0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508" y="1536681"/>
            <a:ext cx="1156498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9pPr>
          </a:lstStyle>
          <a:p>
            <a:pPr algn="ctr"/>
            <a:r>
              <a:rPr lang="en-US" altLang="ja-JP" sz="3600" b="1" u="sng" dirty="0">
                <a:latin typeface="Georgia" panose="02040502050405020303" pitchFamily="18" charset="0"/>
                <a:cs typeface="Times New Roman" panose="02020603050405020304" pitchFamily="18" charset="0"/>
              </a:rPr>
              <a:t>Status Report of </a:t>
            </a:r>
            <a:br>
              <a:rPr lang="en-US" altLang="ja-JP" sz="3600" b="1" u="sng" dirty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altLang="ja-JP" sz="3600" b="1" u="sng" dirty="0">
                <a:latin typeface="Georgia" panose="02040502050405020303" pitchFamily="18" charset="0"/>
                <a:cs typeface="Times New Roman" panose="02020603050405020304" pitchFamily="18" charset="0"/>
              </a:rPr>
              <a:t>the IWG on Automotive Life Cycle Assessment (A-LCA)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03DA1F-D0D8-2D6B-AB95-18BFA344A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87079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ja-JP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Prepared by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ja-JP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the A-LCA Informal Working Group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ja-JP" sz="2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070B0C30-3857-59EF-C392-AEAE91676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8938" y="-11113"/>
            <a:ext cx="38230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kumimoji="0" lang="en-GB" altLang="ja-JP" sz="1600" u="sng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Informal document No</a:t>
            </a:r>
            <a:r>
              <a:rPr kumimoji="0" lang="en-GB" altLang="ja-JP" sz="1600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. </a:t>
            </a:r>
            <a:r>
              <a:rPr kumimoji="0" lang="en-GB" altLang="ja-JP" sz="1600" b="1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GRPE-</a:t>
            </a:r>
            <a:r>
              <a:rPr kumimoji="0" lang="en-US" altLang="ja-JP" sz="1600" b="1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89</a:t>
            </a:r>
            <a:r>
              <a:rPr kumimoji="0" lang="en-GB" altLang="ja-JP" sz="1600" b="1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-34</a:t>
            </a:r>
            <a:endParaRPr kumimoji="0" lang="ja-JP" altLang="en-GB" sz="1600" b="1" dirty="0">
              <a:solidFill>
                <a:srgbClr val="FF0000"/>
              </a:solidFill>
              <a:latin typeface="Georgia" panose="02040502050405020303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kumimoji="0" lang="en-GB" altLang="ja-JP" sz="1600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89</a:t>
            </a:r>
            <a:r>
              <a:rPr kumimoji="0" lang="en-GB" altLang="ja-JP" sz="1600" baseline="30000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th</a:t>
            </a:r>
            <a:r>
              <a:rPr kumimoji="0" lang="en-GB" altLang="ja-JP" sz="1600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 GRPE, 31 May – 2 June 2023</a:t>
            </a:r>
          </a:p>
          <a:p>
            <a:pPr algn="r">
              <a:defRPr/>
            </a:pPr>
            <a:r>
              <a:rPr kumimoji="0" lang="en-GB" altLang="ja-JP" sz="1600" dirty="0">
                <a:latin typeface="Georgia" panose="02040502050405020303" pitchFamily="18" charset="0"/>
                <a:ea typeface="MS PGothic" pitchFamily="34" charset="-128"/>
                <a:cs typeface="Times New Roman" panose="02020603050405020304" pitchFamily="18" charset="0"/>
              </a:rPr>
              <a:t>Agenda item 14</a:t>
            </a:r>
          </a:p>
        </p:txBody>
      </p:sp>
    </p:spTree>
    <p:extLst>
      <p:ext uri="{BB962C8B-B14F-4D97-AF65-F5344CB8AC3E}">
        <p14:creationId xmlns:p14="http://schemas.microsoft.com/office/powerpoint/2010/main" val="3896878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BE1E4B7-4F7A-6A90-9EA6-FAB91815353B}"/>
              </a:ext>
            </a:extLst>
          </p:cNvPr>
          <p:cNvSpPr txBox="1">
            <a:spLocks/>
          </p:cNvSpPr>
          <p:nvPr/>
        </p:nvSpPr>
        <p:spPr>
          <a:xfrm>
            <a:off x="31786" y="121921"/>
            <a:ext cx="12160214" cy="63861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1.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Progress of the A-LCA IWG since 87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 GRPE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BE6A8912-7313-53DD-FBA2-8E48009C8A22}"/>
              </a:ext>
            </a:extLst>
          </p:cNvPr>
          <p:cNvSpPr txBox="1">
            <a:spLocks/>
          </p:cNvSpPr>
          <p:nvPr/>
        </p:nvSpPr>
        <p:spPr>
          <a:xfrm>
            <a:off x="10765102" y="6279439"/>
            <a:ext cx="1374648" cy="61595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1/6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0E27E1B9-581A-C085-192F-B0649A3951BC}"/>
              </a:ext>
            </a:extLst>
          </p:cNvPr>
          <p:cNvSpPr txBox="1">
            <a:spLocks/>
          </p:cNvSpPr>
          <p:nvPr/>
        </p:nvSpPr>
        <p:spPr>
          <a:xfrm>
            <a:off x="694388" y="4520071"/>
            <a:ext cx="10801520" cy="182914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4125" marR="0" lvl="0" indent="-125412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>
                <a:tab pos="627063" algn="l"/>
              </a:tabLst>
              <a:defRPr/>
            </a:pPr>
            <a:r>
              <a:rPr lang="en-US" sz="2600" dirty="0">
                <a:latin typeface="Georgia"/>
              </a:rPr>
              <a:t>Held </a:t>
            </a:r>
            <a:r>
              <a:rPr lang="en-US" sz="3500" dirty="0">
                <a:latin typeface="Georgia"/>
              </a:rPr>
              <a:t>5</a:t>
            </a:r>
            <a:r>
              <a:rPr lang="en-US" sz="2600" dirty="0">
                <a:latin typeface="Georgia"/>
              </a:rPr>
              <a:t> IWG Meetings including one with conjunction to 88</a:t>
            </a:r>
            <a:r>
              <a:rPr lang="en-US" sz="2600" baseline="30000" dirty="0">
                <a:latin typeface="Georgia"/>
              </a:rPr>
              <a:t>th</a:t>
            </a:r>
            <a:r>
              <a:rPr lang="en-US" sz="2600" dirty="0">
                <a:latin typeface="Georgia"/>
              </a:rPr>
              <a:t> GRPE session</a:t>
            </a:r>
          </a:p>
          <a:p>
            <a:pPr marL="1254125" marR="0" lvl="0" indent="-125412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>
                <a:tab pos="627063" algn="l"/>
              </a:tabLst>
              <a:defRPr/>
            </a:pPr>
            <a:r>
              <a:rPr lang="en-US" sz="2600" i="1" dirty="0">
                <a:solidFill>
                  <a:srgbClr val="0099FF"/>
                </a:solidFill>
                <a:latin typeface="Georgia"/>
              </a:rPr>
              <a:t>&lt;OUTCOMES&gt;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  <a:tabLst>
                <a:tab pos="627063" algn="l"/>
              </a:tabLst>
              <a:defRPr/>
            </a:pPr>
            <a:r>
              <a:rPr lang="en-US" sz="2600" dirty="0">
                <a:latin typeface="Georgia"/>
              </a:rPr>
              <a:t>Established working </a:t>
            </a:r>
            <a:r>
              <a:rPr lang="en-US" sz="2600" dirty="0" err="1">
                <a:latin typeface="Georgia"/>
              </a:rPr>
              <a:t>organisation</a:t>
            </a:r>
            <a:r>
              <a:rPr lang="en-US" sz="2600" dirty="0">
                <a:latin typeface="Georgia"/>
              </a:rPr>
              <a:t> including subgroup </a:t>
            </a:r>
            <a:r>
              <a:rPr lang="en-US" altLang="ja-JP" sz="2600" dirty="0">
                <a:latin typeface="Georgia"/>
              </a:rPr>
              <a:t>structure</a:t>
            </a:r>
            <a:endParaRPr lang="en-US" sz="2600" dirty="0">
              <a:latin typeface="Georgia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  <a:tabLst>
                <a:tab pos="627063" algn="l"/>
              </a:tabLst>
              <a:defRPr/>
            </a:pPr>
            <a:r>
              <a:rPr lang="en-US" sz="2600" dirty="0">
                <a:latin typeface="Georgia"/>
              </a:rPr>
              <a:t>Intensive discussion on “Level Concept” as a part of overarching aspects 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847BD0A2-D573-1696-0C23-FBDAEBB2FE4E}"/>
              </a:ext>
            </a:extLst>
          </p:cNvPr>
          <p:cNvSpPr txBox="1">
            <a:spLocks/>
          </p:cNvSpPr>
          <p:nvPr/>
        </p:nvSpPr>
        <p:spPr>
          <a:xfrm>
            <a:off x="382523" y="894090"/>
            <a:ext cx="2944152" cy="5205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8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Overall schedule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012D8E72-A78C-07D1-6AD0-D543F0272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841262"/>
              </p:ext>
            </p:extLst>
          </p:nvPr>
        </p:nvGraphicFramePr>
        <p:xfrm>
          <a:off x="694388" y="1461083"/>
          <a:ext cx="10504836" cy="243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478">
                  <a:extLst>
                    <a:ext uri="{9D8B030D-6E8A-4147-A177-3AD203B41FA5}">
                      <a16:colId xmlns:a16="http://schemas.microsoft.com/office/drawing/2014/main" val="794029993"/>
                    </a:ext>
                  </a:extLst>
                </a:gridCol>
                <a:gridCol w="2333428">
                  <a:extLst>
                    <a:ext uri="{9D8B030D-6E8A-4147-A177-3AD203B41FA5}">
                      <a16:colId xmlns:a16="http://schemas.microsoft.com/office/drawing/2014/main" val="427521606"/>
                    </a:ext>
                  </a:extLst>
                </a:gridCol>
                <a:gridCol w="729256">
                  <a:extLst>
                    <a:ext uri="{9D8B030D-6E8A-4147-A177-3AD203B41FA5}">
                      <a16:colId xmlns:a16="http://schemas.microsoft.com/office/drawing/2014/main" val="1854978529"/>
                    </a:ext>
                  </a:extLst>
                </a:gridCol>
                <a:gridCol w="394150">
                  <a:extLst>
                    <a:ext uri="{9D8B030D-6E8A-4147-A177-3AD203B41FA5}">
                      <a16:colId xmlns:a16="http://schemas.microsoft.com/office/drawing/2014/main" val="1175594109"/>
                    </a:ext>
                  </a:extLst>
                </a:gridCol>
                <a:gridCol w="496389">
                  <a:extLst>
                    <a:ext uri="{9D8B030D-6E8A-4147-A177-3AD203B41FA5}">
                      <a16:colId xmlns:a16="http://schemas.microsoft.com/office/drawing/2014/main" val="2232214430"/>
                    </a:ext>
                  </a:extLst>
                </a:gridCol>
                <a:gridCol w="743960">
                  <a:extLst>
                    <a:ext uri="{9D8B030D-6E8A-4147-A177-3AD203B41FA5}">
                      <a16:colId xmlns:a16="http://schemas.microsoft.com/office/drawing/2014/main" val="2254516586"/>
                    </a:ext>
                  </a:extLst>
                </a:gridCol>
                <a:gridCol w="666828">
                  <a:extLst>
                    <a:ext uri="{9D8B030D-6E8A-4147-A177-3AD203B41FA5}">
                      <a16:colId xmlns:a16="http://schemas.microsoft.com/office/drawing/2014/main" val="237052239"/>
                    </a:ext>
                  </a:extLst>
                </a:gridCol>
                <a:gridCol w="337740">
                  <a:extLst>
                    <a:ext uri="{9D8B030D-6E8A-4147-A177-3AD203B41FA5}">
                      <a16:colId xmlns:a16="http://schemas.microsoft.com/office/drawing/2014/main" val="1763820388"/>
                    </a:ext>
                  </a:extLst>
                </a:gridCol>
                <a:gridCol w="1264638">
                  <a:extLst>
                    <a:ext uri="{9D8B030D-6E8A-4147-A177-3AD203B41FA5}">
                      <a16:colId xmlns:a16="http://schemas.microsoft.com/office/drawing/2014/main" val="274190173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971392012"/>
                    </a:ext>
                  </a:extLst>
                </a:gridCol>
                <a:gridCol w="656326">
                  <a:extLst>
                    <a:ext uri="{9D8B030D-6E8A-4147-A177-3AD203B41FA5}">
                      <a16:colId xmlns:a16="http://schemas.microsoft.com/office/drawing/2014/main" val="3907037079"/>
                    </a:ext>
                  </a:extLst>
                </a:gridCol>
                <a:gridCol w="506997">
                  <a:extLst>
                    <a:ext uri="{9D8B030D-6E8A-4147-A177-3AD203B41FA5}">
                      <a16:colId xmlns:a16="http://schemas.microsoft.com/office/drawing/2014/main" val="220439878"/>
                    </a:ext>
                  </a:extLst>
                </a:gridCol>
                <a:gridCol w="902155">
                  <a:extLst>
                    <a:ext uri="{9D8B030D-6E8A-4147-A177-3AD203B41FA5}">
                      <a16:colId xmlns:a16="http://schemas.microsoft.com/office/drawing/2014/main" val="2950567903"/>
                    </a:ext>
                  </a:extLst>
                </a:gridCol>
              </a:tblGrid>
              <a:tr h="277949"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2022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2023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>
                          <a:latin typeface="Georgia" panose="02040502050405020303" pitchFamily="18" charset="0"/>
                        </a:rPr>
                        <a:t>2024</a:t>
                      </a:r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2025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655012"/>
                  </a:ext>
                </a:extLst>
              </a:tr>
              <a:tr h="305030">
                <a:tc rowSpan="2" grid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GRPE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86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th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</a:t>
                      </a: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87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th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  88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th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</a:t>
                      </a: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89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th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90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th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91st 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92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nd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</a:t>
                      </a: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93</a:t>
                      </a:r>
                      <a:r>
                        <a:rPr kumimoji="1" lang="en-US" altLang="ja-JP" sz="1400" baseline="30000" dirty="0">
                          <a:latin typeface="Georgia" panose="02040502050405020303" pitchFamily="18" charset="0"/>
                        </a:rPr>
                        <a:t>rd</a:t>
                      </a: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 </a:t>
                      </a: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960300"/>
                  </a:ext>
                </a:extLst>
              </a:tr>
              <a:tr h="203749">
                <a:tc gridSpan="2" vMerge="1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Workshop</a:t>
                      </a: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Georgia" panose="02040502050405020303" pitchFamily="18" charset="0"/>
                        </a:rPr>
                        <a:t>  </a:t>
                      </a:r>
                      <a:endParaRPr kumimoji="1" lang="ja-JP" alt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120837"/>
                  </a:ext>
                </a:extLst>
              </a:tr>
              <a:tr h="262446">
                <a:tc grid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A-LCA IWG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3400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Georgia" panose="02040502050405020303" pitchFamily="18" charset="0"/>
                        </a:rPr>
                        <a:t>Overarching aspects</a:t>
                      </a:r>
                      <a:endParaRPr kumimoji="1" lang="ja-JP" altLang="en-US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gradFill flip="none" rotWithShape="1">
                      <a:gsLst>
                        <a:gs pos="0">
                          <a:srgbClr val="99FF66"/>
                        </a:gs>
                        <a:gs pos="10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41893"/>
                  </a:ext>
                </a:extLst>
              </a:tr>
              <a:tr h="264002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Georgia" panose="02040502050405020303" pitchFamily="18" charset="0"/>
                        </a:rPr>
                        <a:t>Develop methodologies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9FF66"/>
                        </a:gs>
                        <a:gs pos="10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200849"/>
                  </a:ext>
                </a:extLst>
              </a:tr>
              <a:tr h="21175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Georgia" panose="02040502050405020303" pitchFamily="18" charset="0"/>
                        </a:rPr>
                        <a:t>Drafting </a:t>
                      </a:r>
                      <a:endParaRPr kumimoji="1" lang="ja-JP" altLang="en-US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180120"/>
                  </a:ext>
                </a:extLst>
              </a:tr>
            </a:tbl>
          </a:graphicData>
        </a:graphic>
      </p:graphicFrame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960C7B20-B418-A62E-653F-50E8E58C015C}"/>
              </a:ext>
            </a:extLst>
          </p:cNvPr>
          <p:cNvSpPr/>
          <p:nvPr/>
        </p:nvSpPr>
        <p:spPr>
          <a:xfrm>
            <a:off x="8953500" y="2007052"/>
            <a:ext cx="227240" cy="1691096"/>
          </a:xfrm>
          <a:custGeom>
            <a:avLst/>
            <a:gdLst>
              <a:gd name="connsiteX0" fmla="*/ 0 w 269966"/>
              <a:gd name="connsiteY0" fmla="*/ 1837508 h 1837508"/>
              <a:gd name="connsiteX1" fmla="*/ 0 w 269966"/>
              <a:gd name="connsiteY1" fmla="*/ 0 h 1837508"/>
              <a:gd name="connsiteX2" fmla="*/ 269966 w 269966"/>
              <a:gd name="connsiteY2" fmla="*/ 0 h 1837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966" h="1837508">
                <a:moveTo>
                  <a:pt x="0" y="1837508"/>
                </a:moveTo>
                <a:lnTo>
                  <a:pt x="0" y="0"/>
                </a:lnTo>
                <a:lnTo>
                  <a:pt x="269966" y="0"/>
                </a:lnTo>
              </a:path>
            </a:pathLst>
          </a:custGeom>
          <a:noFill/>
          <a:ln w="19050">
            <a:solidFill>
              <a:srgbClr val="7030A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5045426F-A6EA-329C-EC43-0B04AE4DC8F0}"/>
              </a:ext>
            </a:extLst>
          </p:cNvPr>
          <p:cNvSpPr/>
          <p:nvPr/>
        </p:nvSpPr>
        <p:spPr>
          <a:xfrm>
            <a:off x="10085886" y="2005741"/>
            <a:ext cx="227240" cy="1691096"/>
          </a:xfrm>
          <a:custGeom>
            <a:avLst/>
            <a:gdLst>
              <a:gd name="connsiteX0" fmla="*/ 0 w 269966"/>
              <a:gd name="connsiteY0" fmla="*/ 1837508 h 1837508"/>
              <a:gd name="connsiteX1" fmla="*/ 0 w 269966"/>
              <a:gd name="connsiteY1" fmla="*/ 0 h 1837508"/>
              <a:gd name="connsiteX2" fmla="*/ 269966 w 269966"/>
              <a:gd name="connsiteY2" fmla="*/ 0 h 1837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966" h="1837508">
                <a:moveTo>
                  <a:pt x="0" y="1837508"/>
                </a:moveTo>
                <a:lnTo>
                  <a:pt x="0" y="0"/>
                </a:lnTo>
                <a:lnTo>
                  <a:pt x="269966" y="0"/>
                </a:lnTo>
              </a:path>
            </a:pathLst>
          </a:custGeom>
          <a:noFill/>
          <a:ln w="19050">
            <a:solidFill>
              <a:srgbClr val="7030A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FCE4AB48-2CA2-7CCB-AABF-912C53775700}"/>
              </a:ext>
            </a:extLst>
          </p:cNvPr>
          <p:cNvSpPr txBox="1">
            <a:spLocks/>
          </p:cNvSpPr>
          <p:nvPr/>
        </p:nvSpPr>
        <p:spPr>
          <a:xfrm rot="16200000">
            <a:off x="7955829" y="2657935"/>
            <a:ext cx="1854926" cy="38670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altLang="ja-JP" sz="1200" b="1" dirty="0">
                <a:latin typeface="Georgia"/>
              </a:rPr>
              <a:t>Informal Documents</a:t>
            </a:r>
            <a:endParaRPr kumimoji="0" lang="en-US" altLang="ja-JP" sz="1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049E94CC-2F28-49E4-9BAF-8D5D64689E08}"/>
              </a:ext>
            </a:extLst>
          </p:cNvPr>
          <p:cNvSpPr txBox="1">
            <a:spLocks/>
          </p:cNvSpPr>
          <p:nvPr/>
        </p:nvSpPr>
        <p:spPr>
          <a:xfrm rot="16200000">
            <a:off x="9083793" y="2638884"/>
            <a:ext cx="1854926" cy="38670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altLang="ja-JP" sz="1200" b="1" dirty="0">
                <a:latin typeface="Georgia"/>
              </a:rPr>
              <a:t>Working Documents</a:t>
            </a:r>
            <a:endParaRPr kumimoji="0" lang="en-US" altLang="ja-JP" sz="1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7" name="星: 5 pt 16">
            <a:extLst>
              <a:ext uri="{FF2B5EF4-FFF2-40B4-BE49-F238E27FC236}">
                <a16:creationId xmlns:a16="http://schemas.microsoft.com/office/drawing/2014/main" id="{825F5BD6-6648-A257-022B-04D977CDF177}"/>
              </a:ext>
            </a:extLst>
          </p:cNvPr>
          <p:cNvSpPr/>
          <p:nvPr/>
        </p:nvSpPr>
        <p:spPr>
          <a:xfrm>
            <a:off x="3890056" y="2494378"/>
            <a:ext cx="238125" cy="239100"/>
          </a:xfrm>
          <a:prstGeom prst="star5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5CF3FA7E-9B25-2996-723A-AA45DC141434}"/>
              </a:ext>
            </a:extLst>
          </p:cNvPr>
          <p:cNvSpPr txBox="1">
            <a:spLocks/>
          </p:cNvSpPr>
          <p:nvPr/>
        </p:nvSpPr>
        <p:spPr>
          <a:xfrm>
            <a:off x="4089404" y="2488362"/>
            <a:ext cx="3390692" cy="35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altLang="ja-JP" sz="1400" b="1" dirty="0">
                <a:latin typeface="Georgia"/>
              </a:rPr>
              <a:t>1</a:t>
            </a:r>
            <a:r>
              <a:rPr lang="en-US" altLang="ja-JP" sz="1400" b="1" baseline="30000" dirty="0">
                <a:latin typeface="Georgia"/>
              </a:rPr>
              <a:t>st</a:t>
            </a:r>
            <a:r>
              <a:rPr lang="en-US" altLang="ja-JP" sz="1400" b="1" dirty="0">
                <a:latin typeface="Georgia"/>
              </a:rPr>
              <a:t> IWG Meeting @ Okinawa/Japan</a:t>
            </a:r>
            <a:endParaRPr kumimoji="0" lang="en-US" altLang="ja-JP" sz="1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星: 5 pt 18">
            <a:extLst>
              <a:ext uri="{FF2B5EF4-FFF2-40B4-BE49-F238E27FC236}">
                <a16:creationId xmlns:a16="http://schemas.microsoft.com/office/drawing/2014/main" id="{C921464B-F89E-0B9F-FDEF-30B0F999C691}"/>
              </a:ext>
            </a:extLst>
          </p:cNvPr>
          <p:cNvSpPr/>
          <p:nvPr/>
        </p:nvSpPr>
        <p:spPr>
          <a:xfrm>
            <a:off x="4419600" y="2125548"/>
            <a:ext cx="238125" cy="239100"/>
          </a:xfrm>
          <a:prstGeom prst="star5">
            <a:avLst/>
          </a:prstGeom>
          <a:solidFill>
            <a:schemeClr val="bg1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80456301-5953-7C27-2B46-1F9805D3338A}"/>
              </a:ext>
            </a:extLst>
          </p:cNvPr>
          <p:cNvSpPr txBox="1">
            <a:spLocks/>
          </p:cNvSpPr>
          <p:nvPr/>
        </p:nvSpPr>
        <p:spPr>
          <a:xfrm>
            <a:off x="4639820" y="2111539"/>
            <a:ext cx="3191604" cy="35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altLang="ja-JP" sz="1400" b="1" dirty="0">
                <a:latin typeface="Georgia"/>
              </a:rPr>
              <a:t>Approved Terms of Reference</a:t>
            </a:r>
            <a:endParaRPr kumimoji="0" lang="en-US" altLang="ja-JP" sz="1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21" name="矢印: 下 20">
            <a:extLst>
              <a:ext uri="{FF2B5EF4-FFF2-40B4-BE49-F238E27FC236}">
                <a16:creationId xmlns:a16="http://schemas.microsoft.com/office/drawing/2014/main" id="{BAE331C0-4EC6-C5DA-7DEA-20AED56BA76C}"/>
              </a:ext>
            </a:extLst>
          </p:cNvPr>
          <p:cNvSpPr/>
          <p:nvPr/>
        </p:nvSpPr>
        <p:spPr>
          <a:xfrm>
            <a:off x="4204447" y="3935751"/>
            <a:ext cx="1640541" cy="664505"/>
          </a:xfrm>
          <a:prstGeom prst="downArrow">
            <a:avLst>
              <a:gd name="adj1" fmla="val 70208"/>
              <a:gd name="adj2" fmla="val 50000"/>
            </a:avLst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3001FA66-E0D7-EBAC-D901-25D463063670}"/>
              </a:ext>
            </a:extLst>
          </p:cNvPr>
          <p:cNvSpPr txBox="1">
            <a:spLocks/>
          </p:cNvSpPr>
          <p:nvPr/>
        </p:nvSpPr>
        <p:spPr>
          <a:xfrm>
            <a:off x="382523" y="4005423"/>
            <a:ext cx="2944152" cy="5205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8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Progress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28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ホームベース 14">
            <a:extLst>
              <a:ext uri="{FF2B5EF4-FFF2-40B4-BE49-F238E27FC236}">
                <a16:creationId xmlns:a16="http://schemas.microsoft.com/office/drawing/2014/main" id="{261E8ED4-48FE-652B-4FDF-25F25843640E}"/>
              </a:ext>
            </a:extLst>
          </p:cNvPr>
          <p:cNvSpPr/>
          <p:nvPr/>
        </p:nvSpPr>
        <p:spPr>
          <a:xfrm>
            <a:off x="655543" y="1069535"/>
            <a:ext cx="10998012" cy="5152754"/>
          </a:xfrm>
          <a:prstGeom prst="homePlate">
            <a:avLst>
              <a:gd name="adj" fmla="val 0"/>
            </a:avLst>
          </a:prstGeom>
          <a:solidFill>
            <a:srgbClr val="CC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b="1" dirty="0">
                <a:solidFill>
                  <a:schemeClr val="tx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                                      </a:t>
            </a:r>
            <a:r>
              <a:rPr lang="en-US" altLang="ja-JP" sz="2400" b="1" u="sng" dirty="0">
                <a:solidFill>
                  <a:schemeClr val="tx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Overarching Aspects</a:t>
            </a:r>
          </a:p>
          <a:p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                                       </a:t>
            </a:r>
            <a:r>
              <a:rPr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responsible to IWG</a:t>
            </a:r>
          </a:p>
          <a:p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                        </a:t>
            </a:r>
            <a:r>
              <a:rPr lang="en-US" altLang="ja-JP" b="1" dirty="0">
                <a:solidFill>
                  <a:srgbClr val="7030A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led by Leading Team and SG Leaders                                 </a:t>
            </a:r>
            <a:endParaRPr lang="ja-JP" altLang="en-US" b="1" dirty="0">
              <a:solidFill>
                <a:srgbClr val="7030A0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6B10E8D1-F17E-2790-97BB-62FD93448405}"/>
              </a:ext>
            </a:extLst>
          </p:cNvPr>
          <p:cNvSpPr/>
          <p:nvPr/>
        </p:nvSpPr>
        <p:spPr>
          <a:xfrm>
            <a:off x="779927" y="4780392"/>
            <a:ext cx="10702738" cy="1252856"/>
          </a:xfrm>
          <a:prstGeom prst="roundRect">
            <a:avLst>
              <a:gd name="adj" fmla="val 437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B8962B8-DE24-7880-AD5C-66159A8474B9}"/>
              </a:ext>
            </a:extLst>
          </p:cNvPr>
          <p:cNvSpPr/>
          <p:nvPr/>
        </p:nvSpPr>
        <p:spPr>
          <a:xfrm>
            <a:off x="779927" y="2035549"/>
            <a:ext cx="10702738" cy="2619406"/>
          </a:xfrm>
          <a:prstGeom prst="roundRect">
            <a:avLst>
              <a:gd name="adj" fmla="val 437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9A29006-F8B2-4082-B4F5-3EB286A44633}"/>
              </a:ext>
            </a:extLst>
          </p:cNvPr>
          <p:cNvSpPr txBox="1">
            <a:spLocks/>
          </p:cNvSpPr>
          <p:nvPr/>
        </p:nvSpPr>
        <p:spPr>
          <a:xfrm>
            <a:off x="31786" y="121921"/>
            <a:ext cx="12160214" cy="63861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2.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A-LCA Working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Organisation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7C5BBC1F-A470-2E0E-873D-AA94F525DD90}"/>
              </a:ext>
            </a:extLst>
          </p:cNvPr>
          <p:cNvSpPr txBox="1">
            <a:spLocks/>
          </p:cNvSpPr>
          <p:nvPr/>
        </p:nvSpPr>
        <p:spPr>
          <a:xfrm>
            <a:off x="10737087" y="6222289"/>
            <a:ext cx="1374648" cy="61595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2/6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" name="山形 28">
            <a:extLst>
              <a:ext uri="{FF2B5EF4-FFF2-40B4-BE49-F238E27FC236}">
                <a16:creationId xmlns:a16="http://schemas.microsoft.com/office/drawing/2014/main" id="{BB490ABE-AC66-BBFB-F68B-AEC46BF09529}"/>
              </a:ext>
            </a:extLst>
          </p:cNvPr>
          <p:cNvSpPr/>
          <p:nvPr/>
        </p:nvSpPr>
        <p:spPr>
          <a:xfrm>
            <a:off x="3547867" y="2085516"/>
            <a:ext cx="2753941" cy="1402315"/>
          </a:xfrm>
          <a:prstGeom prst="chevron">
            <a:avLst>
              <a:gd name="adj" fmla="val 20699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Production</a:t>
            </a:r>
          </a:p>
          <a:p>
            <a:pPr algn="ctr"/>
            <a:endParaRPr lang="en-US" altLang="ja-JP" b="1" u="sng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     responsible to SG3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led by Korea, China,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OICA and CLEPA</a:t>
            </a:r>
            <a:endParaRPr kumimoji="1" lang="ja-JP" altLang="en-US" b="1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6" name="ホームベース 14">
            <a:extLst>
              <a:ext uri="{FF2B5EF4-FFF2-40B4-BE49-F238E27FC236}">
                <a16:creationId xmlns:a16="http://schemas.microsoft.com/office/drawing/2014/main" id="{A12360FE-E53E-13C0-AD86-B11497806B3E}"/>
              </a:ext>
            </a:extLst>
          </p:cNvPr>
          <p:cNvSpPr/>
          <p:nvPr/>
        </p:nvSpPr>
        <p:spPr>
          <a:xfrm>
            <a:off x="1298759" y="2085517"/>
            <a:ext cx="2461633" cy="1417123"/>
          </a:xfrm>
          <a:prstGeom prst="homePlate">
            <a:avLst>
              <a:gd name="adj" fmla="val 20829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Material</a:t>
            </a:r>
          </a:p>
          <a:p>
            <a:pPr algn="ctr"/>
            <a:r>
              <a:rPr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Acquisition</a:t>
            </a:r>
          </a:p>
          <a:p>
            <a:pPr algn="ctr"/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responsible to SG2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led by Japan</a:t>
            </a:r>
            <a:endParaRPr lang="ja-JP" altLang="en-US" b="1" dirty="0">
              <a:solidFill>
                <a:srgbClr val="66FF33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  <a:p>
            <a:pPr algn="ctr"/>
            <a:endParaRPr lang="ja-JP" altLang="en-US" b="1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7" name="山形 32">
            <a:extLst>
              <a:ext uri="{FF2B5EF4-FFF2-40B4-BE49-F238E27FC236}">
                <a16:creationId xmlns:a16="http://schemas.microsoft.com/office/drawing/2014/main" id="{998BA4F3-4F7C-D4DE-8A8A-594A0FD9CEDC}"/>
              </a:ext>
            </a:extLst>
          </p:cNvPr>
          <p:cNvSpPr/>
          <p:nvPr/>
        </p:nvSpPr>
        <p:spPr>
          <a:xfrm>
            <a:off x="6093880" y="2066488"/>
            <a:ext cx="2753941" cy="1417123"/>
          </a:xfrm>
          <a:prstGeom prst="chevron">
            <a:avLst>
              <a:gd name="adj" fmla="val 20675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Use </a:t>
            </a:r>
            <a:r>
              <a:rPr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Stage</a:t>
            </a:r>
          </a:p>
          <a:p>
            <a:pPr algn="ctr"/>
            <a:endParaRPr lang="en-US" altLang="ja-JP" b="1" u="sng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     responsible to SG4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led by EC,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OICA and AVERE</a:t>
            </a:r>
            <a:endParaRPr lang="ja-JP" altLang="en-US" b="1" dirty="0">
              <a:solidFill>
                <a:srgbClr val="66FF33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8" name="山形 33">
            <a:extLst>
              <a:ext uri="{FF2B5EF4-FFF2-40B4-BE49-F238E27FC236}">
                <a16:creationId xmlns:a16="http://schemas.microsoft.com/office/drawing/2014/main" id="{F218AB53-39A3-D53E-84AD-93A2D1ECB6DC}"/>
              </a:ext>
            </a:extLst>
          </p:cNvPr>
          <p:cNvSpPr/>
          <p:nvPr/>
        </p:nvSpPr>
        <p:spPr>
          <a:xfrm>
            <a:off x="8626587" y="2062320"/>
            <a:ext cx="2753941" cy="1417123"/>
          </a:xfrm>
          <a:prstGeom prst="chevron">
            <a:avLst>
              <a:gd name="adj" fmla="val 21785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End of Life</a:t>
            </a:r>
          </a:p>
          <a:p>
            <a:pPr algn="ctr"/>
            <a:endParaRPr lang="en-US" altLang="ja-JP" b="1" u="sng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     responsible to SG5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 led by China/Japan</a:t>
            </a:r>
            <a:endParaRPr lang="ja-JP" altLang="en-US" b="1" dirty="0">
              <a:solidFill>
                <a:srgbClr val="66FF33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  <a:p>
            <a:pPr algn="ctr"/>
            <a:endParaRPr kumimoji="1" lang="ja-JP" altLang="en-US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13" name="ホームベース 14">
            <a:extLst>
              <a:ext uri="{FF2B5EF4-FFF2-40B4-BE49-F238E27FC236}">
                <a16:creationId xmlns:a16="http://schemas.microsoft.com/office/drawing/2014/main" id="{1F30F625-C951-518F-D968-248BD74CCAC5}"/>
              </a:ext>
            </a:extLst>
          </p:cNvPr>
          <p:cNvSpPr/>
          <p:nvPr/>
        </p:nvSpPr>
        <p:spPr>
          <a:xfrm>
            <a:off x="1298760" y="3630788"/>
            <a:ext cx="10081765" cy="928170"/>
          </a:xfrm>
          <a:prstGeom prst="homePlate">
            <a:avLst>
              <a:gd name="adj" fmla="val 0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Fuel &amp; Energy</a:t>
            </a:r>
          </a:p>
          <a:p>
            <a:pPr algn="ctr"/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responsible to SG6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led by AVERE</a:t>
            </a:r>
            <a:endParaRPr lang="ja-JP" altLang="en-US" b="1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14" name="ホームベース 14">
            <a:extLst>
              <a:ext uri="{FF2B5EF4-FFF2-40B4-BE49-F238E27FC236}">
                <a16:creationId xmlns:a16="http://schemas.microsoft.com/office/drawing/2014/main" id="{E0F28914-9961-3C63-6DD6-F21C340BCB43}"/>
              </a:ext>
            </a:extLst>
          </p:cNvPr>
          <p:cNvSpPr/>
          <p:nvPr/>
        </p:nvSpPr>
        <p:spPr>
          <a:xfrm>
            <a:off x="1298758" y="4917883"/>
            <a:ext cx="10081765" cy="928170"/>
          </a:xfrm>
          <a:prstGeom prst="homePlate">
            <a:avLst>
              <a:gd name="adj" fmla="val 0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400" b="1" u="sng" dirty="0">
                <a:solidFill>
                  <a:schemeClr val="bg1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Drafting</a:t>
            </a:r>
          </a:p>
          <a:p>
            <a:pPr algn="ctr"/>
            <a:r>
              <a:rPr lang="en-US" altLang="ja-JP" b="1" dirty="0">
                <a:solidFill>
                  <a:srgbClr val="FFFF00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responsible to SG7</a:t>
            </a:r>
          </a:p>
          <a:p>
            <a:pPr algn="ctr"/>
            <a:r>
              <a:rPr lang="en-US" altLang="ja-JP" b="1" dirty="0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led by </a:t>
            </a:r>
            <a:r>
              <a:rPr lang="en-US" altLang="ja-JP" b="1" dirty="0" err="1">
                <a:solidFill>
                  <a:srgbClr val="66FF33"/>
                </a:solidFill>
                <a:latin typeface="Georgia" panose="02040502050405020303" pitchFamily="18" charset="0"/>
                <a:ea typeface="メイリオ" panose="020B0604030504040204" pitchFamily="50" charset="-128"/>
              </a:rPr>
              <a:t>tbd</a:t>
            </a:r>
            <a:endParaRPr lang="ja-JP" altLang="en-US" b="1" dirty="0">
              <a:solidFill>
                <a:schemeClr val="bg1"/>
              </a:solidFill>
              <a:latin typeface="Georgia" panose="02040502050405020303" pitchFamily="18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A9E86D8-27A4-3FA0-7341-DB25AF20124B}"/>
              </a:ext>
            </a:extLst>
          </p:cNvPr>
          <p:cNvSpPr txBox="1"/>
          <p:nvPr/>
        </p:nvSpPr>
        <p:spPr>
          <a:xfrm rot="16200000">
            <a:off x="240233" y="3101084"/>
            <a:ext cx="1601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i="1" dirty="0">
                <a:latin typeface="Georgia" panose="02040502050405020303" pitchFamily="18" charset="0"/>
              </a:rPr>
              <a:t>Develop</a:t>
            </a:r>
          </a:p>
          <a:p>
            <a:pPr algn="ctr"/>
            <a:r>
              <a:rPr lang="en-US" altLang="ja-JP" sz="1600" b="1" i="1" dirty="0">
                <a:latin typeface="Georgia" panose="02040502050405020303" pitchFamily="18" charset="0"/>
              </a:rPr>
              <a:t>Methodology</a:t>
            </a:r>
            <a:endParaRPr kumimoji="1" lang="ja-JP" altLang="en-US" sz="1600" b="1" i="1" dirty="0">
              <a:latin typeface="Georgia" panose="02040502050405020303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5C6BA7-AE06-6341-400E-D29956B2B838}"/>
              </a:ext>
            </a:extLst>
          </p:cNvPr>
          <p:cNvSpPr txBox="1"/>
          <p:nvPr/>
        </p:nvSpPr>
        <p:spPr>
          <a:xfrm rot="16200000">
            <a:off x="376185" y="5125441"/>
            <a:ext cx="1342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i="1" dirty="0">
                <a:latin typeface="Georgia" panose="02040502050405020303" pitchFamily="18" charset="0"/>
              </a:rPr>
              <a:t>Develop</a:t>
            </a:r>
          </a:p>
          <a:p>
            <a:pPr algn="ctr"/>
            <a:r>
              <a:rPr lang="en-US" altLang="ja-JP" sz="1600" b="1" i="1" dirty="0">
                <a:latin typeface="Georgia" panose="02040502050405020303" pitchFamily="18" charset="0"/>
              </a:rPr>
              <a:t>Resolution</a:t>
            </a:r>
            <a:endParaRPr kumimoji="1" lang="ja-JP" altLang="en-US" sz="1600" b="1" i="1" dirty="0">
              <a:latin typeface="Georgia" panose="02040502050405020303" pitchFamily="18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202C931-9568-90EF-A526-45C9E87E9D9F}"/>
              </a:ext>
            </a:extLst>
          </p:cNvPr>
          <p:cNvSpPr txBox="1"/>
          <p:nvPr/>
        </p:nvSpPr>
        <p:spPr>
          <a:xfrm>
            <a:off x="7141538" y="1225661"/>
            <a:ext cx="3964609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i="1" dirty="0">
                <a:latin typeface="Georgia" panose="02040502050405020303" pitchFamily="18" charset="0"/>
              </a:rPr>
              <a:t>Take </a:t>
            </a:r>
            <a:r>
              <a:rPr lang="en-US" altLang="ja-JP" sz="1600" b="1" i="1" dirty="0">
                <a:latin typeface="Georgia" panose="02040502050405020303" pitchFamily="18" charset="0"/>
              </a:rPr>
              <a:t>care of </a:t>
            </a:r>
            <a:r>
              <a:rPr kumimoji="1" lang="en-US" altLang="ja-JP" sz="1600" b="1" i="1" dirty="0">
                <a:latin typeface="Georgia" panose="02040502050405020303" pitchFamily="18" charset="0"/>
              </a:rPr>
              <a:t>Common Portions</a:t>
            </a:r>
          </a:p>
          <a:p>
            <a:pPr algn="ctr"/>
            <a:r>
              <a:rPr lang="en-US" altLang="ja-JP" sz="1600" b="1" i="1" dirty="0">
                <a:latin typeface="Georgia" panose="02040502050405020303" pitchFamily="18" charset="0"/>
              </a:rPr>
              <a:t>Manage consistency of each SG</a:t>
            </a:r>
            <a:endParaRPr kumimoji="1" lang="ja-JP" altLang="en-US" sz="16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159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9A29006-F8B2-4082-B4F5-3EB286A44633}"/>
              </a:ext>
            </a:extLst>
          </p:cNvPr>
          <p:cNvSpPr txBox="1">
            <a:spLocks/>
          </p:cNvSpPr>
          <p:nvPr/>
        </p:nvSpPr>
        <p:spPr>
          <a:xfrm>
            <a:off x="31786" y="121921"/>
            <a:ext cx="12160214" cy="63861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3. Level Concept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7538B4E-F132-7648-920F-51DE012209DA}"/>
              </a:ext>
            </a:extLst>
          </p:cNvPr>
          <p:cNvSpPr txBox="1">
            <a:spLocks/>
          </p:cNvSpPr>
          <p:nvPr/>
        </p:nvSpPr>
        <p:spPr>
          <a:xfrm>
            <a:off x="351175" y="1247126"/>
            <a:ext cx="11419978" cy="448567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Initiated by Korea </a:t>
            </a:r>
            <a:r>
              <a:rPr lang="en-US" altLang="ja-JP" sz="2400" dirty="0">
                <a:latin typeface="Georgia"/>
              </a:rPr>
              <a:t>and adopted by the IWG on May 30</a:t>
            </a:r>
            <a:r>
              <a:rPr lang="en-US" altLang="ja-JP" sz="2400" baseline="30000" dirty="0">
                <a:latin typeface="Georgia"/>
              </a:rPr>
              <a:t>th</a:t>
            </a:r>
            <a:r>
              <a:rPr lang="en-US" altLang="ja-JP" sz="2400" dirty="0">
                <a:latin typeface="Georgia"/>
              </a:rPr>
              <a:t>, 2023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Definition of each level for Production phase is under the </a:t>
            </a:r>
            <a:r>
              <a:rPr lang="en-US" altLang="ja-JP" sz="2400" dirty="0">
                <a:latin typeface="Georgia"/>
              </a:rPr>
              <a:t>discussion due to its complexity and methodological discrepancies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endParaRPr lang="en-US" altLang="ja-JP" sz="2400" dirty="0">
              <a:latin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endParaRPr lang="en-US" altLang="ja-JP" sz="2400" dirty="0">
              <a:latin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endParaRPr lang="en-US" altLang="ja-JP" sz="2400" dirty="0">
              <a:latin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endParaRPr lang="en-US" altLang="ja-JP" sz="2400" dirty="0">
              <a:latin typeface="Georgi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endParaRPr lang="en-US" altLang="ja-JP" sz="2400" dirty="0">
              <a:latin typeface="Georgia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en-US" altLang="ja-JP" sz="2400" dirty="0">
                <a:latin typeface="Georgia"/>
              </a:rPr>
              <a:t>Definition for other phases should be clarified in each SG activities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     </a:t>
            </a:r>
            <a:r>
              <a:rPr kumimoji="0" lang="en-US" altLang="ja-JP" sz="20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(specific proposals by Korea and Ricardo are on the table to help </a:t>
            </a:r>
            <a:r>
              <a:rPr lang="en-US" altLang="ja-JP" sz="2000" dirty="0">
                <a:latin typeface="Georgia"/>
              </a:rPr>
              <a:t>the </a:t>
            </a:r>
            <a:r>
              <a:rPr kumimoji="0" lang="en-US" altLang="ja-JP" sz="20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discussion </a:t>
            </a:r>
            <a:r>
              <a:rPr lang="en-US" altLang="ja-JP" sz="2000" dirty="0">
                <a:latin typeface="Georgia"/>
              </a:rPr>
              <a:t>accelerated </a:t>
            </a:r>
            <a:r>
              <a:rPr kumimoji="0" lang="en-US" altLang="ja-JP" sz="20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)</a:t>
            </a:r>
            <a:endParaRPr kumimoji="0" lang="en-US" altLang="ja-JP" sz="24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7C5BBC1F-A470-2E0E-873D-AA94F525DD90}"/>
              </a:ext>
            </a:extLst>
          </p:cNvPr>
          <p:cNvSpPr txBox="1">
            <a:spLocks/>
          </p:cNvSpPr>
          <p:nvPr/>
        </p:nvSpPr>
        <p:spPr>
          <a:xfrm>
            <a:off x="10765102" y="6279439"/>
            <a:ext cx="1374648" cy="61595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3/6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FD7590B-CC6C-0B96-2744-78DEB8E9C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181" b="6892"/>
          <a:stretch/>
        </p:blipFill>
        <p:spPr>
          <a:xfrm>
            <a:off x="942873" y="2633446"/>
            <a:ext cx="10306254" cy="203780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36F4AE7-617A-0CDC-A4BE-47E82B9225CD}"/>
              </a:ext>
            </a:extLst>
          </p:cNvPr>
          <p:cNvSpPr txBox="1">
            <a:spLocks/>
          </p:cNvSpPr>
          <p:nvPr/>
        </p:nvSpPr>
        <p:spPr>
          <a:xfrm>
            <a:off x="7371829" y="2106441"/>
            <a:ext cx="4138311" cy="52700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(sample) definition of Production phase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568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9A29006-F8B2-4082-B4F5-3EB286A44633}"/>
              </a:ext>
            </a:extLst>
          </p:cNvPr>
          <p:cNvSpPr txBox="1">
            <a:spLocks/>
          </p:cNvSpPr>
          <p:nvPr/>
        </p:nvSpPr>
        <p:spPr>
          <a:xfrm>
            <a:off x="31786" y="121921"/>
            <a:ext cx="12160214" cy="63861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4.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Next Actions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7C5BBC1F-A470-2E0E-873D-AA94F525DD90}"/>
              </a:ext>
            </a:extLst>
          </p:cNvPr>
          <p:cNvSpPr txBox="1">
            <a:spLocks/>
          </p:cNvSpPr>
          <p:nvPr/>
        </p:nvSpPr>
        <p:spPr>
          <a:xfrm>
            <a:off x="10765102" y="6279439"/>
            <a:ext cx="1374648" cy="61595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4/6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61DED1F-D8F6-F054-169A-272319DF2959}"/>
              </a:ext>
            </a:extLst>
          </p:cNvPr>
          <p:cNvSpPr txBox="1">
            <a:spLocks/>
          </p:cNvSpPr>
          <p:nvPr/>
        </p:nvSpPr>
        <p:spPr>
          <a:xfrm>
            <a:off x="394717" y="1102104"/>
            <a:ext cx="7115558" cy="53403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Meetings until next GRPE (January 2024)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FE6350EB-C52D-6805-6D5A-0360008F9FF0}"/>
              </a:ext>
            </a:extLst>
          </p:cNvPr>
          <p:cNvSpPr txBox="1">
            <a:spLocks/>
          </p:cNvSpPr>
          <p:nvPr/>
        </p:nvSpPr>
        <p:spPr>
          <a:xfrm>
            <a:off x="586305" y="1636142"/>
            <a:ext cx="10630336" cy="242664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77787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10 July 		: V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irtual meeting  </a:t>
            </a:r>
          </a:p>
          <a:p>
            <a:pPr marR="0" lvl="0" algn="l" defTabSz="77787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en-US" altLang="ja-JP" sz="2000" dirty="0">
                <a:latin typeface="Georgia" panose="02040502050405020303" pitchFamily="18" charset="0"/>
              </a:rPr>
              <a:t>xx September	: 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Virtual meeting </a:t>
            </a:r>
          </a:p>
          <a:p>
            <a:pPr marR="0" lvl="0" algn="l" defTabSz="1166813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17~18 October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: </a:t>
            </a:r>
            <a:r>
              <a:rPr lang="en-US" altLang="ja-JP" sz="2000" dirty="0">
                <a:latin typeface="Georgia" panose="02040502050405020303" pitchFamily="18" charset="0"/>
              </a:rPr>
              <a:t>Hybrid meeting @ Brussels </a:t>
            </a:r>
          </a:p>
          <a:p>
            <a:pPr marR="0" lvl="0" algn="l" defTabSz="77787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~ January 2024  	: 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</a:rPr>
              <a:t>a couple of virtual meeting</a:t>
            </a:r>
          </a:p>
          <a:p>
            <a:pPr marR="0" lvl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tabLst>
                <a:tab pos="2333625" algn="l"/>
              </a:tabLst>
              <a:defRPr/>
            </a:pPr>
            <a:r>
              <a:rPr lang="en-US" sz="2000" dirty="0" err="1">
                <a:latin typeface="Georgia" panose="02040502050405020303" pitchFamily="18" charset="0"/>
              </a:rPr>
              <a:t>tbd</a:t>
            </a:r>
            <a:r>
              <a:rPr lang="en-US" sz="2000" dirty="0">
                <a:latin typeface="Georgia" panose="02040502050405020303" pitchFamily="18" charset="0"/>
              </a:rPr>
              <a:t> January 2024 	: Face-to-face meeting @ Geneva 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ja-JP" altLang="en-US" sz="2000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　</a:t>
            </a:r>
            <a:r>
              <a:rPr lang="en-US" altLang="ja-JP" sz="2000" i="1" dirty="0">
                <a:solidFill>
                  <a:srgbClr val="6600CC"/>
                </a:solidFill>
                <a:latin typeface="Georgia" panose="02040502050405020303" pitchFamily="18" charset="0"/>
              </a:rPr>
              <a:t> </a:t>
            </a:r>
            <a:r>
              <a:rPr lang="en-US" altLang="ja-JP" sz="2000" b="1" i="1" dirty="0">
                <a:solidFill>
                  <a:srgbClr val="6600CC"/>
                </a:solidFill>
                <a:latin typeface="Georgia" panose="02040502050405020303" pitchFamily="18" charset="0"/>
              </a:rPr>
              <a:t>request half day session in conjunction with 90</a:t>
            </a:r>
            <a:r>
              <a:rPr lang="en-US" altLang="ja-JP" sz="2000" b="1" i="1" baseline="30000" dirty="0">
                <a:solidFill>
                  <a:srgbClr val="6600CC"/>
                </a:solidFill>
                <a:latin typeface="Georgia" panose="02040502050405020303" pitchFamily="18" charset="0"/>
              </a:rPr>
              <a:t>th</a:t>
            </a:r>
            <a:r>
              <a:rPr lang="en-US" altLang="ja-JP" sz="2000" b="1" i="1" dirty="0">
                <a:solidFill>
                  <a:srgbClr val="6600CC"/>
                </a:solidFill>
                <a:latin typeface="Georgia" panose="02040502050405020303" pitchFamily="18" charset="0"/>
              </a:rPr>
              <a:t> GRPE session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A1C7CDD4-CEB2-3233-8FCB-31FFA1CE819A}"/>
              </a:ext>
            </a:extLst>
          </p:cNvPr>
          <p:cNvSpPr txBox="1">
            <a:spLocks/>
          </p:cNvSpPr>
          <p:nvPr/>
        </p:nvSpPr>
        <p:spPr>
          <a:xfrm>
            <a:off x="394717" y="5356908"/>
            <a:ext cx="11270810" cy="92253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lang="en-US" sz="2400" i="1" u="sng" dirty="0">
                <a:latin typeface="Georgia"/>
              </a:rPr>
              <a:t>Each SG activities including meeting schedule are handled by each SG leader(s)</a:t>
            </a:r>
            <a:endParaRPr lang="en-US" altLang="ja-JP" sz="2400" b="1" i="1" u="sng" dirty="0">
              <a:solidFill>
                <a:srgbClr val="6600CC"/>
              </a:solidFill>
              <a:latin typeface="Georgi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E1D255-8990-78BC-C7CD-304747F8DE59}"/>
              </a:ext>
            </a:extLst>
          </p:cNvPr>
          <p:cNvSpPr txBox="1"/>
          <p:nvPr/>
        </p:nvSpPr>
        <p:spPr>
          <a:xfrm>
            <a:off x="5617094" y="1465814"/>
            <a:ext cx="5988601" cy="318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tabLst/>
              <a:defRPr/>
            </a:pPr>
            <a:r>
              <a:rPr lang="en-US" altLang="ja-JP" sz="1800" i="1" u="sng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Main agenda and/or expected outcomes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SzPct val="80000"/>
              <a:tabLst/>
              <a:defRPr/>
            </a:pP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&lt;confirm overarching aspect / level concept&gt;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tx1"/>
              </a:buClr>
              <a:buSzPct val="80000"/>
              <a:tabLst/>
              <a:defRPr/>
            </a:pP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&lt;</a:t>
            </a:r>
            <a:r>
              <a:rPr lang="en-US" altLang="ja-JP" sz="1800" i="1" dirty="0" err="1">
                <a:solidFill>
                  <a:schemeClr val="accent5">
                    <a:lumMod val="75000"/>
                  </a:schemeClr>
                </a:solidFill>
                <a:latin typeface="Georgia"/>
              </a:rPr>
              <a:t>finalise</a:t>
            </a: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 overarching aspects, take an appropriate actions if initial concerns of SGs activities are observed&gt;                       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80000"/>
              <a:tabLst/>
              <a:defRPr/>
            </a:pPr>
            <a:r>
              <a:rPr lang="en-US" altLang="ja-JP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                 </a:t>
            </a: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&lt;review SGs activities, </a:t>
            </a:r>
          </a:p>
          <a:p>
            <a:pPr marR="0" lvl="0" algn="l" defTabSz="914400" rtl="0" eaLnBrk="1" fontAlgn="auto" latinLnBrk="0" hangingPunct="1">
              <a:lnSpc>
                <a:spcPts val="1800"/>
              </a:lnSpc>
              <a:spcAft>
                <a:spcPts val="0"/>
              </a:spcAft>
              <a:buClr>
                <a:schemeClr val="tx1"/>
              </a:buClr>
              <a:buSzPct val="80000"/>
              <a:tabLst/>
              <a:defRPr/>
            </a:pPr>
            <a:r>
              <a:rPr lang="en-US" altLang="ja-JP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                    </a:t>
            </a: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and provide the guidance if necessary&gt;                       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80000"/>
              <a:tabLst/>
              <a:defRPr/>
            </a:pP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                 &lt;review SGs activities&gt;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tx1"/>
              </a:buClr>
              <a:buSzPct val="80000"/>
              <a:tabLst/>
              <a:defRPr/>
            </a:pPr>
            <a:r>
              <a:rPr lang="en-US" altLang="ja-JP" sz="1800" i="1" dirty="0">
                <a:solidFill>
                  <a:schemeClr val="accent5">
                    <a:lumMod val="75000"/>
                  </a:schemeClr>
                </a:solidFill>
                <a:latin typeface="Georgia"/>
              </a:rPr>
              <a:t>                           &lt;review overall progress status&gt;</a:t>
            </a:r>
          </a:p>
        </p:txBody>
      </p:sp>
    </p:spTree>
    <p:extLst>
      <p:ext uri="{BB962C8B-B14F-4D97-AF65-F5344CB8AC3E}">
        <p14:creationId xmlns:p14="http://schemas.microsoft.com/office/powerpoint/2010/main" val="35699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9A29006-F8B2-4082-B4F5-3EB286A44633}"/>
              </a:ext>
            </a:extLst>
          </p:cNvPr>
          <p:cNvSpPr txBox="1">
            <a:spLocks/>
          </p:cNvSpPr>
          <p:nvPr/>
        </p:nvSpPr>
        <p:spPr>
          <a:xfrm>
            <a:off x="31786" y="121921"/>
            <a:ext cx="12160214" cy="63861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5.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Current Progress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7C5BBC1F-A470-2E0E-873D-AA94F525DD90}"/>
              </a:ext>
            </a:extLst>
          </p:cNvPr>
          <p:cNvSpPr txBox="1">
            <a:spLocks/>
          </p:cNvSpPr>
          <p:nvPr/>
        </p:nvSpPr>
        <p:spPr>
          <a:xfrm>
            <a:off x="10765102" y="6279439"/>
            <a:ext cx="1374648" cy="61595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5/6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2" name="表 3">
            <a:extLst>
              <a:ext uri="{FF2B5EF4-FFF2-40B4-BE49-F238E27FC236}">
                <a16:creationId xmlns:a16="http://schemas.microsoft.com/office/drawing/2014/main" id="{C0D2E24C-62BE-1130-FACB-9635A62BF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69633"/>
              </p:ext>
            </p:extLst>
          </p:nvPr>
        </p:nvGraphicFramePr>
        <p:xfrm>
          <a:off x="353021" y="1352312"/>
          <a:ext cx="1157224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466">
                  <a:extLst>
                    <a:ext uri="{9D8B030D-6E8A-4147-A177-3AD203B41FA5}">
                      <a16:colId xmlns:a16="http://schemas.microsoft.com/office/drawing/2014/main" val="3353409054"/>
                    </a:ext>
                  </a:extLst>
                </a:gridCol>
                <a:gridCol w="1157349">
                  <a:extLst>
                    <a:ext uri="{9D8B030D-6E8A-4147-A177-3AD203B41FA5}">
                      <a16:colId xmlns:a16="http://schemas.microsoft.com/office/drawing/2014/main" val="1982852220"/>
                    </a:ext>
                  </a:extLst>
                </a:gridCol>
                <a:gridCol w="1282523">
                  <a:extLst>
                    <a:ext uri="{9D8B030D-6E8A-4147-A177-3AD203B41FA5}">
                      <a16:colId xmlns:a16="http://schemas.microsoft.com/office/drawing/2014/main" val="538508805"/>
                    </a:ext>
                  </a:extLst>
                </a:gridCol>
                <a:gridCol w="1251551">
                  <a:extLst>
                    <a:ext uri="{9D8B030D-6E8A-4147-A177-3AD203B41FA5}">
                      <a16:colId xmlns:a16="http://schemas.microsoft.com/office/drawing/2014/main" val="4169927458"/>
                    </a:ext>
                  </a:extLst>
                </a:gridCol>
                <a:gridCol w="1154597">
                  <a:extLst>
                    <a:ext uri="{9D8B030D-6E8A-4147-A177-3AD203B41FA5}">
                      <a16:colId xmlns:a16="http://schemas.microsoft.com/office/drawing/2014/main" val="4154938593"/>
                    </a:ext>
                  </a:extLst>
                </a:gridCol>
                <a:gridCol w="1266519">
                  <a:extLst>
                    <a:ext uri="{9D8B030D-6E8A-4147-A177-3AD203B41FA5}">
                      <a16:colId xmlns:a16="http://schemas.microsoft.com/office/drawing/2014/main" val="2079184538"/>
                    </a:ext>
                  </a:extLst>
                </a:gridCol>
                <a:gridCol w="3885241">
                  <a:extLst>
                    <a:ext uri="{9D8B030D-6E8A-4147-A177-3AD203B41FA5}">
                      <a16:colId xmlns:a16="http://schemas.microsoft.com/office/drawing/2014/main" val="2801043363"/>
                    </a:ext>
                  </a:extLst>
                </a:gridCol>
              </a:tblGrid>
              <a:tr h="60252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Progress</a:t>
                      </a:r>
                    </a:p>
                    <a:p>
                      <a:pPr algn="r"/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level (%)</a:t>
                      </a:r>
                    </a:p>
                    <a:p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items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20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40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60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80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100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Notes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485401275"/>
                  </a:ext>
                </a:extLst>
              </a:tr>
              <a:tr h="128805">
                <a:tc rowSpan="2">
                  <a:txBody>
                    <a:bodyPr/>
                    <a:lstStyle/>
                    <a:p>
                      <a:r>
                        <a:rPr kumimoji="1" lang="en-US" altLang="ja-JP" dirty="0" err="1">
                          <a:latin typeface="Georgia" panose="02040502050405020303" pitchFamily="18" charset="0"/>
                        </a:rPr>
                        <a:t>ToR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FIXED with strong leadership by GRPE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7351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January 2023</a:t>
                      </a: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993683"/>
                  </a:ext>
                </a:extLst>
              </a:tr>
              <a:tr h="392668">
                <a:tc rowSpan="2"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Georgia" panose="02040502050405020303" pitchFamily="18" charset="0"/>
                        </a:rPr>
                        <a:t>Working</a:t>
                      </a:r>
                    </a:p>
                    <a:p>
                      <a:r>
                        <a:rPr kumimoji="1" lang="en-US" altLang="ja-JP" sz="1800" dirty="0" err="1">
                          <a:latin typeface="Georgia" panose="02040502050405020303" pitchFamily="18" charset="0"/>
                        </a:rPr>
                        <a:t>Organisation</a:t>
                      </a:r>
                      <a:endParaRPr kumimoji="1" lang="en-US" altLang="ja-JP" sz="1800" dirty="0">
                        <a:latin typeface="Georgia" panose="02040502050405020303" pitchFamily="18" charset="0"/>
                      </a:endParaRPr>
                    </a:p>
                    <a:p>
                      <a:r>
                        <a:rPr kumimoji="1" lang="en-US" altLang="ja-JP" sz="1200" dirty="0">
                          <a:latin typeface="Georgia" panose="02040502050405020303" pitchFamily="18" charset="0"/>
                        </a:rPr>
                        <a:t>including Subgroup structure</a:t>
                      </a:r>
                      <a:endParaRPr kumimoji="1" lang="ja-JP" altLang="en-US" sz="1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Georgia" panose="02040502050405020303" pitchFamily="18" charset="0"/>
                        </a:rPr>
                        <a:t> established 6 subgroups and </a:t>
                      </a:r>
                    </a:p>
                    <a:p>
                      <a:r>
                        <a:rPr kumimoji="1" lang="en-US" altLang="ja-JP" sz="2000" dirty="0">
                          <a:latin typeface="Georgia" panose="02040502050405020303" pitchFamily="18" charset="0"/>
                        </a:rPr>
                        <a:t>5 SGs are ready to take-off</a:t>
                      </a:r>
                      <a:endParaRPr kumimoji="1" lang="ja-JP" altLang="en-US" sz="2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8125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May 2023</a:t>
                      </a: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978068"/>
                  </a:ext>
                </a:extLst>
              </a:tr>
              <a:tr h="147673">
                <a:tc row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Overarching aspects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Georgia" panose="02040502050405020303" pitchFamily="18" charset="0"/>
                        </a:rPr>
                        <a:t> under the intensive discussion on Level Concept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771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78780"/>
                  </a:ext>
                </a:extLst>
              </a:tr>
              <a:tr h="288676">
                <a:tc row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A-LCA Methodology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January 2025</a:t>
                      </a:r>
                      <a:endParaRPr kumimoji="1" lang="ja-JP" alt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Georgia" panose="02040502050405020303" pitchFamily="18" charset="0"/>
                        </a:rPr>
                        <a:t>will be braked down after completion of overarching aspects</a:t>
                      </a:r>
                      <a:endParaRPr kumimoji="1" lang="ja-JP" alt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104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61591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Georgia" panose="02040502050405020303" pitchFamily="18" charset="0"/>
                        </a:rPr>
                        <a:t>Drafting</a:t>
                      </a:r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Georgia" panose="02040502050405020303" pitchFamily="18" charset="0"/>
                        </a:rPr>
                        <a:t>June 2025</a:t>
                      </a:r>
                      <a:endParaRPr kumimoji="1" lang="ja-JP" alt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Georgia" panose="02040502050405020303" pitchFamily="18" charset="0"/>
                        </a:rPr>
                        <a:t>actions will be taken off after June 2024</a:t>
                      </a:r>
                      <a:endParaRPr kumimoji="1" lang="ja-JP" altLang="en-US" sz="1800" dirty="0">
                        <a:latin typeface="Georgia" panose="02040502050405020303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007916"/>
                  </a:ext>
                </a:extLst>
              </a:tr>
              <a:tr h="19618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21738"/>
                  </a:ext>
                </a:extLst>
              </a:tr>
            </a:tbl>
          </a:graphicData>
        </a:graphic>
      </p:graphicFrame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1B28190D-A6CB-9FAB-202E-CB6E2A3C608B}"/>
              </a:ext>
            </a:extLst>
          </p:cNvPr>
          <p:cNvSpPr/>
          <p:nvPr/>
        </p:nvSpPr>
        <p:spPr>
          <a:xfrm flipV="1">
            <a:off x="7890020" y="2146777"/>
            <a:ext cx="278674" cy="25254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9F493D7E-AE80-CF06-2A67-E8D88EA7E245}"/>
              </a:ext>
            </a:extLst>
          </p:cNvPr>
          <p:cNvSpPr/>
          <p:nvPr/>
        </p:nvSpPr>
        <p:spPr>
          <a:xfrm flipV="1">
            <a:off x="8864221" y="1098209"/>
            <a:ext cx="204843" cy="18563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A77A09-7EE6-87FD-2F93-22CC03B5BC06}"/>
              </a:ext>
            </a:extLst>
          </p:cNvPr>
          <p:cNvSpPr txBox="1">
            <a:spLocks/>
          </p:cNvSpPr>
          <p:nvPr/>
        </p:nvSpPr>
        <p:spPr>
          <a:xfrm>
            <a:off x="8878900" y="1010561"/>
            <a:ext cx="3005751" cy="33200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: target level as of June 2023</a:t>
            </a: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4CEA3D37-2FE9-881A-6523-95A696D48F59}"/>
              </a:ext>
            </a:extLst>
          </p:cNvPr>
          <p:cNvSpPr/>
          <p:nvPr/>
        </p:nvSpPr>
        <p:spPr>
          <a:xfrm flipV="1">
            <a:off x="1796575" y="5203268"/>
            <a:ext cx="278674" cy="25254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435823F-2734-8F45-F2C6-27C54DB11877}"/>
              </a:ext>
            </a:extLst>
          </p:cNvPr>
          <p:cNvSpPr/>
          <p:nvPr/>
        </p:nvSpPr>
        <p:spPr>
          <a:xfrm flipV="1">
            <a:off x="7890020" y="2918422"/>
            <a:ext cx="278674" cy="25254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4931142-EFD2-8D7E-CED7-D0FDEDD68B8C}"/>
              </a:ext>
            </a:extLst>
          </p:cNvPr>
          <p:cNvCxnSpPr>
            <a:cxnSpLocks/>
          </p:cNvCxnSpPr>
          <p:nvPr/>
        </p:nvCxnSpPr>
        <p:spPr>
          <a:xfrm>
            <a:off x="415639" y="1616364"/>
            <a:ext cx="1426113" cy="44368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A6CC72E5-3489-EE8D-48AA-3C68C2C0CADB}"/>
              </a:ext>
            </a:extLst>
          </p:cNvPr>
          <p:cNvSpPr/>
          <p:nvPr/>
        </p:nvSpPr>
        <p:spPr>
          <a:xfrm flipV="1">
            <a:off x="2354264" y="4566516"/>
            <a:ext cx="278674" cy="25254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>
            <a:extLst>
              <a:ext uri="{FF2B5EF4-FFF2-40B4-BE49-F238E27FC236}">
                <a16:creationId xmlns:a16="http://schemas.microsoft.com/office/drawing/2014/main" id="{B06E5CA0-ADE2-A480-6A27-7990BF95D338}"/>
              </a:ext>
            </a:extLst>
          </p:cNvPr>
          <p:cNvSpPr/>
          <p:nvPr/>
        </p:nvSpPr>
        <p:spPr>
          <a:xfrm flipV="1">
            <a:off x="7880495" y="3836030"/>
            <a:ext cx="278674" cy="25254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74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7C5BBC1F-A470-2E0E-873D-AA94F525DD90}"/>
              </a:ext>
            </a:extLst>
          </p:cNvPr>
          <p:cNvSpPr txBox="1">
            <a:spLocks/>
          </p:cNvSpPr>
          <p:nvPr/>
        </p:nvSpPr>
        <p:spPr>
          <a:xfrm>
            <a:off x="10765102" y="6279439"/>
            <a:ext cx="1374648" cy="61595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eorgia"/>
                <a:ea typeface="+mn-ea"/>
                <a:cs typeface="+mn-cs"/>
              </a:rPr>
              <a:t>6/6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A9D6B6E1-5ACB-1F52-8B8D-CAD8D739E1D0}"/>
              </a:ext>
            </a:extLst>
          </p:cNvPr>
          <p:cNvSpPr txBox="1"/>
          <p:nvPr/>
        </p:nvSpPr>
        <p:spPr>
          <a:xfrm>
            <a:off x="4556445" y="2486297"/>
            <a:ext cx="27542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4000" dirty="0">
                <a:solidFill>
                  <a:prstClr val="black"/>
                </a:solidFill>
                <a:latin typeface="Georgia"/>
              </a:rPr>
              <a:t>Thank you!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DD35AC0C-97F2-BC43-D4A2-8E43083D5AF9}"/>
              </a:ext>
            </a:extLst>
          </p:cNvPr>
          <p:cNvSpPr txBox="1"/>
          <p:nvPr/>
        </p:nvSpPr>
        <p:spPr>
          <a:xfrm flipH="1">
            <a:off x="7025638" y="3694116"/>
            <a:ext cx="4931229" cy="2585323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Leading Team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kern="0" dirty="0">
                <a:solidFill>
                  <a:prstClr val="black"/>
                </a:solidFill>
                <a:latin typeface="Georgia"/>
              </a:rPr>
              <a:t>&lt;co-Chairs&gt;</a:t>
            </a:r>
          </a:p>
          <a:p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Tetsuya NIIKUNI : </a:t>
            </a:r>
            <a:r>
              <a:rPr lang="en-US" altLang="ja-JP" sz="18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niikuni@ntsel.go.jp </a:t>
            </a:r>
          </a:p>
          <a:p>
            <a:r>
              <a:rPr kumimoji="0" lang="en-US" kern="0" dirty="0" err="1">
                <a:solidFill>
                  <a:prstClr val="black"/>
                </a:solidFill>
                <a:latin typeface="Georgia"/>
              </a:rPr>
              <a:t>Charyung</a:t>
            </a:r>
            <a:r>
              <a:rPr kumimoji="0" lang="en-US" kern="0" dirty="0">
                <a:solidFill>
                  <a:prstClr val="black"/>
                </a:solidFill>
                <a:latin typeface="Georgia"/>
              </a:rPr>
              <a:t> KIM : </a:t>
            </a:r>
            <a:r>
              <a:rPr lang="en-US" altLang="ja-JP" sz="18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cha1052@kotsa.or.kr</a:t>
            </a:r>
            <a:endParaRPr kumimoji="0" lang="en-US" kern="0" dirty="0">
              <a:solidFill>
                <a:prstClr val="black"/>
              </a:solidFill>
              <a:latin typeface="Georgi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  <a:p>
            <a:pPr algn="l"/>
            <a:r>
              <a:rPr kumimoji="0" lang="en-US" kern="0" dirty="0">
                <a:solidFill>
                  <a:prstClr val="black"/>
                </a:solidFill>
                <a:latin typeface="Georgia"/>
              </a:rPr>
              <a:t>&lt;Secretariats&gt;</a:t>
            </a:r>
            <a:endParaRPr lang="ja-JP" altLang="en-US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ja-JP" sz="1800" b="0" i="0" u="none" strike="noStrike" baseline="0" dirty="0">
                <a:latin typeface="Times New Roman" panose="02020603050405020304" pitchFamily="18" charset="0"/>
              </a:rPr>
              <a:t>Hans NUGLISCH</a:t>
            </a:r>
            <a:r>
              <a:rPr lang="ja-JP" altLang="en-US" dirty="0">
                <a:latin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</a:rPr>
              <a:t>:</a:t>
            </a:r>
            <a:r>
              <a:rPr lang="ja-JP" altLang="en-US" dirty="0">
                <a:latin typeface="Times New Roman" panose="02020603050405020304" pitchFamily="18" charset="0"/>
              </a:rPr>
              <a:t> </a:t>
            </a:r>
            <a:r>
              <a:rPr lang="en-US" altLang="ja-JP" sz="18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Hans.Nuglisch@vitesco.com </a:t>
            </a:r>
          </a:p>
          <a:p>
            <a:r>
              <a:rPr lang="en-US" altLang="ja-JP" sz="1800" b="0" i="0" u="none" strike="noStrike" baseline="0" dirty="0">
                <a:latin typeface="Times New Roman" panose="02020603050405020304" pitchFamily="18" charset="0"/>
              </a:rPr>
              <a:t>Romain DENAYER : </a:t>
            </a:r>
            <a:r>
              <a:rPr lang="en-US" altLang="ja-JP" sz="18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romain@avere.org </a:t>
            </a:r>
          </a:p>
          <a:p>
            <a:r>
              <a:rPr lang="en-US" altLang="ja-JP" sz="1800" b="0" i="0" u="none" strike="noStrike" baseline="0" dirty="0">
                <a:latin typeface="Times New Roman" panose="02020603050405020304" pitchFamily="18" charset="0"/>
              </a:rPr>
              <a:t>Nick ICHIKAWA : </a:t>
            </a:r>
            <a:r>
              <a:rPr lang="en-US" altLang="ja-JP" sz="18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ichikawa@ntsel.go.jp </a:t>
            </a:r>
            <a:endParaRPr kumimoji="0" lang="en-US" kern="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9557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17AEB5-E668-47CB-8CA5-6ECA6D49BA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985BCF-8FC8-4D64-AF46-A28137DB21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579</Words>
  <Application>Microsoft Office PowerPoint</Application>
  <PresentationFormat>Widescreen</PresentationFormat>
  <Paragraphs>140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游ゴシック</vt:lpstr>
      <vt:lpstr>游ゴシック Light</vt:lpstr>
      <vt:lpstr>Arial</vt:lpstr>
      <vt:lpstr>Georgia</vt:lpstr>
      <vt:lpstr>Times New Roman</vt:lpstr>
      <vt:lpstr>Wingdings</vt:lpstr>
      <vt:lpstr>Wingdings 2</vt:lpstr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交通研_市川</dc:creator>
  <cp:lastModifiedBy>Francois Cuenot</cp:lastModifiedBy>
  <cp:revision>72</cp:revision>
  <dcterms:created xsi:type="dcterms:W3CDTF">2022-12-24T02:08:47Z</dcterms:created>
  <dcterms:modified xsi:type="dcterms:W3CDTF">2023-05-31T08:50:03Z</dcterms:modified>
</cp:coreProperties>
</file>