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3"/>
  </p:sldMasterIdLst>
  <p:notesMasterIdLst>
    <p:notesMasterId r:id="rId6"/>
  </p:notesMasterIdLst>
  <p:sldIdLst>
    <p:sldId id="256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7732A0-CC25-4B91-940C-ECA259D637C3}" v="1" dt="2023-05-26T08:01:49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2281" autoAdjust="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outlineViewPr>
    <p:cViewPr>
      <p:scale>
        <a:sx n="33" d="100"/>
        <a:sy n="33" d="100"/>
      </p:scale>
      <p:origin x="0" y="-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D67732A0-CC25-4B91-940C-ECA259D637C3}"/>
    <pc:docChg chg="modSld">
      <pc:chgData name="Francois Cuenot" userId="9928dff3-8fa4-42b5-9d6e-cd4dcb89281b" providerId="ADAL" clId="{D67732A0-CC25-4B91-940C-ECA259D637C3}" dt="2023-05-26T08:03:00.970" v="6" actId="20577"/>
      <pc:docMkLst>
        <pc:docMk/>
      </pc:docMkLst>
      <pc:sldChg chg="addSp modSp mod">
        <pc:chgData name="Francois Cuenot" userId="9928dff3-8fa4-42b5-9d6e-cd4dcb89281b" providerId="ADAL" clId="{D67732A0-CC25-4B91-940C-ECA259D637C3}" dt="2023-05-26T08:03:00.970" v="6" actId="20577"/>
        <pc:sldMkLst>
          <pc:docMk/>
          <pc:sldMk cId="928161960" sldId="256"/>
        </pc:sldMkLst>
        <pc:spChg chg="add mod">
          <ac:chgData name="Francois Cuenot" userId="9928dff3-8fa4-42b5-9d6e-cd4dcb89281b" providerId="ADAL" clId="{D67732A0-CC25-4B91-940C-ECA259D637C3}" dt="2023-05-26T08:03:00.970" v="6" actId="20577"/>
          <ac:spMkLst>
            <pc:docMk/>
            <pc:sldMk cId="928161960" sldId="256"/>
            <ac:spMk id="2" creationId="{C14F2528-B704-AB1B-A769-CEE8556676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3374E-9340-4C1F-8AE9-67AB3A583069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B8D1D-6653-4416-B3B4-B811A4C421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6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B8D1D-6653-4416-B3B4-B811A4C4219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20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153"/>
            <a:ext cx="12192000" cy="2974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437" y="1592263"/>
            <a:ext cx="5292725" cy="1635967"/>
          </a:xfrm>
        </p:spPr>
        <p:txBody>
          <a:bodyPr anchor="b" anchorCtr="0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437" y="3429000"/>
            <a:ext cx="5292725" cy="88060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95438" y="4581525"/>
            <a:ext cx="5292725" cy="287338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 Name Surname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5438" y="4868863"/>
            <a:ext cx="5292724" cy="23652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3613D559-C2CF-434D-A7AE-5852937110F1}" type="datetime4">
              <a:rPr lang="en-AU" smtClean="0"/>
              <a:t>26 May 2023</a:t>
            </a:fld>
            <a:endParaRPr lang="en-AU"/>
          </a:p>
        </p:txBody>
      </p:sp>
      <p:sp>
        <p:nvSpPr>
          <p:cNvPr id="8" name="Text Placeholder 4" descr="Australian Government&#10;Department of Infrastructure, Transport, Regional Development, Communication and the Arts">
            <a:extLst>
              <a:ext uri="{FF2B5EF4-FFF2-40B4-BE49-F238E27FC236}">
                <a16:creationId xmlns:a16="http://schemas.microsoft.com/office/drawing/2014/main" id="{041F5EAD-DC7D-BD3B-F390-BF30C9E3AD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811" y="657726"/>
            <a:ext cx="4474800" cy="819175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9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F179600-BEC7-E2BF-D8AF-F73CC548A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C231ADC-9726-37DF-208B-4047862BE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629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65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1979" userDrawn="1">
          <p15:clr>
            <a:srgbClr val="FBAE40"/>
          </p15:clr>
        </p15:guide>
        <p15:guide id="6" pos="4339" userDrawn="1">
          <p15:clr>
            <a:srgbClr val="FBAE40"/>
          </p15:clr>
        </p15:guide>
        <p15:guide id="7" pos="1005" userDrawn="1">
          <p15:clr>
            <a:srgbClr val="FBAE40"/>
          </p15:clr>
        </p15:guide>
        <p15:guide id="8" orient="horz" pos="2886" userDrawn="1">
          <p15:clr>
            <a:srgbClr val="FBAE40"/>
          </p15:clr>
        </p15:guide>
        <p15:guide id="9" orient="horz" pos="306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88" y="0"/>
            <a:ext cx="3182112" cy="245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338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8150-D097-4FFF-BBE6-C94F9C0B75F1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2AE68D3-3EAF-DAC4-AC10-AE673548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8BD9763-F6EF-2A58-E50B-1A9FFE06D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96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88" y="0"/>
            <a:ext cx="3182112" cy="245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657226"/>
            <a:ext cx="5149851" cy="8069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Picture Placeholder 8" title="Insert description"/>
          <p:cNvSpPr>
            <a:spLocks noGrp="1"/>
          </p:cNvSpPr>
          <p:nvPr>
            <p:ph type="pic" sz="quarter" idx="13" hasCustomPrompt="1"/>
          </p:nvPr>
        </p:nvSpPr>
        <p:spPr>
          <a:xfrm>
            <a:off x="6383338" y="657225"/>
            <a:ext cx="5808662" cy="525621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PHOTO</a:t>
            </a:r>
            <a:endParaRPr lang="en-AU" dirty="0"/>
          </a:p>
        </p:txBody>
      </p:sp>
      <p:sp>
        <p:nvSpPr>
          <p:cNvPr id="6" name="Foot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241-1553-4055-B5D6-BF0E894D85E4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74D82B3-B078-CEB1-2863-4BA8F5DE1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E4008A6-0EBA-7A35-C163-863D4C0F5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693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82112" cy="2456688"/>
          </a:xfrm>
          <a:prstGeom prst="rect">
            <a:avLst/>
          </a:prstGeom>
        </p:spPr>
      </p:pic>
      <p:sp>
        <p:nvSpPr>
          <p:cNvPr id="9" name="Picture Placeholder 8" title="Insert description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57225"/>
            <a:ext cx="5808662" cy="525621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PHOTO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3337" y="657226"/>
            <a:ext cx="5149851" cy="8069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3338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F06-9A0E-485A-A94B-2273256DC75A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3C17AF6-AA31-0500-B017-69731ED4F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AED024A-28DF-3272-28DD-3C183D632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151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0"/>
            <a:ext cx="376123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95437" y="1592263"/>
            <a:ext cx="5292725" cy="1635967"/>
          </a:xfrm>
        </p:spPr>
        <p:txBody>
          <a:bodyPr anchor="b" anchorCtr="0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95438" y="4581525"/>
            <a:ext cx="5292725" cy="287338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 Name Surname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5438" y="4868863"/>
            <a:ext cx="5292724" cy="23652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13509348-20A1-44C1-A3B6-3BB4F418032C}" type="datetime4">
              <a:rPr lang="en-AU" smtClean="0"/>
              <a:t>26 May 2023</a:t>
            </a:fld>
            <a:endParaRPr lang="en-AU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544C1DFA-89EB-E366-140F-64C8579ECF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F5BD53F-5780-7347-3841-0144DE904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6" name="Text Placeholder 4" descr="Australian Government&#10;Department of Infrastructure, Transport, Regional Development, Communication and the Arts">
            <a:extLst>
              <a:ext uri="{FF2B5EF4-FFF2-40B4-BE49-F238E27FC236}">
                <a16:creationId xmlns:a16="http://schemas.microsoft.com/office/drawing/2014/main" id="{8FA765F0-72A0-A27D-94B8-7085143893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811" y="657726"/>
            <a:ext cx="4474800" cy="819175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9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18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65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orient="horz" pos="1979">
          <p15:clr>
            <a:srgbClr val="FBAE40"/>
          </p15:clr>
        </p15:guide>
        <p15:guide id="6" pos="4339">
          <p15:clr>
            <a:srgbClr val="FBAE40"/>
          </p15:clr>
        </p15:guide>
        <p15:guide id="7" pos="1005">
          <p15:clr>
            <a:srgbClr val="FBAE40"/>
          </p15:clr>
        </p15:guide>
        <p15:guide id="8" orient="horz" pos="2886">
          <p15:clr>
            <a:srgbClr val="FBAE40"/>
          </p15:clr>
        </p15:guide>
        <p15:guide id="9" orient="horz" pos="306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83338" y="657225"/>
            <a:ext cx="5808662" cy="5256213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 baseline="0">
                <a:solidFill>
                  <a:schemeClr val="accent4"/>
                </a:solidFill>
              </a:defRPr>
            </a:lvl1pPr>
          </a:lstStyle>
          <a:p>
            <a:r>
              <a:rPr lang="en-US" sz="1200" dirty="0"/>
              <a:t>PHOTO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153"/>
            <a:ext cx="12192000" cy="2974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437" y="1592263"/>
            <a:ext cx="4500563" cy="1635967"/>
          </a:xfrm>
        </p:spPr>
        <p:txBody>
          <a:bodyPr anchor="b" anchorCtr="0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437" y="3429000"/>
            <a:ext cx="4500563" cy="88060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2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95438" y="4581525"/>
            <a:ext cx="4500563" cy="287338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 Name Surname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5438" y="4868863"/>
            <a:ext cx="4500562" cy="23652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649D429C-B1C4-4F98-A0BF-17BAEAAFABE3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64D288D7-02A3-2321-98BA-34F0A52E4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0133437-19DC-47B9-9623-3C33921E0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4" name="Text Placeholder 4" descr="Australian Government&#10;Department of Infrastructure, Transport, Regional Development, Communication and the Arts">
            <a:extLst>
              <a:ext uri="{FF2B5EF4-FFF2-40B4-BE49-F238E27FC236}">
                <a16:creationId xmlns:a16="http://schemas.microsoft.com/office/drawing/2014/main" id="{098049FF-642D-765C-C08C-537BA9B3F9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8811" y="657726"/>
            <a:ext cx="4474800" cy="819175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9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2108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65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orient="horz" pos="1979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pos="1005">
          <p15:clr>
            <a:srgbClr val="FBAE40"/>
          </p15:clr>
        </p15:guide>
        <p15:guide id="8" orient="horz" pos="2886">
          <p15:clr>
            <a:srgbClr val="FBAE40"/>
          </p15:clr>
        </p15:guide>
        <p15:guide id="9" orient="horz" pos="306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" title="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0"/>
            <a:ext cx="376123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592263"/>
            <a:ext cx="5724525" cy="164391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3429000"/>
            <a:ext cx="5724525" cy="1818861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7A88AD-C41B-44B0-A06C-62958FA22A75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4CB4BD8-3B80-F47B-D59A-A38030D71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83C8C51-0FF5-F453-AFEC-AEC5477334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8430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97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592263"/>
            <a:ext cx="5724525" cy="164391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3429000"/>
            <a:ext cx="5724525" cy="1818861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3EF3CA-BA3A-4A49-8F6F-39AC74F0780F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F52F294-153A-46E6-9B71-4C9CF0BF8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880FDBE-90EC-A106-702E-C9BC02D1F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40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97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Quot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0"/>
            <a:ext cx="376123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592263"/>
            <a:ext cx="5724525" cy="164391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3429000"/>
            <a:ext cx="5724525" cy="1818861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495D5D-230F-4F3A-83DE-396147C81B87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D40404B-2BED-9CCF-60E3-F5ED0C356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3D11D69-3ADA-3028-83A9-336C07CA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1949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97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537D5-2A47-4451-B478-2E6703D5FF3D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1B0F714-D35B-A3CE-FAE8-B27AF74C0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620CD7-0EA6-D8A5-75B3-4F8C32B4E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338" y="1592263"/>
            <a:ext cx="51498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8624-D3B3-4729-8CCB-7803C995EB71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518E813-296D-04C2-228E-CE5B85FAE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B20FB15-DE11-92B4-B523-013B460C6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83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1592263"/>
            <a:ext cx="320516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11675" y="1592263"/>
            <a:ext cx="31686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8025" y="1592263"/>
            <a:ext cx="320516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5" name="Date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8771-CB65-4325-B7D9-69E88FDCFDC6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66D1441-C9AF-29D8-B301-9D11A1040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5B767E6-6A37-6895-508E-1B6745106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6150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2" userDrawn="1">
          <p15:clr>
            <a:srgbClr val="FBAE40"/>
          </p15:clr>
        </p15:guide>
        <p15:guide id="2" pos="2434" userDrawn="1">
          <p15:clr>
            <a:srgbClr val="FBAE40"/>
          </p15:clr>
        </p15:guide>
        <p15:guide id="3" pos="4838" userDrawn="1">
          <p15:clr>
            <a:srgbClr val="FBAE40"/>
          </p15:clr>
        </p15:guide>
        <p15:guide id="4" pos="524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88" y="0"/>
            <a:ext cx="3182112" cy="245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B669-F4AD-49D3-857C-66A9AB14B883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2005C1E-F249-5962-F31D-26EFDC2FE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4220" y="115362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63FFE44-301A-A849-2048-B2CE784DA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4220" y="6630511"/>
            <a:ext cx="1183584" cy="169277"/>
          </a:xfrm>
          <a:solidFill>
            <a:schemeClr val="bg1"/>
          </a:solidFill>
        </p:spPr>
        <p:txBody>
          <a:bodyPr wrap="none" lIns="36000" rIns="36000" anchor="ctr" anchorCtr="0">
            <a:spAutoFit/>
          </a:bodyPr>
          <a:lstStyle>
            <a:lvl1pPr algn="ctr">
              <a:defRPr sz="1100" b="1" cap="all" baseline="0">
                <a:solidFill>
                  <a:srgbClr val="E10000"/>
                </a:solidFill>
                <a:effectLst/>
              </a:defRPr>
            </a:lvl1pPr>
          </a:lstStyle>
          <a:p>
            <a:pPr lvl="0"/>
            <a:r>
              <a:rPr lang="en-US" dirty="0"/>
              <a:t>SECURITY MARKER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393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5393"/>
            <a:ext cx="12192000" cy="2926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657226"/>
            <a:ext cx="10874375" cy="8069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1592265"/>
            <a:ext cx="10874375" cy="43211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200775"/>
            <a:ext cx="7697787" cy="2365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56600" y="6200775"/>
            <a:ext cx="2743200" cy="2365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FD3AEDF-B4EF-4306-B838-142A15E46128}" type="datetime4">
              <a:rPr lang="en-AU" smtClean="0"/>
              <a:t>26 May 2023</a:t>
            </a:fld>
            <a:endParaRPr lang="en-AU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9800" y="6200775"/>
            <a:ext cx="433388" cy="2365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0C62918-07B2-4CAA-831C-DB090AA27E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655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1" r:id="rId3"/>
    <p:sldLayoutId id="2147483657" r:id="rId4"/>
    <p:sldLayoutId id="2147483660" r:id="rId5"/>
    <p:sldLayoutId id="2147483650" r:id="rId6"/>
    <p:sldLayoutId id="2147483652" r:id="rId7"/>
    <p:sldLayoutId id="2147483658" r:id="rId8"/>
    <p:sldLayoutId id="2147483662" r:id="rId9"/>
    <p:sldLayoutId id="2147483663" r:id="rId10"/>
    <p:sldLayoutId id="2147483659" r:id="rId11"/>
    <p:sldLayoutId id="2147483661" r:id="rId12"/>
    <p:sldLayoutId id="214748366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" indent="-269875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271463" algn="l" defTabSz="914400" rtl="0" eaLnBrk="1" latinLnBrk="0" hangingPunct="1">
        <a:lnSpc>
          <a:spcPct val="100000"/>
        </a:lnSpc>
        <a:spcBef>
          <a:spcPts val="900"/>
        </a:spcBef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03275" indent="-261938" algn="l" defTabSz="914400" rtl="0" eaLnBrk="1" latinLnBrk="0" hangingPunct="1">
        <a:lnSpc>
          <a:spcPct val="100000"/>
        </a:lnSpc>
        <a:spcBef>
          <a:spcPts val="900"/>
        </a:spcBef>
        <a:buFont typeface="Calibri" panose="020F050202020403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21" userDrawn="1">
          <p15:clr>
            <a:srgbClr val="F26B43"/>
          </p15:clr>
        </p15:guide>
        <p15:guide id="2" orient="horz" pos="414" userDrawn="1">
          <p15:clr>
            <a:srgbClr val="F26B43"/>
          </p15:clr>
        </p15:guide>
        <p15:guide id="3" pos="3659" userDrawn="1">
          <p15:clr>
            <a:srgbClr val="F26B43"/>
          </p15:clr>
        </p15:guide>
        <p15:guide id="4" pos="415" userDrawn="1">
          <p15:clr>
            <a:srgbClr val="F26B43"/>
          </p15:clr>
        </p15:guide>
        <p15:guide id="5" pos="7265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  <p15:guide id="8" orient="horz" pos="1003" userDrawn="1">
          <p15:clr>
            <a:srgbClr val="F26B43"/>
          </p15:clr>
        </p15:guide>
        <p15:guide id="9" pos="69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95438" y="2453654"/>
            <a:ext cx="5292725" cy="1635967"/>
          </a:xfrm>
        </p:spPr>
        <p:txBody>
          <a:bodyPr/>
          <a:lstStyle/>
          <a:p>
            <a:r>
              <a:rPr lang="en-US" dirty="0"/>
              <a:t>Transition to new light duty vehicle emission rules for Australia 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Presented by Matthew Cox, Land Transport Emissions and Environment Team</a:t>
            </a:r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355D9D-DF37-C180-B62A-E1819BCAC6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149BF8C-9E3C-4A9C-8520-D9768B713068}"/>
              </a:ext>
            </a:extLst>
          </p:cNvPr>
          <p:cNvSpPr txBox="1">
            <a:spLocks/>
          </p:cNvSpPr>
          <p:nvPr/>
        </p:nvSpPr>
        <p:spPr>
          <a:xfrm>
            <a:off x="5863218" y="245779"/>
            <a:ext cx="590473" cy="169277"/>
          </a:xfrm>
          <a:prstGeom prst="rect">
            <a:avLst/>
          </a:prstGeom>
          <a:solidFill>
            <a:schemeClr val="bg1"/>
          </a:solidFill>
        </p:spPr>
        <p:txBody>
          <a:bodyPr vert="horz" wrap="none" lIns="36000" tIns="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 cap="all" baseline="0">
                <a:solidFill>
                  <a:srgbClr val="E10000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875" indent="-269875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271463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3275" indent="-261938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Calibri" panose="020F0502020204030204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dirty="0"/>
              <a:t>OFFICIAL</a:t>
            </a:r>
          </a:p>
        </p:txBody>
      </p:sp>
      <p:sp>
        <p:nvSpPr>
          <p:cNvPr id="2" name="Textfeld 12">
            <a:extLst>
              <a:ext uri="{FF2B5EF4-FFF2-40B4-BE49-F238E27FC236}">
                <a16:creationId xmlns:a16="http://schemas.microsoft.com/office/drawing/2014/main" id="{C14F2528-B704-AB1B-A769-CEE855667698}"/>
              </a:ext>
            </a:extLst>
          </p:cNvPr>
          <p:cNvSpPr txBox="1"/>
          <p:nvPr/>
        </p:nvSpPr>
        <p:spPr>
          <a:xfrm>
            <a:off x="8494826" y="14770"/>
            <a:ext cx="35306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bg1"/>
                </a:solidFill>
              </a:rPr>
              <a:t>Informal document</a:t>
            </a:r>
            <a:r>
              <a:rPr u="none" dirty="0">
                <a:solidFill>
                  <a:schemeClr val="bg1"/>
                </a:solidFill>
              </a:rPr>
              <a:t> </a:t>
            </a:r>
            <a:r>
              <a:rPr b="1" u="none" dirty="0">
                <a:solidFill>
                  <a:schemeClr val="bg1"/>
                </a:solidFill>
              </a:rPr>
              <a:t>GR</a:t>
            </a:r>
            <a:r>
              <a:rPr lang="fr-FR" b="1" u="none" dirty="0">
                <a:solidFill>
                  <a:schemeClr val="bg1"/>
                </a:solidFill>
              </a:rPr>
              <a:t>PE</a:t>
            </a:r>
            <a:r>
              <a:rPr b="1" u="none" dirty="0">
                <a:solidFill>
                  <a:schemeClr val="bg1"/>
                </a:solidFill>
              </a:rPr>
              <a:t>-</a:t>
            </a:r>
            <a:r>
              <a:rPr lang="fr-FR" b="1" u="none" dirty="0">
                <a:solidFill>
                  <a:schemeClr val="bg1"/>
                </a:solidFill>
              </a:rPr>
              <a:t>89-22</a:t>
            </a:r>
            <a:endParaRPr b="1" dirty="0">
              <a:solidFill>
                <a:schemeClr val="bg1"/>
              </a:solidFill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>
                <a:solidFill>
                  <a:schemeClr val="bg1"/>
                </a:solidFill>
              </a:rPr>
              <a:t>89</a:t>
            </a:r>
            <a:r>
              <a:rPr dirty="0" err="1">
                <a:solidFill>
                  <a:schemeClr val="bg1"/>
                </a:solidFill>
              </a:rPr>
              <a:t>th</a:t>
            </a:r>
            <a:r>
              <a:rPr dirty="0">
                <a:solidFill>
                  <a:schemeClr val="bg1"/>
                </a:solidFill>
              </a:rPr>
              <a:t> GR</a:t>
            </a:r>
            <a:r>
              <a:rPr lang="fr-FR" dirty="0">
                <a:solidFill>
                  <a:schemeClr val="bg1"/>
                </a:solidFill>
              </a:rPr>
              <a:t>PE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lang="fr-FR" dirty="0">
                <a:solidFill>
                  <a:schemeClr val="bg1"/>
                </a:solidFill>
              </a:rPr>
              <a:t>30 May - 2 June</a:t>
            </a:r>
            <a:r>
              <a:rPr lang="fr-CH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202</a:t>
            </a:r>
            <a:r>
              <a:rPr lang="fr-FR" dirty="0">
                <a:solidFill>
                  <a:schemeClr val="bg1"/>
                </a:solidFill>
              </a:rPr>
              <a:t>3</a:t>
            </a:r>
            <a:endParaRPr dirty="0">
              <a:solidFill>
                <a:schemeClr val="bg1"/>
              </a:solidFill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bg1"/>
                </a:solidFill>
              </a:rPr>
              <a:t>Agenda item </a:t>
            </a:r>
            <a:r>
              <a:rPr lang="fr-FR" dirty="0">
                <a:solidFill>
                  <a:schemeClr val="bg1"/>
                </a:solidFill>
              </a:rPr>
              <a:t>3.(a)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6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Australia’s current plan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C97A2-3AD0-4E24-8D85-02A7F01C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813" y="1592265"/>
            <a:ext cx="10874375" cy="42243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Australia has been planning to implement ‘Euro 6d’ equivalent requirements for light duty vehicles from 2025.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 manufacturers supplying vehicles to Australia rely on UN type approval arrangements for Australian models.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Since the January session of GRPE, concerns have been raised that the UN Regulation for RDE and R83.08 will not provide a UN type approval pathway for Euro 6d vehicles.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 resolve this, Australia would like to work with other contracting parties to add a UN type approval pathway for Euro 6d vehicles to these new regulations.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to be set as the Footer through the Insert Tab &gt; Header and Footer</a:t>
            </a:r>
            <a:endParaRPr lang="en-AU" dirty="0"/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2918-07B2-4CAA-831C-DB090AA27E57}" type="slidenum">
              <a:rPr lang="en-AU" smtClean="0"/>
              <a:t>2</a:t>
            </a:fld>
            <a:endParaRPr lang="en-AU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5A508F44-022B-4775-8C31-A8ACF1E2DC9E}"/>
              </a:ext>
            </a:extLst>
          </p:cNvPr>
          <p:cNvSpPr txBox="1">
            <a:spLocks/>
          </p:cNvSpPr>
          <p:nvPr/>
        </p:nvSpPr>
        <p:spPr>
          <a:xfrm>
            <a:off x="5847187" y="245779"/>
            <a:ext cx="622534" cy="169277"/>
          </a:xfrm>
          <a:prstGeom prst="rect">
            <a:avLst/>
          </a:prstGeom>
          <a:solidFill>
            <a:schemeClr val="bg1"/>
          </a:solidFill>
        </p:spPr>
        <p:txBody>
          <a:bodyPr vert="horz" wrap="none" lIns="36000" tIns="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 cap="all" baseline="0">
                <a:solidFill>
                  <a:srgbClr val="E10000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875" indent="-269875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271463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3275" indent="-261938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Font typeface="Calibri" panose="020F0502020204030204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dirty="0"/>
              <a:t>OFFICIAL </a:t>
            </a:r>
          </a:p>
        </p:txBody>
      </p:sp>
    </p:spTree>
    <p:extLst>
      <p:ext uri="{BB962C8B-B14F-4D97-AF65-F5344CB8AC3E}">
        <p14:creationId xmlns:p14="http://schemas.microsoft.com/office/powerpoint/2010/main" val="318441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RA 2022">
      <a:dk1>
        <a:srgbClr val="000000"/>
      </a:dk1>
      <a:lt1>
        <a:srgbClr val="FFFFFF"/>
      </a:lt1>
      <a:dk2>
        <a:srgbClr val="081E3E"/>
      </a:dk2>
      <a:lt2>
        <a:srgbClr val="E7E7E7"/>
      </a:lt2>
      <a:accent1>
        <a:srgbClr val="081E3E"/>
      </a:accent1>
      <a:accent2>
        <a:srgbClr val="008089"/>
      </a:accent2>
      <a:accent3>
        <a:srgbClr val="77D1F4"/>
      </a:accent3>
      <a:accent4>
        <a:srgbClr val="9AA3AF"/>
      </a:accent4>
      <a:accent5>
        <a:srgbClr val="C0D48F"/>
      </a:accent5>
      <a:accent6>
        <a:srgbClr val="6FC197"/>
      </a:accent6>
      <a:hlink>
        <a:srgbClr val="0046FF"/>
      </a:hlink>
      <a:folHlink>
        <a:srgbClr val="0046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900"/>
          </a:spcBef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F588C7F0-F802-4582-9FEB-9CB0CC13DC19}" vid="{22DC7294-4DC4-4D92-AF8D-1AB20083E3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AF8B3F-3E95-4ADE-89E4-83A49EE938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36DCCE-7B94-44F3-8C93-2018D3A0FA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DITRDCA PowerPoint template_29092022</Template>
  <TotalTime>515</TotalTime>
  <Words>164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Transition to new light duty vehicle emission rules for Australia </vt:lpstr>
      <vt:lpstr>Australia’s current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set-up</dc:title>
  <dc:creator>COX Matthew</dc:creator>
  <cp:lastModifiedBy>Francois Cuenot</cp:lastModifiedBy>
  <cp:revision>40</cp:revision>
  <dcterms:created xsi:type="dcterms:W3CDTF">2023-05-23T23:27:59Z</dcterms:created>
  <dcterms:modified xsi:type="dcterms:W3CDTF">2023-05-26T08:03:11Z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0x010100665D65DAF9CD7E45B0FE536DF851B909</vt:lpwstr>
  </property>
</Properties>
</file>