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6" r:id="rId3"/>
    <p:sldId id="264" r:id="rId4"/>
    <p:sldId id="257" r:id="rId5"/>
    <p:sldId id="258" r:id="rId6"/>
    <p:sldId id="259" r:id="rId7"/>
    <p:sldId id="260" r:id="rId8"/>
    <p:sldId id="261" r:id="rId9"/>
    <p:sldId id="265" r:id="rId10"/>
    <p:sldId id="2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AD92F38-4CC4-49D4-854F-9520469815FE}">
          <p14:sldIdLst>
            <p14:sldId id="256"/>
            <p14:sldId id="264"/>
            <p14:sldId id="257"/>
            <p14:sldId id="258"/>
            <p14:sldId id="259"/>
            <p14:sldId id="260"/>
            <p14:sldId id="261"/>
            <p14:sldId id="265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86387" autoAdjust="0"/>
  </p:normalViewPr>
  <p:slideViewPr>
    <p:cSldViewPr snapToGrid="0">
      <p:cViewPr varScale="1">
        <p:scale>
          <a:sx n="57" d="100"/>
          <a:sy n="57" d="100"/>
        </p:scale>
        <p:origin x="268" y="52"/>
      </p:cViewPr>
      <p:guideLst/>
    </p:cSldViewPr>
  </p:slideViewPr>
  <p:outlineViewPr>
    <p:cViewPr>
      <p:scale>
        <a:sx n="33" d="100"/>
        <a:sy n="33" d="100"/>
      </p:scale>
      <p:origin x="0" y="-58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78CFF-68BD-4863-9E7C-D5CB446ABF96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8568B-4DC9-4AB6-8E5A-EC8A33B4F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0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568B-4DC9-4AB6-8E5A-EC8A33B4F3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7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568B-4DC9-4AB6-8E5A-EC8A33B4F3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81156" y="3953022"/>
            <a:ext cx="4712677" cy="2904977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03323" y="5275385"/>
            <a:ext cx="1266092" cy="1209821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fld id="{1A5868FE-F7B7-447A-95FE-119E7FC4C66F}" type="datetimeFigureOut">
              <a:rPr lang="fr-FR" smtClean="0"/>
              <a:pPr/>
              <a:t>23/03/2023</a:t>
            </a:fld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1765494" y="957312"/>
            <a:ext cx="9144000" cy="165576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98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10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49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5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78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16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24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72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9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71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7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8-B32F-4095-B800-4053DD5E24A6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28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724826" y="5168684"/>
            <a:ext cx="1201119" cy="1487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51" y="5168684"/>
            <a:ext cx="1501704" cy="129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6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28778048-B32F-4095-B800-4053DD5E24A6}" type="datetimeFigureOut">
              <a:rPr lang="fr-FR" smtClean="0"/>
              <a:pPr/>
              <a:t>23/03/2023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587A0F32-4638-43A6-B792-22B1EF3848A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72698" y="4734732"/>
            <a:ext cx="1046136" cy="137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96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gma.com/proto/TPFNWogyP0Vlxm2rAeIwaK/MTES-DAE-d%C3%A9claration-accidents-Wireframes?page-id=0%3A1&amp;node-id=79-14819&amp;viewport=9539%2C13433%2C2.04&amp;scaling=min-zoom&amp;starting-point-node-id=79%3A14819&amp;show-proto-sidebar=1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1" y="809531"/>
            <a:ext cx="10769600" cy="4076506"/>
          </a:xfrm>
        </p:spPr>
        <p:txBody>
          <a:bodyPr/>
          <a:lstStyle/>
          <a:p>
            <a:r>
              <a:rPr lang="fr-FR" sz="4400" b="1" dirty="0">
                <a:solidFill>
                  <a:schemeClr val="tx1"/>
                </a:solidFill>
              </a:rPr>
              <a:t>ONLINE REPORTING </a:t>
            </a:r>
            <a:br>
              <a:rPr lang="fr-FR" sz="4400" b="1" dirty="0">
                <a:solidFill>
                  <a:schemeClr val="tx1"/>
                </a:solidFill>
              </a:rPr>
            </a:br>
            <a:r>
              <a:rPr lang="fr-FR" sz="4400" b="1" dirty="0">
                <a:solidFill>
                  <a:schemeClr val="tx1"/>
                </a:solidFill>
              </a:rPr>
              <a:t>OF</a:t>
            </a:r>
            <a:br>
              <a:rPr lang="fr-FR" sz="4400" b="1" dirty="0">
                <a:solidFill>
                  <a:schemeClr val="tx1"/>
                </a:solidFill>
              </a:rPr>
            </a:br>
            <a:r>
              <a:rPr lang="fr-FR" sz="4400" b="1" dirty="0">
                <a:solidFill>
                  <a:schemeClr val="tx1"/>
                </a:solidFill>
              </a:rPr>
              <a:t>TRANSPORTS OF DANGEROUS GOODS OCCURRENCE</a:t>
            </a:r>
            <a:br>
              <a:rPr lang="fr-FR" sz="4400" b="1" dirty="0">
                <a:solidFill>
                  <a:schemeClr val="tx1"/>
                </a:solidFill>
              </a:rPr>
            </a:br>
            <a:br>
              <a:rPr lang="fr-FR" sz="4400" b="1" dirty="0">
                <a:solidFill>
                  <a:schemeClr val="tx1"/>
                </a:solidFill>
              </a:rPr>
            </a:br>
            <a:r>
              <a:rPr lang="fr-FR" sz="4400" dirty="0">
                <a:solidFill>
                  <a:schemeClr val="tx1"/>
                </a:solidFill>
              </a:rPr>
              <a:t>DECLA-EVENT-TMD</a:t>
            </a:r>
          </a:p>
        </p:txBody>
      </p:sp>
    </p:spTree>
    <p:extLst>
      <p:ext uri="{BB962C8B-B14F-4D97-AF65-F5344CB8AC3E}">
        <p14:creationId xmlns:p14="http://schemas.microsoft.com/office/powerpoint/2010/main" val="284035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8941904" cy="3744615"/>
          </a:xfrm>
        </p:spPr>
        <p:txBody>
          <a:bodyPr wrap="square" tIns="0" rIns="0" bIns="0" anchor="ctr" anchorCtr="1">
            <a:spAutoFit/>
          </a:bodyPr>
          <a:lstStyle/>
          <a:p>
            <a:pPr marL="0" indent="-571500">
              <a:lnSpc>
                <a:spcPct val="150000"/>
              </a:lnSpc>
              <a:buFont typeface="+mj-lt"/>
              <a:buAutoNum type="romanUcPeriod"/>
            </a:pPr>
            <a:r>
              <a:rPr lang="en-GB" dirty="0"/>
              <a:t>Project Goals</a:t>
            </a:r>
          </a:p>
          <a:p>
            <a:pPr marL="0" indent="-571500">
              <a:lnSpc>
                <a:spcPct val="150000"/>
              </a:lnSpc>
              <a:buFont typeface="+mj-lt"/>
              <a:buAutoNum type="romanUcPeriod"/>
            </a:pPr>
            <a:r>
              <a:rPr lang="en-GB" dirty="0"/>
              <a:t>Project schedule</a:t>
            </a:r>
          </a:p>
          <a:p>
            <a:pPr marL="0" indent="-571500">
              <a:lnSpc>
                <a:spcPct val="150000"/>
              </a:lnSpc>
              <a:buFont typeface="+mj-lt"/>
              <a:buAutoNum type="romanUcPeriod"/>
            </a:pPr>
            <a:r>
              <a:rPr lang="en-GB" dirty="0"/>
              <a:t>Presentation of online reporting “operator section”</a:t>
            </a:r>
          </a:p>
          <a:p>
            <a:pPr marL="0" indent="-571500">
              <a:lnSpc>
                <a:spcPct val="150000"/>
              </a:lnSpc>
              <a:buFont typeface="+mj-lt"/>
              <a:buAutoNum type="romanUcPeriod"/>
            </a:pPr>
            <a:r>
              <a:rPr lang="en-GB" dirty="0"/>
              <a:t>Presentation of  “administrator section”</a:t>
            </a:r>
          </a:p>
          <a:p>
            <a:pPr marL="0" indent="-571500">
              <a:lnSpc>
                <a:spcPct val="150000"/>
              </a:lnSpc>
              <a:buFont typeface="+mj-lt"/>
              <a:buAutoNum type="romanUcPeriod"/>
            </a:pPr>
            <a:r>
              <a:rPr lang="en-US" dirty="0"/>
              <a:t>Verification against GDPR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03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8179"/>
            <a:ext cx="10515600" cy="1325563"/>
          </a:xfrm>
        </p:spPr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GB" dirty="0"/>
              <a:t>Project Goals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Font typeface="+mj-lt"/>
              <a:buNone/>
            </a:pPr>
            <a:endParaRPr lang="fr-F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/>
              <a:t>To </a:t>
            </a:r>
            <a:r>
              <a:rPr lang="en-GB" dirty="0"/>
              <a:t>facilitate</a:t>
            </a:r>
            <a:r>
              <a:rPr lang="fr-FR" dirty="0"/>
              <a:t> the </a:t>
            </a:r>
            <a:r>
              <a:rPr lang="fr-FR" dirty="0" err="1"/>
              <a:t>reporting</a:t>
            </a:r>
            <a:r>
              <a:rPr lang="fr-FR" dirty="0"/>
              <a:t> of occurrences </a:t>
            </a:r>
            <a:r>
              <a:rPr lang="fr-FR" dirty="0" err="1"/>
              <a:t>happened</a:t>
            </a:r>
            <a:r>
              <a:rPr lang="fr-FR" dirty="0"/>
              <a:t> </a:t>
            </a:r>
            <a:r>
              <a:rPr lang="en-GB" dirty="0"/>
              <a:t>during the transports of dangerous goods in accordance with RID, ADR and ADN section 1.8.5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To</a:t>
            </a:r>
            <a:r>
              <a:rPr lang="en-US" dirty="0"/>
              <a:t> have a harmonized report form between the  three modes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 To Facilitate the filling of our database.</a:t>
            </a:r>
            <a:endParaRPr lang="fr-FR" dirty="0"/>
          </a:p>
          <a:p>
            <a:pPr marL="571500" indent="-571500">
              <a:buFont typeface="+mj-lt"/>
              <a:buAutoNum type="romanUcPeriod"/>
            </a:pPr>
            <a:endParaRPr lang="en-GB" dirty="0"/>
          </a:p>
          <a:p>
            <a:pPr marL="571500" indent="-571500">
              <a:buFont typeface="+mj-lt"/>
              <a:buAutoNum type="romanU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873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en-GB" noProof="0" dirty="0"/>
              <a:t>Project Schedule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noProof="0" dirty="0"/>
              <a:t> </a:t>
            </a:r>
            <a:r>
              <a:rPr lang="en-GB" i="1" u="sng" noProof="0" dirty="0"/>
              <a:t>December 2022</a:t>
            </a:r>
            <a:r>
              <a:rPr lang="en-GB" i="1" noProof="0" dirty="0"/>
              <a:t>: </a:t>
            </a:r>
            <a:r>
              <a:rPr lang="en-GB" noProof="0" dirty="0"/>
              <a:t>Investigations were conducted  with operators of  dangerous goods transport, in order to find out their opinions on the project. Reactions were positive</a:t>
            </a:r>
          </a:p>
          <a:p>
            <a:pPr algn="just"/>
            <a:r>
              <a:rPr lang="en-GB" i="1" u="sng" noProof="0" dirty="0"/>
              <a:t>January to March 2023</a:t>
            </a:r>
            <a:r>
              <a:rPr lang="en-GB" noProof="0" dirty="0"/>
              <a:t>: Development of minimum vital project (MVP) with «  La Direction </a:t>
            </a:r>
            <a:r>
              <a:rPr lang="en-GB" noProof="0" dirty="0" err="1"/>
              <a:t>Numérique</a:t>
            </a:r>
            <a:r>
              <a:rPr lang="en-GB" noProof="0" dirty="0"/>
              <a:t> du </a:t>
            </a:r>
            <a:r>
              <a:rPr lang="en-GB" noProof="0" dirty="0" err="1"/>
              <a:t>Ministère</a:t>
            </a:r>
            <a:r>
              <a:rPr lang="en-GB" noProof="0" dirty="0"/>
              <a:t> de Transition </a:t>
            </a:r>
            <a:r>
              <a:rPr lang="en-GB" noProof="0" dirty="0" err="1"/>
              <a:t>Ecologique</a:t>
            </a:r>
            <a:r>
              <a:rPr lang="en-GB" noProof="0" dirty="0"/>
              <a:t> ». </a:t>
            </a:r>
          </a:p>
          <a:p>
            <a:pPr algn="just"/>
            <a:r>
              <a:rPr lang="en-GB" i="1" u="sng" noProof="0" dirty="0"/>
              <a:t>September to November 2023:</a:t>
            </a:r>
            <a:r>
              <a:rPr lang="en-GB" i="1" noProof="0" dirty="0"/>
              <a:t>  </a:t>
            </a:r>
            <a:r>
              <a:rPr lang="en-GB" noProof="0" dirty="0"/>
              <a:t>Development of administrator section and update of our database </a:t>
            </a:r>
          </a:p>
          <a:p>
            <a:r>
              <a:rPr lang="en-GB" i="1" u="sng" noProof="0" dirty="0"/>
              <a:t>December 2023</a:t>
            </a:r>
            <a:r>
              <a:rPr lang="en-GB" noProof="0" dirty="0"/>
              <a:t>: Online reporting will be operational.</a:t>
            </a:r>
          </a:p>
        </p:txBody>
      </p:sp>
    </p:spTree>
    <p:extLst>
      <p:ext uri="{BB962C8B-B14F-4D97-AF65-F5344CB8AC3E}">
        <p14:creationId xmlns:p14="http://schemas.microsoft.com/office/powerpoint/2010/main" val="228504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3"/>
            </a:pPr>
            <a:r>
              <a:rPr lang="en-US" dirty="0"/>
              <a:t>Presentation of online reporting “ the operator section”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GB" sz="2000" dirty="0">
                <a:solidFill>
                  <a:srgbClr val="92D050"/>
                </a:solidFill>
                <a:hlinkClick r:id="rId2" tooltip="https://www.figma.com/proto/TPFNWogyP0Vlxm2rAeIwaK/MTES-DAE-d%C3%A9claration-accidents-Wireframes?page-id=0%3A1&amp;node-id=79-14819&amp;viewport=9539%2C13433%2C2.04&amp;scaling=min-zoom&amp;starting-point-node-id=79%3A14819&amp;show-proto-sidebar=1"/>
              </a:rPr>
              <a:t>https://www.figma.com/proto/TPFNWogyP0Vlxm2rAeIwaK/MTES-DAE-d%C3%A9claration-accidents-Wireframes?page-id=0%3A1&amp;node-id=79-14819&amp;viewport=9539%2C13433%2C2.04&amp;scaling=min-zoom&amp;starting-point-node-id=79%3A14819&amp;show-proto-sidebar=1</a:t>
            </a:r>
            <a:endParaRPr lang="en-GB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4"/>
            </a:pPr>
            <a:r>
              <a:rPr lang="en-GB" noProof="0" dirty="0"/>
              <a:t>Presentation of «  administrator section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noProof="0" dirty="0"/>
              <a:t>Administrator monitors the receipt of reports on his dashboard;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noProof="0" dirty="0"/>
              <a:t>Administrator verifies and endorses the reports;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noProof="0" dirty="0"/>
              <a:t>The endorsement of the reports  will generate an event which will collect only the information linked to the occurrence without any personal data;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noProof="0" dirty="0"/>
              <a:t>Administrator can perform specific queries, create custom reports and generate analyses in the database.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noProof="0" dirty="0"/>
          </a:p>
          <a:p>
            <a:pPr lvl="0">
              <a:buFont typeface="Wingdings" panose="05000000000000000000" pitchFamily="2" charset="2"/>
              <a:buChar char="Ø"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9412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5"/>
            </a:pPr>
            <a:r>
              <a:rPr lang="en-GB" noProof="0" dirty="0"/>
              <a:t>Project is in conformity with GDPR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noProof="0" dirty="0"/>
              <a:t>The users will only provide their identification and contact information in order to communicate with the administrator and for purpose of verifying the legal reporting obligation.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noProof="0" dirty="0"/>
              <a:t>Once the report is endorsed, this information will be erased from the database.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noProof="0" dirty="0"/>
              <a:t>The users are informed by a reference to general information "legal notices" on the home page of the portal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noProof="0" dirty="0"/>
              <a:t>The online report will be deleted, as well as any personal data, after one year from the date of filing.</a:t>
            </a:r>
          </a:p>
        </p:txBody>
      </p:sp>
    </p:spTree>
    <p:extLst>
      <p:ext uri="{BB962C8B-B14F-4D97-AF65-F5344CB8AC3E}">
        <p14:creationId xmlns:p14="http://schemas.microsoft.com/office/powerpoint/2010/main" val="266232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9444" y="1554379"/>
            <a:ext cx="10243930" cy="2904977"/>
          </a:xfrm>
        </p:spPr>
        <p:txBody>
          <a:bodyPr/>
          <a:lstStyle/>
          <a:p>
            <a:r>
              <a:rPr lang="en-GB" b="1" i="1" dirty="0">
                <a:solidFill>
                  <a:schemeClr val="tx1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48299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688271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 DGPR.potx" id="{2FC98C42-0B9B-459A-923A-A7A8E9A32E2C}" vid="{1D657C8B-AA0C-407F-9D21-F487060F72AC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 DGPR.potx" id="{2FC98C42-0B9B-459A-923A-A7A8E9A32E2C}" vid="{BFAC732C-2F82-45CF-B66C-9D444D24E23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masque_dgpr(1)</Template>
  <TotalTime>513</TotalTime>
  <Words>368</Words>
  <Application>Microsoft Office PowerPoint</Application>
  <PresentationFormat>Widescreen</PresentationFormat>
  <Paragraphs>32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Wingdings</vt:lpstr>
      <vt:lpstr>Conception personnalisée</vt:lpstr>
      <vt:lpstr>1_Conception personnalisée</vt:lpstr>
      <vt:lpstr>ONLINE REPORTING  OF TRANSPORTS OF DANGEROUS GOODS OCCURRENCE  DECLA-EVENT-TMD</vt:lpstr>
      <vt:lpstr>SUMMARY</vt:lpstr>
      <vt:lpstr>Project Goals</vt:lpstr>
      <vt:lpstr>Project Schedule</vt:lpstr>
      <vt:lpstr>Presentation of online reporting “ the operator section”</vt:lpstr>
      <vt:lpstr>Presentation of «  administrator section »</vt:lpstr>
      <vt:lpstr>Project is in conformity with GDPR</vt:lpstr>
      <vt:lpstr>Thank you for your attention</vt:lpstr>
      <vt:lpstr>PowerPoint Presentation</vt:lpstr>
    </vt:vector>
  </TitlesOfParts>
  <Company>MTES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RAYAR Reena</dc:creator>
  <cp:lastModifiedBy>Laurence Berthet</cp:lastModifiedBy>
  <cp:revision>18</cp:revision>
  <dcterms:created xsi:type="dcterms:W3CDTF">2023-03-16T16:41:15Z</dcterms:created>
  <dcterms:modified xsi:type="dcterms:W3CDTF">2023-03-23T09:11:27Z</dcterms:modified>
</cp:coreProperties>
</file>