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1"/>
  </p:notesMasterIdLst>
  <p:sldIdLst>
    <p:sldId id="256" r:id="rId3"/>
    <p:sldId id="257" r:id="rId4"/>
    <p:sldId id="258" r:id="rId5"/>
    <p:sldId id="259" r:id="rId6"/>
    <p:sldId id="260" r:id="rId7"/>
    <p:sldId id="262" r:id="rId8"/>
    <p:sldId id="265" r:id="rId9"/>
    <p:sldId id="263" r:id="rId10"/>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jsFRo8tuhRh0L6+6EgVJf32+/F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p:scale>
          <a:sx n="90" d="100"/>
          <a:sy n="90" d="100"/>
        </p:scale>
        <p:origin x="2250" y="6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customschemas.google.com/relationships/presentationmetadata" Target="meta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6887" cy="455612"/>
          </a:xfrm>
          <a:prstGeom prst="rect">
            <a:avLst/>
          </a:prstGeom>
          <a:noFill/>
          <a:ln>
            <a:noFill/>
          </a:ln>
        </p:spPr>
        <p:txBody>
          <a:bodyPr spcFirstLastPara="1" wrap="square" lIns="91125" tIns="45550" rIns="91125" bIns="45550"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1pPr>
            <a:lvl2pPr marR="0" lvl="1"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2pPr>
            <a:lvl3pPr marR="0" lvl="2"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3pPr>
            <a:lvl4pPr marR="0" lvl="3"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4pPr>
            <a:lvl5pPr marR="0" lvl="4"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5pPr>
            <a:lvl6pPr marR="0" lvl="5"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6pPr>
            <a:lvl7pPr marR="0" lvl="6"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7pPr>
            <a:lvl8pPr marR="0" lvl="7"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8pPr>
            <a:lvl9pPr marR="0" lvl="8"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9pPr>
          </a:lstStyle>
          <a:p>
            <a:endParaRPr/>
          </a:p>
        </p:txBody>
      </p:sp>
      <p:sp>
        <p:nvSpPr>
          <p:cNvPr id="4" name="Google Shape;4;n"/>
          <p:cNvSpPr txBox="1">
            <a:spLocks noGrp="1"/>
          </p:cNvSpPr>
          <p:nvPr>
            <p:ph type="dt" idx="10"/>
          </p:nvPr>
        </p:nvSpPr>
        <p:spPr>
          <a:xfrm>
            <a:off x="3948112" y="0"/>
            <a:ext cx="3036887" cy="455612"/>
          </a:xfrm>
          <a:prstGeom prst="rect">
            <a:avLst/>
          </a:prstGeom>
          <a:noFill/>
          <a:ln>
            <a:noFill/>
          </a:ln>
        </p:spPr>
        <p:txBody>
          <a:bodyPr spcFirstLastPara="1" wrap="square" lIns="91125" tIns="45550" rIns="91125" bIns="45550"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1pPr>
            <a:lvl2pPr marR="0" lvl="1"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2pPr>
            <a:lvl3pPr marR="0" lvl="2"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3pPr>
            <a:lvl4pPr marR="0" lvl="3"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4pPr>
            <a:lvl5pPr marR="0" lvl="4"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5pPr>
            <a:lvl6pPr marR="0" lvl="5"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6pPr>
            <a:lvl7pPr marR="0" lvl="6"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7pPr>
            <a:lvl8pPr marR="0" lvl="7"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8pPr>
            <a:lvl9pPr marR="0" lvl="8"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9pPr>
          </a:lstStyle>
          <a:p>
            <a:endParaRPr/>
          </a:p>
        </p:txBody>
      </p:sp>
      <p:sp>
        <p:nvSpPr>
          <p:cNvPr id="5" name="Google Shape;5;n"/>
          <p:cNvSpPr>
            <a:spLocks noGrp="1" noRot="1" noChangeAspect="1"/>
          </p:cNvSpPr>
          <p:nvPr>
            <p:ph type="sldImg" idx="3"/>
          </p:nvPr>
        </p:nvSpPr>
        <p:spPr>
          <a:xfrm>
            <a:off x="1162050" y="684212"/>
            <a:ext cx="4660900" cy="34956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1225" y="4406900"/>
            <a:ext cx="5162550" cy="4179887"/>
          </a:xfrm>
          <a:prstGeom prst="rect">
            <a:avLst/>
          </a:prstGeom>
          <a:noFill/>
          <a:ln>
            <a:noFill/>
          </a:ln>
        </p:spPr>
        <p:txBody>
          <a:bodyPr spcFirstLastPara="1" wrap="square" lIns="91125" tIns="45550" rIns="91125" bIns="4555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15387"/>
            <a:ext cx="3036887" cy="455612"/>
          </a:xfrm>
          <a:prstGeom prst="rect">
            <a:avLst/>
          </a:prstGeom>
          <a:noFill/>
          <a:ln>
            <a:noFill/>
          </a:ln>
        </p:spPr>
        <p:txBody>
          <a:bodyPr spcFirstLastPara="1" wrap="square" lIns="91125" tIns="45550" rIns="91125" bIns="45550" anchor="b"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1pPr>
            <a:lvl2pPr marR="0" lvl="1"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2pPr>
            <a:lvl3pPr marR="0" lvl="2"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3pPr>
            <a:lvl4pPr marR="0" lvl="3"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4pPr>
            <a:lvl5pPr marR="0" lvl="4"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5pPr>
            <a:lvl6pPr marR="0" lvl="5"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6pPr>
            <a:lvl7pPr marR="0" lvl="6"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7pPr>
            <a:lvl8pPr marR="0" lvl="7"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8pPr>
            <a:lvl9pPr marR="0" lvl="8" algn="l" rtl="0">
              <a:lnSpc>
                <a:spcPct val="100000"/>
              </a:lnSpc>
              <a:spcBef>
                <a:spcPts val="0"/>
              </a:spcBef>
              <a:spcAft>
                <a:spcPts val="0"/>
              </a:spcAft>
              <a:buSzPts val="1400"/>
              <a:buNone/>
              <a:defRPr sz="2800" b="0" i="0" u="none" strike="noStrike" cap="none">
                <a:solidFill>
                  <a:srgbClr val="000000"/>
                </a:solidFill>
                <a:latin typeface="Times"/>
                <a:ea typeface="Times"/>
                <a:cs typeface="Times"/>
                <a:sym typeface="Times"/>
              </a:defRPr>
            </a:lvl9pPr>
          </a:lstStyle>
          <a:p>
            <a:endParaRPr/>
          </a:p>
        </p:txBody>
      </p:sp>
      <p:sp>
        <p:nvSpPr>
          <p:cNvPr id="8" name="Google Shape;8;n"/>
          <p:cNvSpPr txBox="1">
            <a:spLocks noGrp="1"/>
          </p:cNvSpPr>
          <p:nvPr>
            <p:ph type="sldNum" idx="12"/>
          </p:nvPr>
        </p:nvSpPr>
        <p:spPr>
          <a:xfrm>
            <a:off x="3948112" y="8815387"/>
            <a:ext cx="3036887" cy="455612"/>
          </a:xfrm>
          <a:prstGeom prst="rect">
            <a:avLst/>
          </a:prstGeom>
          <a:noFill/>
          <a:ln>
            <a:noFill/>
          </a:ln>
        </p:spPr>
        <p:txBody>
          <a:bodyPr spcFirstLastPara="1" wrap="square" lIns="91125" tIns="45550" rIns="91125" bIns="45550" anchor="b" anchorCtr="0">
            <a:noAutofit/>
          </a:bodyPr>
          <a:lstStyle/>
          <a:p>
            <a:pPr marL="0" marR="0" lvl="0" indent="0" algn="r" rtl="0">
              <a:lnSpc>
                <a:spcPct val="100000"/>
              </a:lnSpc>
              <a:spcBef>
                <a:spcPts val="0"/>
              </a:spcBef>
              <a:spcAft>
                <a:spcPts val="0"/>
              </a:spcAft>
              <a:buClr>
                <a:srgbClr val="000000"/>
              </a:buClr>
              <a:buSzPts val="1200"/>
              <a:buFont typeface="Times"/>
              <a:buNone/>
            </a:pPr>
            <a:fld id="{00000000-1234-1234-1234-123412341234}" type="slidenum">
              <a:rPr lang="en-US" sz="1200" b="0" i="0" u="none" strike="noStrike" cap="none">
                <a:solidFill>
                  <a:srgbClr val="000000"/>
                </a:solidFill>
                <a:latin typeface="Times"/>
                <a:ea typeface="Times"/>
                <a:cs typeface="Times"/>
                <a:sym typeface="Times"/>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1162050" y="684212"/>
            <a:ext cx="4660900" cy="3495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p1:notes"/>
          <p:cNvSpPr txBox="1">
            <a:spLocks noGrp="1"/>
          </p:cNvSpPr>
          <p:nvPr>
            <p:ph type="body" idx="1"/>
          </p:nvPr>
        </p:nvSpPr>
        <p:spPr>
          <a:xfrm>
            <a:off x="911225" y="4406900"/>
            <a:ext cx="5162550" cy="4179887"/>
          </a:xfrm>
          <a:prstGeom prst="rect">
            <a:avLst/>
          </a:prstGeom>
          <a:noFill/>
          <a:ln>
            <a:noFill/>
          </a:ln>
        </p:spPr>
        <p:txBody>
          <a:bodyPr spcFirstLastPara="1" wrap="square" lIns="91125" tIns="45550" rIns="91125" bIns="45550" anchor="t" anchorCtr="0">
            <a:noAutofit/>
          </a:bodyPr>
          <a:lstStyle/>
          <a:p>
            <a:pPr marL="0" lvl="0" indent="0" algn="l" rtl="0">
              <a:spcBef>
                <a:spcPts val="0"/>
              </a:spcBef>
              <a:spcAft>
                <a:spcPts val="0"/>
              </a:spcAft>
              <a:buNone/>
            </a:pPr>
            <a:endParaRPr/>
          </a:p>
        </p:txBody>
      </p:sp>
      <p:sp>
        <p:nvSpPr>
          <p:cNvPr id="105" name="Google Shape;105;p1:notes"/>
          <p:cNvSpPr txBox="1"/>
          <p:nvPr/>
        </p:nvSpPr>
        <p:spPr>
          <a:xfrm>
            <a:off x="3948112" y="8815387"/>
            <a:ext cx="3036887" cy="455612"/>
          </a:xfrm>
          <a:prstGeom prst="rect">
            <a:avLst/>
          </a:prstGeom>
          <a:noFill/>
          <a:ln>
            <a:noFill/>
          </a:ln>
        </p:spPr>
        <p:txBody>
          <a:bodyPr spcFirstLastPara="1" wrap="square" lIns="91125" tIns="45550" rIns="91125" bIns="45550" anchor="b" anchorCtr="0">
            <a:noAutofit/>
          </a:bodyPr>
          <a:lstStyle/>
          <a:p>
            <a:pPr marL="0" marR="0" lvl="0" indent="0" algn="r" rtl="0">
              <a:lnSpc>
                <a:spcPct val="100000"/>
              </a:lnSpc>
              <a:spcBef>
                <a:spcPts val="0"/>
              </a:spcBef>
              <a:spcAft>
                <a:spcPts val="0"/>
              </a:spcAft>
              <a:buClr>
                <a:srgbClr val="000000"/>
              </a:buClr>
              <a:buSzPts val="1200"/>
              <a:buFont typeface="Times"/>
              <a:buNone/>
            </a:pPr>
            <a:fld id="{00000000-1234-1234-1234-123412341234}" type="slidenum">
              <a:rPr lang="en-US" sz="1200" b="0" i="0" u="none">
                <a:solidFill>
                  <a:srgbClr val="000000"/>
                </a:solidFill>
                <a:latin typeface="Times"/>
                <a:ea typeface="Times"/>
                <a:cs typeface="Times"/>
                <a:sym typeface="Times"/>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a:spLocks noGrp="1" noRot="1" noChangeAspect="1"/>
          </p:cNvSpPr>
          <p:nvPr>
            <p:ph type="sldImg" idx="2"/>
          </p:nvPr>
        </p:nvSpPr>
        <p:spPr>
          <a:xfrm>
            <a:off x="1162050" y="684213"/>
            <a:ext cx="4660900" cy="3495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 name="Google Shape;112;p2:notes"/>
          <p:cNvSpPr txBox="1">
            <a:spLocks noGrp="1"/>
          </p:cNvSpPr>
          <p:nvPr>
            <p:ph type="body" idx="1"/>
          </p:nvPr>
        </p:nvSpPr>
        <p:spPr>
          <a:xfrm>
            <a:off x="911225" y="4406900"/>
            <a:ext cx="5162550" cy="4179887"/>
          </a:xfrm>
          <a:prstGeom prst="rect">
            <a:avLst/>
          </a:prstGeom>
          <a:noFill/>
          <a:ln>
            <a:noFill/>
          </a:ln>
        </p:spPr>
        <p:txBody>
          <a:bodyPr spcFirstLastPara="1" wrap="square" lIns="91125" tIns="45550" rIns="91125" bIns="45550" anchor="t" anchorCtr="0">
            <a:noAutofit/>
          </a:bodyPr>
          <a:lstStyle/>
          <a:p>
            <a:pPr marL="0" lvl="0" indent="0" algn="l" rtl="0">
              <a:spcBef>
                <a:spcPts val="0"/>
              </a:spcBef>
              <a:spcAft>
                <a:spcPts val="0"/>
              </a:spcAft>
              <a:buNone/>
            </a:pPr>
            <a:endParaRPr/>
          </a:p>
        </p:txBody>
      </p:sp>
      <p:sp>
        <p:nvSpPr>
          <p:cNvPr id="113" name="Google Shape;113;p2:notes"/>
          <p:cNvSpPr txBox="1"/>
          <p:nvPr/>
        </p:nvSpPr>
        <p:spPr>
          <a:xfrm>
            <a:off x="3948112" y="8815387"/>
            <a:ext cx="3036887" cy="455612"/>
          </a:xfrm>
          <a:prstGeom prst="rect">
            <a:avLst/>
          </a:prstGeom>
          <a:noFill/>
          <a:ln>
            <a:noFill/>
          </a:ln>
        </p:spPr>
        <p:txBody>
          <a:bodyPr spcFirstLastPara="1" wrap="square" lIns="91125" tIns="45550" rIns="91125" bIns="45550" anchor="b" anchorCtr="0">
            <a:noAutofit/>
          </a:bodyPr>
          <a:lstStyle/>
          <a:p>
            <a:pPr marL="0" marR="0" lvl="0" indent="0" algn="r" rtl="0">
              <a:lnSpc>
                <a:spcPct val="100000"/>
              </a:lnSpc>
              <a:spcBef>
                <a:spcPts val="0"/>
              </a:spcBef>
              <a:spcAft>
                <a:spcPts val="0"/>
              </a:spcAft>
              <a:buClr>
                <a:srgbClr val="000000"/>
              </a:buClr>
              <a:buSzPts val="1200"/>
              <a:buFont typeface="Times"/>
              <a:buNone/>
            </a:pPr>
            <a:fld id="{00000000-1234-1234-1234-123412341234}" type="slidenum">
              <a:rPr lang="en-US" sz="1200" b="0" i="0" u="none">
                <a:solidFill>
                  <a:srgbClr val="000000"/>
                </a:solidFill>
                <a:latin typeface="Times"/>
                <a:ea typeface="Times"/>
                <a:cs typeface="Times"/>
                <a:sym typeface="Times"/>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1162050" y="684212"/>
            <a:ext cx="4660900" cy="3495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p3:notes"/>
          <p:cNvSpPr txBox="1">
            <a:spLocks noGrp="1"/>
          </p:cNvSpPr>
          <p:nvPr>
            <p:ph type="body" idx="1"/>
          </p:nvPr>
        </p:nvSpPr>
        <p:spPr>
          <a:xfrm>
            <a:off x="911225" y="4406900"/>
            <a:ext cx="5162550" cy="4179887"/>
          </a:xfrm>
          <a:prstGeom prst="rect">
            <a:avLst/>
          </a:prstGeom>
          <a:noFill/>
          <a:ln>
            <a:noFill/>
          </a:ln>
        </p:spPr>
        <p:txBody>
          <a:bodyPr spcFirstLastPara="1" wrap="square" lIns="91125" tIns="45550" rIns="91125" bIns="45550" anchor="t" anchorCtr="0">
            <a:noAutofit/>
          </a:bodyPr>
          <a:lstStyle/>
          <a:p>
            <a:pPr marL="0" lvl="0" indent="0" algn="l" rtl="0">
              <a:spcBef>
                <a:spcPts val="0"/>
              </a:spcBef>
              <a:spcAft>
                <a:spcPts val="0"/>
              </a:spcAft>
              <a:buSzPts val="1800"/>
              <a:buNone/>
            </a:pPr>
            <a:r>
              <a:rPr lang="en-US"/>
              <a:t>USAID RDCS 2020-2025 is focused on regional connectivity of Central Asian states which says “Enhanced Regional Cooperation on Shared Energy and Water Resources”. “USAID will help converting issues of water and energy to be compelling reasons for cooperation rather than conflict resulting in more effective and equitable management of these two critical trans-boundary resources”.   </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
        <p:nvSpPr>
          <p:cNvPr id="121" name="Google Shape;121;p3:notes"/>
          <p:cNvSpPr txBox="1"/>
          <p:nvPr/>
        </p:nvSpPr>
        <p:spPr>
          <a:xfrm>
            <a:off x="3948112" y="8815387"/>
            <a:ext cx="3036887" cy="455612"/>
          </a:xfrm>
          <a:prstGeom prst="rect">
            <a:avLst/>
          </a:prstGeom>
          <a:noFill/>
          <a:ln>
            <a:noFill/>
          </a:ln>
        </p:spPr>
        <p:txBody>
          <a:bodyPr spcFirstLastPara="1" wrap="square" lIns="91125" tIns="45550" rIns="91125" bIns="45550" anchor="b" anchorCtr="0">
            <a:noAutofit/>
          </a:bodyPr>
          <a:lstStyle/>
          <a:p>
            <a:pPr marL="0" marR="0" lvl="0" indent="0" algn="r" rtl="0">
              <a:lnSpc>
                <a:spcPct val="100000"/>
              </a:lnSpc>
              <a:spcBef>
                <a:spcPts val="0"/>
              </a:spcBef>
              <a:spcAft>
                <a:spcPts val="0"/>
              </a:spcAft>
              <a:buClr>
                <a:srgbClr val="000000"/>
              </a:buClr>
              <a:buSzPts val="1200"/>
              <a:buFont typeface="Times"/>
              <a:buNone/>
            </a:pPr>
            <a:fld id="{00000000-1234-1234-1234-123412341234}" type="slidenum">
              <a:rPr lang="en-US" sz="1200" b="0" i="0" u="none">
                <a:solidFill>
                  <a:srgbClr val="000000"/>
                </a:solidFill>
                <a:latin typeface="Times"/>
                <a:ea typeface="Times"/>
                <a:cs typeface="Times"/>
                <a:sym typeface="Times"/>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162050" y="684212"/>
            <a:ext cx="4660900" cy="3495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4:notes"/>
          <p:cNvSpPr txBox="1">
            <a:spLocks noGrp="1"/>
          </p:cNvSpPr>
          <p:nvPr>
            <p:ph type="body" idx="1"/>
          </p:nvPr>
        </p:nvSpPr>
        <p:spPr>
          <a:xfrm>
            <a:off x="911225" y="4406900"/>
            <a:ext cx="5162550" cy="4179887"/>
          </a:xfrm>
          <a:prstGeom prst="rect">
            <a:avLst/>
          </a:prstGeom>
          <a:noFill/>
          <a:ln>
            <a:noFill/>
          </a:ln>
        </p:spPr>
        <p:txBody>
          <a:bodyPr spcFirstLastPara="1" wrap="square" lIns="91125" tIns="45550" rIns="91125" bIns="45550" anchor="t" anchorCtr="0">
            <a:noAutofit/>
          </a:bodyPr>
          <a:lstStyle/>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
        <p:nvSpPr>
          <p:cNvPr id="128" name="Google Shape;128;p4:notes"/>
          <p:cNvSpPr txBox="1"/>
          <p:nvPr/>
        </p:nvSpPr>
        <p:spPr>
          <a:xfrm>
            <a:off x="3948112" y="8815387"/>
            <a:ext cx="3036887" cy="455612"/>
          </a:xfrm>
          <a:prstGeom prst="rect">
            <a:avLst/>
          </a:prstGeom>
          <a:noFill/>
          <a:ln>
            <a:noFill/>
          </a:ln>
        </p:spPr>
        <p:txBody>
          <a:bodyPr spcFirstLastPara="1" wrap="square" lIns="91125" tIns="45550" rIns="91125" bIns="45550" anchor="b" anchorCtr="0">
            <a:noAutofit/>
          </a:bodyPr>
          <a:lstStyle/>
          <a:p>
            <a:pPr marL="0" marR="0" lvl="0" indent="0" algn="r" rtl="0">
              <a:lnSpc>
                <a:spcPct val="100000"/>
              </a:lnSpc>
              <a:spcBef>
                <a:spcPts val="0"/>
              </a:spcBef>
              <a:spcAft>
                <a:spcPts val="0"/>
              </a:spcAft>
              <a:buClr>
                <a:srgbClr val="000000"/>
              </a:buClr>
              <a:buSzPts val="1200"/>
              <a:buFont typeface="Times"/>
              <a:buNone/>
            </a:pPr>
            <a:fld id="{00000000-1234-1234-1234-123412341234}" type="slidenum">
              <a:rPr lang="en-US" sz="1200" b="0" i="0" u="none">
                <a:solidFill>
                  <a:srgbClr val="000000"/>
                </a:solidFill>
                <a:latin typeface="Times"/>
                <a:ea typeface="Times"/>
                <a:cs typeface="Times"/>
                <a:sym typeface="Times"/>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1162050" y="684213"/>
            <a:ext cx="4660900" cy="3495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5:notes"/>
          <p:cNvSpPr txBox="1">
            <a:spLocks noGrp="1"/>
          </p:cNvSpPr>
          <p:nvPr>
            <p:ph type="body" idx="1"/>
          </p:nvPr>
        </p:nvSpPr>
        <p:spPr>
          <a:xfrm>
            <a:off x="911225" y="4406900"/>
            <a:ext cx="5162550" cy="4179887"/>
          </a:xfrm>
          <a:prstGeom prst="rect">
            <a:avLst/>
          </a:prstGeom>
          <a:noFill/>
          <a:ln>
            <a:noFill/>
          </a:ln>
        </p:spPr>
        <p:txBody>
          <a:bodyPr spcFirstLastPara="1" wrap="square" lIns="91125" tIns="45550" rIns="91125" bIns="45550" anchor="t" anchorCtr="0">
            <a:noAutofit/>
          </a:bodyPr>
          <a:lstStyle/>
          <a:p>
            <a:pPr marL="0" lvl="0" indent="0" algn="l" rtl="0">
              <a:spcBef>
                <a:spcPts val="0"/>
              </a:spcBef>
              <a:spcAft>
                <a:spcPts val="0"/>
              </a:spcAft>
              <a:buNone/>
            </a:pPr>
            <a:endParaRPr/>
          </a:p>
        </p:txBody>
      </p:sp>
      <p:sp>
        <p:nvSpPr>
          <p:cNvPr id="135" name="Google Shape;135;p5:notes"/>
          <p:cNvSpPr txBox="1"/>
          <p:nvPr/>
        </p:nvSpPr>
        <p:spPr>
          <a:xfrm>
            <a:off x="3948112" y="8815387"/>
            <a:ext cx="3036887" cy="455612"/>
          </a:xfrm>
          <a:prstGeom prst="rect">
            <a:avLst/>
          </a:prstGeom>
          <a:noFill/>
          <a:ln>
            <a:noFill/>
          </a:ln>
        </p:spPr>
        <p:txBody>
          <a:bodyPr spcFirstLastPara="1" wrap="square" lIns="91125" tIns="45550" rIns="91125" bIns="45550" anchor="b" anchorCtr="0">
            <a:noAutofit/>
          </a:bodyPr>
          <a:lstStyle/>
          <a:p>
            <a:pPr marL="0" marR="0" lvl="0" indent="0" algn="r" rtl="0">
              <a:lnSpc>
                <a:spcPct val="100000"/>
              </a:lnSpc>
              <a:spcBef>
                <a:spcPts val="0"/>
              </a:spcBef>
              <a:spcAft>
                <a:spcPts val="0"/>
              </a:spcAft>
              <a:buClr>
                <a:srgbClr val="000000"/>
              </a:buClr>
              <a:buSzPts val="1200"/>
              <a:buFont typeface="Times"/>
              <a:buNone/>
            </a:pPr>
            <a:fld id="{00000000-1234-1234-1234-123412341234}" type="slidenum">
              <a:rPr lang="en-US" sz="1200" b="0" i="0" u="none">
                <a:solidFill>
                  <a:srgbClr val="000000"/>
                </a:solidFill>
                <a:latin typeface="Times"/>
                <a:ea typeface="Times"/>
                <a:cs typeface="Times"/>
                <a:sym typeface="Times"/>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1162050" y="684213"/>
            <a:ext cx="4660900" cy="3495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3" name="Google Shape;153;p6:notes"/>
          <p:cNvSpPr txBox="1">
            <a:spLocks noGrp="1"/>
          </p:cNvSpPr>
          <p:nvPr>
            <p:ph type="body" idx="1"/>
          </p:nvPr>
        </p:nvSpPr>
        <p:spPr>
          <a:xfrm>
            <a:off x="911225" y="4406900"/>
            <a:ext cx="5162550" cy="4179887"/>
          </a:xfrm>
          <a:prstGeom prst="rect">
            <a:avLst/>
          </a:prstGeom>
          <a:noFill/>
          <a:ln>
            <a:noFill/>
          </a:ln>
        </p:spPr>
        <p:txBody>
          <a:bodyPr spcFirstLastPara="1" wrap="square" lIns="91125" tIns="45550" rIns="91125" bIns="45550" anchor="t" anchorCtr="0">
            <a:noAutofit/>
          </a:bodyPr>
          <a:lstStyle/>
          <a:p>
            <a:pPr marL="0" lvl="0" indent="0" algn="l" rtl="0">
              <a:spcBef>
                <a:spcPts val="0"/>
              </a:spcBef>
              <a:spcAft>
                <a:spcPts val="0"/>
              </a:spcAft>
              <a:buNone/>
            </a:pPr>
            <a:endParaRPr dirty="0"/>
          </a:p>
        </p:txBody>
      </p:sp>
      <p:sp>
        <p:nvSpPr>
          <p:cNvPr id="154" name="Google Shape;154;p6:notes"/>
          <p:cNvSpPr txBox="1"/>
          <p:nvPr/>
        </p:nvSpPr>
        <p:spPr>
          <a:xfrm>
            <a:off x="3948112" y="8815387"/>
            <a:ext cx="3036887" cy="455612"/>
          </a:xfrm>
          <a:prstGeom prst="rect">
            <a:avLst/>
          </a:prstGeom>
          <a:noFill/>
          <a:ln>
            <a:noFill/>
          </a:ln>
        </p:spPr>
        <p:txBody>
          <a:bodyPr spcFirstLastPara="1" wrap="square" lIns="91125" tIns="45550" rIns="91125" bIns="45550" anchor="b" anchorCtr="0">
            <a:noAutofit/>
          </a:bodyPr>
          <a:lstStyle/>
          <a:p>
            <a:pPr marL="0" marR="0" lvl="0" indent="0" algn="r" rtl="0">
              <a:lnSpc>
                <a:spcPct val="100000"/>
              </a:lnSpc>
              <a:spcBef>
                <a:spcPts val="0"/>
              </a:spcBef>
              <a:spcAft>
                <a:spcPts val="0"/>
              </a:spcAft>
              <a:buClr>
                <a:srgbClr val="000000"/>
              </a:buClr>
              <a:buSzPts val="1200"/>
              <a:buFont typeface="Times"/>
              <a:buNone/>
            </a:pPr>
            <a:fld id="{00000000-1234-1234-1234-123412341234}" type="slidenum">
              <a:rPr lang="en-US" sz="1200" b="0" i="0" u="none">
                <a:solidFill>
                  <a:srgbClr val="000000"/>
                </a:solidFill>
                <a:latin typeface="Times"/>
                <a:ea typeface="Times"/>
                <a:cs typeface="Times"/>
                <a:sym typeface="Times"/>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1162050" y="684213"/>
            <a:ext cx="4660900" cy="34956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0" name="Google Shape;160;p7:notes"/>
          <p:cNvSpPr txBox="1">
            <a:spLocks noGrp="1"/>
          </p:cNvSpPr>
          <p:nvPr>
            <p:ph type="body" idx="1"/>
          </p:nvPr>
        </p:nvSpPr>
        <p:spPr>
          <a:xfrm>
            <a:off x="911225" y="4406900"/>
            <a:ext cx="5162550" cy="4179887"/>
          </a:xfrm>
          <a:prstGeom prst="rect">
            <a:avLst/>
          </a:prstGeom>
          <a:noFill/>
          <a:ln>
            <a:noFill/>
          </a:ln>
        </p:spPr>
        <p:txBody>
          <a:bodyPr spcFirstLastPara="1" wrap="square" lIns="91125" tIns="45550" rIns="91125" bIns="45550" anchor="t" anchorCtr="0">
            <a:noAutofit/>
          </a:bodyPr>
          <a:lstStyle/>
          <a:p>
            <a:pPr marL="0" lvl="0" indent="0" algn="l" rtl="0">
              <a:spcBef>
                <a:spcPts val="0"/>
              </a:spcBef>
              <a:spcAft>
                <a:spcPts val="0"/>
              </a:spcAft>
              <a:buNone/>
            </a:pPr>
            <a:endParaRPr/>
          </a:p>
        </p:txBody>
      </p:sp>
      <p:sp>
        <p:nvSpPr>
          <p:cNvPr id="161" name="Google Shape;161;p7:notes"/>
          <p:cNvSpPr txBox="1"/>
          <p:nvPr/>
        </p:nvSpPr>
        <p:spPr>
          <a:xfrm>
            <a:off x="3948112" y="8815387"/>
            <a:ext cx="3036887" cy="455612"/>
          </a:xfrm>
          <a:prstGeom prst="rect">
            <a:avLst/>
          </a:prstGeom>
          <a:noFill/>
          <a:ln>
            <a:noFill/>
          </a:ln>
        </p:spPr>
        <p:txBody>
          <a:bodyPr spcFirstLastPara="1" wrap="square" lIns="91125" tIns="45550" rIns="91125" bIns="45550" anchor="b" anchorCtr="0">
            <a:noAutofit/>
          </a:bodyPr>
          <a:lstStyle/>
          <a:p>
            <a:pPr marL="0" marR="0" lvl="0" indent="0" algn="r" rtl="0">
              <a:lnSpc>
                <a:spcPct val="100000"/>
              </a:lnSpc>
              <a:spcBef>
                <a:spcPts val="0"/>
              </a:spcBef>
              <a:spcAft>
                <a:spcPts val="0"/>
              </a:spcAft>
              <a:buClr>
                <a:srgbClr val="000000"/>
              </a:buClr>
              <a:buSzPts val="1200"/>
              <a:buFont typeface="Times"/>
              <a:buNone/>
            </a:pPr>
            <a:fld id="{00000000-1234-1234-1234-123412341234}" type="slidenum">
              <a:rPr lang="en-US" sz="1200" b="0" i="0" u="none">
                <a:solidFill>
                  <a:srgbClr val="000000"/>
                </a:solidFill>
                <a:latin typeface="Times"/>
                <a:ea typeface="Times"/>
                <a:cs typeface="Times"/>
                <a:sym typeface="Times"/>
              </a:r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9"/>
          <p:cNvSpPr txBox="1">
            <a:spLocks noGrp="1"/>
          </p:cNvSpPr>
          <p:nvPr>
            <p:ph type="ctrTitle"/>
          </p:nvPr>
        </p:nvSpPr>
        <p:spPr>
          <a:xfrm>
            <a:off x="685800" y="3429000"/>
            <a:ext cx="77724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subTitle" idx="1"/>
          </p:nvPr>
        </p:nvSpPr>
        <p:spPr>
          <a:xfrm>
            <a:off x="1371600" y="4114800"/>
            <a:ext cx="6400800" cy="175260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Clr>
                <a:schemeClr val="dk1"/>
              </a:buClr>
              <a:buSzPts val="2400"/>
              <a:buFont typeface="Arial"/>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22" name="Google Shape;22;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83" name="Google Shape;83;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84" name="Google Shape;84;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85" name="Google Shape;85;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86" name="Google Shape;86;p1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685800" y="1447800"/>
            <a:ext cx="7772400" cy="609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0"/>
          <p:cNvSpPr txBox="1">
            <a:spLocks noGrp="1"/>
          </p:cNvSpPr>
          <p:nvPr>
            <p:ph type="body" idx="1"/>
          </p:nvPr>
        </p:nvSpPr>
        <p:spPr>
          <a:xfrm>
            <a:off x="685800" y="2209800"/>
            <a:ext cx="3810000" cy="38862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92" name="Google Shape;92;p20"/>
          <p:cNvSpPr txBox="1">
            <a:spLocks noGrp="1"/>
          </p:cNvSpPr>
          <p:nvPr>
            <p:ph type="body" idx="2"/>
          </p:nvPr>
        </p:nvSpPr>
        <p:spPr>
          <a:xfrm>
            <a:off x="4648200" y="2209800"/>
            <a:ext cx="3810000" cy="38862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93" name="Google Shape;93;p2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6"/>
        <p:cNvGrpSpPr/>
        <p:nvPr/>
      </p:nvGrpSpPr>
      <p:grpSpPr>
        <a:xfrm>
          <a:off x="0" y="0"/>
          <a:ext cx="0" cy="0"/>
          <a:chOff x="0" y="0"/>
          <a:chExt cx="0" cy="0"/>
        </a:xfrm>
      </p:grpSpPr>
      <p:sp>
        <p:nvSpPr>
          <p:cNvPr id="97" name="Google Shape;97;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99" name="Google Shape;99;p2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34"/>
        <p:cNvGrpSpPr/>
        <p:nvPr/>
      </p:nvGrpSpPr>
      <p:grpSpPr>
        <a:xfrm>
          <a:off x="0" y="0"/>
          <a:ext cx="0" cy="0"/>
          <a:chOff x="0" y="0"/>
          <a:chExt cx="0" cy="0"/>
        </a:xfrm>
      </p:grpSpPr>
      <p:sp>
        <p:nvSpPr>
          <p:cNvPr id="35" name="Google Shape;35;p11"/>
          <p:cNvSpPr txBox="1">
            <a:spLocks noGrp="1"/>
          </p:cNvSpPr>
          <p:nvPr>
            <p:ph type="body" idx="1"/>
          </p:nvPr>
        </p:nvSpPr>
        <p:spPr>
          <a:xfrm>
            <a:off x="685800" y="1447800"/>
            <a:ext cx="7772400" cy="4648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685800" y="1447800"/>
            <a:ext cx="7772400" cy="609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2"/>
          <p:cNvSpPr txBox="1">
            <a:spLocks noGrp="1"/>
          </p:cNvSpPr>
          <p:nvPr>
            <p:ph type="body" idx="1"/>
          </p:nvPr>
        </p:nvSpPr>
        <p:spPr>
          <a:xfrm>
            <a:off x="685800" y="2209800"/>
            <a:ext cx="77724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rot="5400000">
            <a:off x="5162550" y="2800350"/>
            <a:ext cx="4648200" cy="19431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body" idx="1"/>
          </p:nvPr>
        </p:nvSpPr>
        <p:spPr>
          <a:xfrm rot="5400000">
            <a:off x="1200150" y="933450"/>
            <a:ext cx="46482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1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14"/>
          <p:cNvSpPr txBox="1">
            <a:spLocks noGrp="1"/>
          </p:cNvSpPr>
          <p:nvPr>
            <p:ph type="title"/>
          </p:nvPr>
        </p:nvSpPr>
        <p:spPr>
          <a:xfrm>
            <a:off x="685800" y="1447800"/>
            <a:ext cx="7772400" cy="609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body" idx="1"/>
          </p:nvPr>
        </p:nvSpPr>
        <p:spPr>
          <a:xfrm rot="5400000">
            <a:off x="2628900" y="266700"/>
            <a:ext cx="38862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1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a:spLocks noGrp="1"/>
          </p:cNvSpPr>
          <p:nvPr>
            <p:ph type="pic" idx="2"/>
          </p:nvPr>
        </p:nvSpPr>
        <p:spPr>
          <a:xfrm>
            <a:off x="1792288" y="612775"/>
            <a:ext cx="5486400" cy="4114800"/>
          </a:xfrm>
          <a:prstGeom prst="rect">
            <a:avLst/>
          </a:prstGeom>
          <a:noFill/>
          <a:ln>
            <a:noFill/>
          </a:ln>
        </p:spPr>
      </p:sp>
      <p:sp>
        <p:nvSpPr>
          <p:cNvPr id="60" name="Google Shape;60;p1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1" name="Google Shape;61;p1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7" name="Google Shape;67;p1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8" name="Google Shape;68;p1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685800" y="1447800"/>
            <a:ext cx="7772400" cy="609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p:nvPr/>
        </p:nvSpPr>
        <p:spPr>
          <a:xfrm>
            <a:off x="152400" y="1752600"/>
            <a:ext cx="8991600" cy="5105400"/>
          </a:xfrm>
          <a:prstGeom prst="rect">
            <a:avLst/>
          </a:prstGeom>
          <a:solidFill>
            <a:srgbClr val="DDDD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Times"/>
              <a:ea typeface="Times"/>
              <a:cs typeface="Times"/>
              <a:sym typeface="Times"/>
            </a:endParaRPr>
          </a:p>
        </p:txBody>
      </p:sp>
      <p:sp>
        <p:nvSpPr>
          <p:cNvPr id="11" name="Google Shape;11;p8"/>
          <p:cNvSpPr txBox="1"/>
          <p:nvPr/>
        </p:nvSpPr>
        <p:spPr>
          <a:xfrm>
            <a:off x="0" y="1752600"/>
            <a:ext cx="9144000" cy="152400"/>
          </a:xfrm>
          <a:prstGeom prst="rect">
            <a:avLst/>
          </a:prstGeom>
          <a:solidFill>
            <a:srgbClr val="C211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Times"/>
              <a:ea typeface="Times"/>
              <a:cs typeface="Times"/>
              <a:sym typeface="Times"/>
            </a:endParaRPr>
          </a:p>
        </p:txBody>
      </p:sp>
      <p:sp>
        <p:nvSpPr>
          <p:cNvPr id="12" name="Google Shape;12;p8"/>
          <p:cNvSpPr txBox="1"/>
          <p:nvPr/>
        </p:nvSpPr>
        <p:spPr>
          <a:xfrm>
            <a:off x="0" y="1905000"/>
            <a:ext cx="152400" cy="4953000"/>
          </a:xfrm>
          <a:prstGeom prst="rect">
            <a:avLst/>
          </a:prstGeom>
          <a:solidFill>
            <a:srgbClr val="002A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Times"/>
              <a:ea typeface="Times"/>
              <a:cs typeface="Times"/>
              <a:sym typeface="Times"/>
            </a:endParaRPr>
          </a:p>
        </p:txBody>
      </p:sp>
      <p:pic>
        <p:nvPicPr>
          <p:cNvPr id="13" name="Google Shape;13;p8"/>
          <p:cNvPicPr preferRelativeResize="0"/>
          <p:nvPr/>
        </p:nvPicPr>
        <p:blipFill rotWithShape="1">
          <a:blip r:embed="rId3">
            <a:alphaModFix/>
          </a:blip>
          <a:srcRect/>
          <a:stretch/>
        </p:blipFill>
        <p:spPr>
          <a:xfrm>
            <a:off x="76200" y="76200"/>
            <a:ext cx="8977312" cy="1490662"/>
          </a:xfrm>
          <a:prstGeom prst="rect">
            <a:avLst/>
          </a:prstGeom>
          <a:noFill/>
          <a:ln>
            <a:noFill/>
          </a:ln>
        </p:spPr>
      </p:pic>
      <p:sp>
        <p:nvSpPr>
          <p:cNvPr id="14" name="Google Shape;14;p8"/>
          <p:cNvSpPr txBox="1">
            <a:spLocks noGrp="1"/>
          </p:cNvSpPr>
          <p:nvPr>
            <p:ph type="title"/>
          </p:nvPr>
        </p:nvSpPr>
        <p:spPr>
          <a:xfrm>
            <a:off x="685800" y="1447800"/>
            <a:ext cx="7772400" cy="609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2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2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2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2400" b="1" i="0" u="none" strike="noStrike" cap="none">
                <a:solidFill>
                  <a:schemeClr val="dk2"/>
                </a:solidFill>
                <a:latin typeface="Arial"/>
                <a:ea typeface="Arial"/>
                <a:cs typeface="Arial"/>
                <a:sym typeface="Arial"/>
              </a:defRPr>
            </a:lvl9pPr>
          </a:lstStyle>
          <a:p>
            <a:endParaRPr/>
          </a:p>
        </p:txBody>
      </p:sp>
      <p:sp>
        <p:nvSpPr>
          <p:cNvPr id="15" name="Google Shape;15;p8"/>
          <p:cNvSpPr txBox="1">
            <a:spLocks noGrp="1"/>
          </p:cNvSpPr>
          <p:nvPr>
            <p:ph type="body" idx="1"/>
          </p:nvPr>
        </p:nvSpPr>
        <p:spPr>
          <a:xfrm>
            <a:off x="685800" y="2209800"/>
            <a:ext cx="77724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 name="Google Shape;16;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a:solidFill>
                  <a:schemeClr val="dk1"/>
                </a:solidFill>
                <a:latin typeface="Times"/>
                <a:ea typeface="Times"/>
                <a:cs typeface="Times"/>
                <a:sym typeface="Times"/>
              </a:defRPr>
            </a:lvl1pPr>
            <a:lvl2pPr marR="0" lvl="1"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9pPr>
          </a:lstStyle>
          <a:p>
            <a:endParaRPr/>
          </a:p>
        </p:txBody>
      </p:sp>
      <p:sp>
        <p:nvSpPr>
          <p:cNvPr id="17" name="Google Shape;17;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a:solidFill>
                  <a:schemeClr val="dk1"/>
                </a:solidFill>
                <a:latin typeface="Times"/>
                <a:ea typeface="Times"/>
                <a:cs typeface="Times"/>
                <a:sym typeface="Times"/>
              </a:defRPr>
            </a:lvl1pPr>
            <a:lvl2pPr marR="0" lvl="1"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9pPr>
          </a:lstStyle>
          <a:p>
            <a:endParaRPr/>
          </a:p>
        </p:txBody>
      </p:sp>
      <p:sp>
        <p:nvSpPr>
          <p:cNvPr id="18" name="Google Shape;18;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r>
              <a:rPr lang="en-US"/>
              <a:t>a</a:t>
            </a:r>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685800" y="1447800"/>
            <a:ext cx="7772400" cy="609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2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2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2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2400" b="1" i="0" u="none" strike="noStrike" cap="none">
                <a:solidFill>
                  <a:schemeClr val="dk2"/>
                </a:solidFill>
                <a:latin typeface="Arial"/>
                <a:ea typeface="Arial"/>
                <a:cs typeface="Arial"/>
                <a:sym typeface="Arial"/>
              </a:defRPr>
            </a:lvl9pPr>
          </a:lstStyle>
          <a:p>
            <a:endParaRPr/>
          </a:p>
        </p:txBody>
      </p:sp>
      <p:sp>
        <p:nvSpPr>
          <p:cNvPr id="27" name="Google Shape;27;p10"/>
          <p:cNvSpPr txBox="1">
            <a:spLocks noGrp="1"/>
          </p:cNvSpPr>
          <p:nvPr>
            <p:ph type="body" idx="1"/>
          </p:nvPr>
        </p:nvSpPr>
        <p:spPr>
          <a:xfrm>
            <a:off x="685800" y="2209800"/>
            <a:ext cx="77724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 name="Google Shape;28;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a:solidFill>
                  <a:schemeClr val="dk1"/>
                </a:solidFill>
                <a:latin typeface="Times"/>
                <a:ea typeface="Times"/>
                <a:cs typeface="Times"/>
                <a:sym typeface="Times"/>
              </a:defRPr>
            </a:lvl1pPr>
            <a:lvl2pPr marR="0" lvl="1"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9pPr>
          </a:lstStyle>
          <a:p>
            <a:endParaRPr/>
          </a:p>
        </p:txBody>
      </p:sp>
      <p:sp>
        <p:nvSpPr>
          <p:cNvPr id="29" name="Google Shape;29;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a:solidFill>
                  <a:schemeClr val="dk1"/>
                </a:solidFill>
                <a:latin typeface="Times"/>
                <a:ea typeface="Times"/>
                <a:cs typeface="Times"/>
                <a:sym typeface="Times"/>
              </a:defRPr>
            </a:lvl1pPr>
            <a:lvl2pPr marR="0" lvl="1"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2pPr>
            <a:lvl3pPr marR="0" lvl="2"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3pPr>
            <a:lvl4pPr marR="0" lvl="3"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4pPr>
            <a:lvl5pPr marR="0" lvl="4"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5pPr>
            <a:lvl6pPr marR="0" lvl="5"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6pPr>
            <a:lvl7pPr marR="0" lvl="6"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7pPr>
            <a:lvl8pPr marR="0" lvl="7"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8pPr>
            <a:lvl9pPr marR="0" lvl="8" algn="l" rtl="0">
              <a:lnSpc>
                <a:spcPct val="100000"/>
              </a:lnSpc>
              <a:spcBef>
                <a:spcPts val="0"/>
              </a:spcBef>
              <a:spcAft>
                <a:spcPts val="0"/>
              </a:spcAft>
              <a:buSzPts val="1400"/>
              <a:buNone/>
              <a:defRPr sz="2800" b="0" i="0" u="none" strike="noStrike" cap="none">
                <a:solidFill>
                  <a:schemeClr val="dk1"/>
                </a:solidFill>
                <a:latin typeface="Times"/>
                <a:ea typeface="Times"/>
                <a:cs typeface="Times"/>
                <a:sym typeface="Times"/>
              </a:defRPr>
            </a:lvl9pPr>
          </a:lstStyle>
          <a:p>
            <a:endParaRPr/>
          </a:p>
        </p:txBody>
      </p:sp>
      <p:sp>
        <p:nvSpPr>
          <p:cNvPr id="30" name="Google Shape;30;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200"/>
              <a:buFont typeface="Arial"/>
              <a:buNone/>
              <a:defRPr sz="12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
        <p:nvSpPr>
          <p:cNvPr id="31" name="Google Shape;31;p10"/>
          <p:cNvSpPr txBox="1"/>
          <p:nvPr/>
        </p:nvSpPr>
        <p:spPr>
          <a:xfrm>
            <a:off x="0" y="1066800"/>
            <a:ext cx="9144000" cy="152400"/>
          </a:xfrm>
          <a:prstGeom prst="rect">
            <a:avLst/>
          </a:prstGeom>
          <a:solidFill>
            <a:srgbClr val="C2113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Times"/>
              <a:ea typeface="Times"/>
              <a:cs typeface="Times"/>
              <a:sym typeface="Times"/>
            </a:endParaRPr>
          </a:p>
        </p:txBody>
      </p:sp>
      <p:sp>
        <p:nvSpPr>
          <p:cNvPr id="32" name="Google Shape;32;p10"/>
          <p:cNvSpPr txBox="1"/>
          <p:nvPr/>
        </p:nvSpPr>
        <p:spPr>
          <a:xfrm>
            <a:off x="0" y="1219200"/>
            <a:ext cx="152400" cy="5638800"/>
          </a:xfrm>
          <a:prstGeom prst="rect">
            <a:avLst/>
          </a:prstGeom>
          <a:solidFill>
            <a:srgbClr val="002A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Times"/>
              <a:ea typeface="Times"/>
              <a:cs typeface="Times"/>
              <a:sym typeface="Times"/>
            </a:endParaRPr>
          </a:p>
        </p:txBody>
      </p:sp>
      <p:pic>
        <p:nvPicPr>
          <p:cNvPr id="33" name="Google Shape;33;p10"/>
          <p:cNvPicPr preferRelativeResize="0"/>
          <p:nvPr/>
        </p:nvPicPr>
        <p:blipFill rotWithShape="1">
          <a:blip r:embed="rId13">
            <a:alphaModFix/>
          </a:blip>
          <a:srcRect/>
          <a:stretch/>
        </p:blipFill>
        <p:spPr>
          <a:xfrm>
            <a:off x="76200" y="68262"/>
            <a:ext cx="7924800" cy="9699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CentralAsiaForWaterAndEnvironment" TargetMode="External"/><Relationship Id="rId2" Type="http://schemas.openxmlformats.org/officeDocument/2006/relationships/hyperlink" Target="http://www.riverbp.net/community_of_practice/" TargetMode="Externa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ctrTitle"/>
          </p:nvPr>
        </p:nvSpPr>
        <p:spPr>
          <a:xfrm>
            <a:off x="457200" y="2971800"/>
            <a:ext cx="8305800" cy="152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2"/>
              </a:buClr>
              <a:buSzPts val="5400"/>
              <a:buFont typeface="Arial"/>
              <a:buNone/>
            </a:pPr>
            <a:r>
              <a:rPr lang="en-US" sz="5400" b="1" i="0" u="none">
                <a:solidFill>
                  <a:schemeClr val="dk2"/>
                </a:solidFill>
                <a:latin typeface="Arial"/>
                <a:ea typeface="Arial"/>
                <a:cs typeface="Arial"/>
                <a:sym typeface="Arial"/>
              </a:rPr>
              <a:t>WEFE nexus in Central Asia</a:t>
            </a:r>
            <a:endParaRPr/>
          </a:p>
        </p:txBody>
      </p:sp>
      <p:sp>
        <p:nvSpPr>
          <p:cNvPr id="108" name="Google Shape;108;p1"/>
          <p:cNvSpPr txBox="1"/>
          <p:nvPr/>
        </p:nvSpPr>
        <p:spPr>
          <a:xfrm>
            <a:off x="6858087" y="6223262"/>
            <a:ext cx="20430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November 15, 2022</a:t>
            </a:r>
            <a:endParaRPr/>
          </a:p>
        </p:txBody>
      </p:sp>
      <p:sp>
        <p:nvSpPr>
          <p:cNvPr id="109" name="Google Shape;109;p1"/>
          <p:cNvSpPr txBox="1"/>
          <p:nvPr/>
        </p:nvSpPr>
        <p:spPr>
          <a:xfrm>
            <a:off x="520800" y="5731700"/>
            <a:ext cx="32004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Gulzada Azhetova</a:t>
            </a:r>
            <a:endParaRPr/>
          </a:p>
          <a:p>
            <a:pPr marL="0" marR="0" lvl="0" indent="0" algn="ctr" rtl="0">
              <a:lnSpc>
                <a:spcPct val="100000"/>
              </a:lnSpc>
              <a:spcBef>
                <a:spcPts val="0"/>
              </a:spcBef>
              <a:spcAft>
                <a:spcPts val="0"/>
              </a:spcAft>
              <a:buClr>
                <a:schemeClr val="dk1"/>
              </a:buClr>
              <a:buSzPts val="1600"/>
              <a:buFont typeface="Arial"/>
              <a:buNone/>
            </a:pPr>
            <a:r>
              <a:rPr lang="en-US" sz="1600" b="1" i="0" u="none">
                <a:solidFill>
                  <a:schemeClr val="dk1"/>
                </a:solidFill>
                <a:latin typeface="Arial"/>
                <a:ea typeface="Arial"/>
                <a:cs typeface="Arial"/>
                <a:sym typeface="Arial"/>
              </a:rPr>
              <a:t>Water &amp; Environment Specialist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p:nvPr/>
        </p:nvSpPr>
        <p:spPr>
          <a:xfrm>
            <a:off x="152400" y="1219200"/>
            <a:ext cx="8991600" cy="5638800"/>
          </a:xfrm>
          <a:prstGeom prst="rect">
            <a:avLst/>
          </a:prstGeom>
          <a:solidFill>
            <a:srgbClr val="002A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Times"/>
              <a:ea typeface="Times"/>
              <a:cs typeface="Times"/>
              <a:sym typeface="Times"/>
            </a:endParaRPr>
          </a:p>
        </p:txBody>
      </p:sp>
      <p:sp>
        <p:nvSpPr>
          <p:cNvPr id="116" name="Google Shape;116;p2"/>
          <p:cNvSpPr txBox="1"/>
          <p:nvPr/>
        </p:nvSpPr>
        <p:spPr>
          <a:xfrm>
            <a:off x="2590800" y="3048000"/>
            <a:ext cx="4419600" cy="158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INSERT GRAPHIC TO ADD MAP</a:t>
            </a:r>
            <a:endParaRPr/>
          </a:p>
          <a:p>
            <a:pPr marL="0" marR="0" lvl="0" indent="0" algn="l" rtl="0">
              <a:lnSpc>
                <a:spcPct val="100000"/>
              </a:lnSpc>
              <a:spcBef>
                <a:spcPts val="140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MAP IS 6.17” TALL</a:t>
            </a:r>
            <a:endParaRPr/>
          </a:p>
        </p:txBody>
      </p:sp>
      <p:pic>
        <p:nvPicPr>
          <p:cNvPr id="117" name="Google Shape;117;p2"/>
          <p:cNvPicPr preferRelativeResize="0"/>
          <p:nvPr/>
        </p:nvPicPr>
        <p:blipFill rotWithShape="1">
          <a:blip r:embed="rId3">
            <a:alphaModFix/>
          </a:blip>
          <a:srcRect/>
          <a:stretch/>
        </p:blipFill>
        <p:spPr>
          <a:xfrm>
            <a:off x="0" y="125675"/>
            <a:ext cx="9144000" cy="119244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685800" y="1676400"/>
            <a:ext cx="7772400" cy="609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0000"/>
              </a:buClr>
              <a:buSzPts val="2400"/>
              <a:buFont typeface="Arial"/>
              <a:buNone/>
            </a:pPr>
            <a:r>
              <a:rPr lang="en-US" sz="2400" b="1" i="0" u="none">
                <a:solidFill>
                  <a:srgbClr val="FF0000"/>
                </a:solidFill>
                <a:latin typeface="Arial"/>
                <a:ea typeface="Arial"/>
                <a:cs typeface="Arial"/>
                <a:sym typeface="Arial"/>
              </a:rPr>
              <a:t>Regional Connectivity</a:t>
            </a:r>
            <a:endParaRPr/>
          </a:p>
        </p:txBody>
      </p:sp>
      <p:sp>
        <p:nvSpPr>
          <p:cNvPr id="124" name="Google Shape;124;p3"/>
          <p:cNvSpPr txBox="1">
            <a:spLocks noGrp="1"/>
          </p:cNvSpPr>
          <p:nvPr>
            <p:ph type="body" idx="1"/>
          </p:nvPr>
        </p:nvSpPr>
        <p:spPr>
          <a:xfrm>
            <a:off x="609600" y="2743200"/>
            <a:ext cx="7772400" cy="2438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Regional Development Cooperation Strategy 2020-2025: </a:t>
            </a:r>
            <a:endParaRPr/>
          </a:p>
          <a:p>
            <a:pPr marL="0" marR="0" lvl="0" indent="0" algn="ctr" rtl="0">
              <a:lnSpc>
                <a:spcPct val="100000"/>
              </a:lnSpc>
              <a:spcBef>
                <a:spcPts val="56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“Enhanced Regional Cooperation on Shared Energy and Water Resources”</a:t>
            </a:r>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685800" y="1447800"/>
            <a:ext cx="8077200" cy="68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BA0C2F"/>
              </a:buClr>
              <a:buSzPts val="2000"/>
              <a:buFont typeface="Arial"/>
              <a:buNone/>
            </a:pPr>
            <a:r>
              <a:rPr lang="en-US" sz="2000" b="1" i="0" u="none">
                <a:solidFill>
                  <a:srgbClr val="BA0C2F"/>
                </a:solidFill>
                <a:latin typeface="Arial"/>
                <a:ea typeface="Arial"/>
                <a:cs typeface="Arial"/>
                <a:sym typeface="Arial"/>
              </a:rPr>
              <a:t>REGIONAL WATER AND VULNERABLE ENVIRONMENT ACTIVITY</a:t>
            </a:r>
            <a:endParaRPr/>
          </a:p>
        </p:txBody>
      </p:sp>
      <p:sp>
        <p:nvSpPr>
          <p:cNvPr id="131" name="Google Shape;131;p4"/>
          <p:cNvSpPr txBox="1">
            <a:spLocks noGrp="1"/>
          </p:cNvSpPr>
          <p:nvPr>
            <p:ph type="body" idx="1"/>
          </p:nvPr>
        </p:nvSpPr>
        <p:spPr>
          <a:xfrm>
            <a:off x="685800" y="2438400"/>
            <a:ext cx="7772400" cy="3657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October 2020 - September 2025</a:t>
            </a:r>
            <a:endParaRPr/>
          </a:p>
          <a:p>
            <a:pPr marL="342900" marR="0" lvl="0" indent="-342900" algn="l" rtl="0">
              <a:lnSpc>
                <a:spcPct val="100000"/>
              </a:lnSpc>
              <a:spcBef>
                <a:spcPts val="12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$21.5 million</a:t>
            </a:r>
            <a:endParaRPr/>
          </a:p>
          <a:p>
            <a:pPr marL="342900" marR="0" lvl="0" indent="-342900" algn="l" rtl="0">
              <a:lnSpc>
                <a:spcPct val="100000"/>
              </a:lnSpc>
              <a:spcBef>
                <a:spcPts val="12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Syr Darya and Amu Darya</a:t>
            </a:r>
            <a:endParaRPr/>
          </a:p>
          <a:p>
            <a:pPr marL="342900" marR="0" lvl="0" indent="-342900" algn="l" rtl="0">
              <a:lnSpc>
                <a:spcPct val="100000"/>
              </a:lnSpc>
              <a:spcBef>
                <a:spcPts val="12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All five Central Asian countries </a:t>
            </a:r>
            <a:endParaRPr/>
          </a:p>
          <a:p>
            <a:pPr marL="342900" marR="0" lvl="0" indent="-342900" algn="l" rtl="0">
              <a:lnSpc>
                <a:spcPct val="100000"/>
              </a:lnSpc>
              <a:spcBef>
                <a:spcPts val="12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Economic incentives to cooperate (“cost of inaction”)</a:t>
            </a:r>
            <a:endParaRPr/>
          </a:p>
          <a:p>
            <a:pPr marL="342900" marR="0" lvl="0" indent="-190500" algn="l" rtl="0">
              <a:spcBef>
                <a:spcPts val="12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395445" y="1226784"/>
            <a:ext cx="7772400" cy="609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C00000"/>
              </a:buClr>
              <a:buSzPts val="2400"/>
              <a:buFont typeface="Arial"/>
              <a:buNone/>
            </a:pPr>
            <a:r>
              <a:rPr lang="en-US" sz="2400" b="1" i="0" u="none" dirty="0">
                <a:solidFill>
                  <a:srgbClr val="C00000"/>
                </a:solidFill>
                <a:latin typeface="Arial"/>
                <a:ea typeface="Arial"/>
                <a:cs typeface="Arial"/>
                <a:sym typeface="Arial"/>
              </a:rPr>
              <a:t>Key technical interventions:</a:t>
            </a:r>
            <a:endParaRPr dirty="0"/>
          </a:p>
        </p:txBody>
      </p:sp>
      <p:sp>
        <p:nvSpPr>
          <p:cNvPr id="138" name="Google Shape;138;p5"/>
          <p:cNvSpPr txBox="1">
            <a:spLocks noGrp="1"/>
          </p:cNvSpPr>
          <p:nvPr>
            <p:ph type="body" idx="1"/>
          </p:nvPr>
        </p:nvSpPr>
        <p:spPr>
          <a:xfrm>
            <a:off x="230767" y="1743210"/>
            <a:ext cx="4514579" cy="47312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dirty="0"/>
              <a:t>Increase regional n</a:t>
            </a:r>
            <a:r>
              <a:rPr lang="en-US" sz="2400" b="0" i="0" u="none" dirty="0">
                <a:solidFill>
                  <a:schemeClr val="dk1"/>
                </a:solidFill>
                <a:latin typeface="Arial"/>
                <a:ea typeface="Arial"/>
                <a:cs typeface="Arial"/>
                <a:sym typeface="Arial"/>
              </a:rPr>
              <a:t>etworking on education, capacity building, research</a:t>
            </a:r>
            <a:endParaRPr sz="2400" b="0" i="0" u="none"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Connecting </a:t>
            </a:r>
            <a:r>
              <a:rPr lang="en-US" dirty="0"/>
              <a:t>s</a:t>
            </a:r>
            <a:r>
              <a:rPr lang="en-US" sz="2400" b="0" i="0" u="none" dirty="0">
                <a:solidFill>
                  <a:schemeClr val="dk1"/>
                </a:solidFill>
                <a:latin typeface="Arial"/>
                <a:ea typeface="Arial"/>
                <a:cs typeface="Arial"/>
                <a:sym typeface="Arial"/>
              </a:rPr>
              <a:t>mall basin organizations to higher levels</a:t>
            </a:r>
            <a:endParaRPr sz="2400" b="0" i="0" u="none"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Char char="•"/>
            </a:pPr>
            <a:r>
              <a:rPr lang="en-US" dirty="0"/>
              <a:t>Promote adoption of </a:t>
            </a:r>
            <a:r>
              <a:rPr lang="en-US" sz="2400" b="0" i="0" u="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WEAP/LEAP</a:t>
            </a:r>
            <a:r>
              <a:rPr lang="en-US" sz="2400" b="0" i="0" u="none" dirty="0">
                <a:solidFill>
                  <a:schemeClr val="dk1"/>
                </a:solidFill>
                <a:latin typeface="Arial"/>
                <a:ea typeface="Arial"/>
                <a:cs typeface="Arial"/>
                <a:sym typeface="Arial"/>
              </a:rPr>
              <a:t> modeling for better decision making</a:t>
            </a:r>
            <a:endParaRPr sz="2400" b="0" i="0" u="none" dirty="0">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Char char="•"/>
            </a:pPr>
            <a:r>
              <a:rPr lang="en-US" dirty="0"/>
              <a:t>Improve </a:t>
            </a:r>
            <a:r>
              <a:rPr lang="en-US" dirty="0" err="1"/>
              <a:t>bilateral.regional</a:t>
            </a:r>
            <a:r>
              <a:rPr lang="en-US" dirty="0"/>
              <a:t> cooperation</a:t>
            </a:r>
            <a:r>
              <a:rPr lang="en-US" sz="2400" b="0" i="0" u="none" dirty="0">
                <a:solidFill>
                  <a:schemeClr val="dk1"/>
                </a:solidFill>
                <a:latin typeface="Arial"/>
                <a:ea typeface="Arial"/>
                <a:cs typeface="Arial"/>
                <a:sym typeface="Arial"/>
              </a:rPr>
              <a:t> </a:t>
            </a:r>
            <a:endParaRPr dirty="0"/>
          </a:p>
        </p:txBody>
      </p:sp>
      <p:pic>
        <p:nvPicPr>
          <p:cNvPr id="2" name="Google Shape;147;g187159a8e23_0_1">
            <a:extLst>
              <a:ext uri="{FF2B5EF4-FFF2-40B4-BE49-F238E27FC236}">
                <a16:creationId xmlns:a16="http://schemas.microsoft.com/office/drawing/2014/main" id="{815764C2-377A-71F1-3DA4-DDB83D9737C4}"/>
              </a:ext>
            </a:extLst>
          </p:cNvPr>
          <p:cNvPicPr preferRelativeResize="0"/>
          <p:nvPr/>
        </p:nvPicPr>
        <p:blipFill>
          <a:blip r:embed="rId3">
            <a:alphaModFix/>
          </a:blip>
          <a:stretch>
            <a:fillRect/>
          </a:stretch>
        </p:blipFill>
        <p:spPr>
          <a:xfrm>
            <a:off x="5100705" y="1674533"/>
            <a:ext cx="3707070" cy="1887727"/>
          </a:xfrm>
          <a:prstGeom prst="rect">
            <a:avLst/>
          </a:prstGeom>
          <a:noFill/>
          <a:ln>
            <a:noFill/>
          </a:ln>
        </p:spPr>
      </p:pic>
      <p:pic>
        <p:nvPicPr>
          <p:cNvPr id="4" name="Google Shape;149;g187159a8e23_0_1">
            <a:extLst>
              <a:ext uri="{FF2B5EF4-FFF2-40B4-BE49-F238E27FC236}">
                <a16:creationId xmlns:a16="http://schemas.microsoft.com/office/drawing/2014/main" id="{A60CB89E-D3AD-11C3-3B1F-F2BA884C601F}"/>
              </a:ext>
            </a:extLst>
          </p:cNvPr>
          <p:cNvPicPr preferRelativeResize="0"/>
          <p:nvPr/>
        </p:nvPicPr>
        <p:blipFill>
          <a:blip r:embed="rId4">
            <a:alphaModFix/>
          </a:blip>
          <a:stretch>
            <a:fillRect/>
          </a:stretch>
        </p:blipFill>
        <p:spPr>
          <a:xfrm>
            <a:off x="5100705" y="3731273"/>
            <a:ext cx="3757273" cy="23401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685800" y="1447800"/>
            <a:ext cx="7772400" cy="60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B050"/>
              </a:buClr>
              <a:buSzPts val="2400"/>
              <a:buFont typeface="Arial"/>
              <a:buNone/>
            </a:pPr>
            <a:r>
              <a:rPr lang="en-US" sz="2400" b="1" i="0" u="none" dirty="0">
                <a:solidFill>
                  <a:srgbClr val="00B050"/>
                </a:solidFill>
                <a:latin typeface="Arial"/>
                <a:ea typeface="Arial"/>
                <a:cs typeface="Arial"/>
                <a:sym typeface="Arial"/>
              </a:rPr>
              <a:t>Expected results:</a:t>
            </a:r>
            <a:endParaRPr dirty="0"/>
          </a:p>
        </p:txBody>
      </p:sp>
      <p:sp>
        <p:nvSpPr>
          <p:cNvPr id="157" name="Google Shape;157;p6"/>
          <p:cNvSpPr txBox="1">
            <a:spLocks noGrp="1"/>
          </p:cNvSpPr>
          <p:nvPr>
            <p:ph type="body" idx="1"/>
          </p:nvPr>
        </p:nvSpPr>
        <p:spPr>
          <a:xfrm>
            <a:off x="547497" y="2057400"/>
            <a:ext cx="5220964"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AutoNum type="arabicParenR"/>
            </a:pPr>
            <a:r>
              <a:rPr lang="en-US" sz="2400" b="0" i="0" u="none" dirty="0">
                <a:solidFill>
                  <a:schemeClr val="dk1"/>
                </a:solidFill>
                <a:latin typeface="Arial"/>
                <a:ea typeface="Arial"/>
                <a:cs typeface="Arial"/>
                <a:sym typeface="Arial"/>
              </a:rPr>
              <a:t>WEFE nexus is included into CA universities’ curricula </a:t>
            </a:r>
            <a:endParaRPr dirty="0"/>
          </a:p>
          <a:p>
            <a:pPr marL="342900" marR="0" lvl="0" indent="-342900" algn="l" rtl="0">
              <a:lnSpc>
                <a:spcPct val="100000"/>
              </a:lnSpc>
              <a:spcBef>
                <a:spcPts val="1080"/>
              </a:spcBef>
              <a:spcAft>
                <a:spcPts val="0"/>
              </a:spcAft>
              <a:buClr>
                <a:schemeClr val="dk1"/>
              </a:buClr>
              <a:buSzPts val="2400"/>
              <a:buFont typeface="Arial"/>
              <a:buAutoNum type="arabicParenR"/>
            </a:pPr>
            <a:r>
              <a:rPr lang="en-US" sz="2400" b="0" i="0" u="none" dirty="0">
                <a:solidFill>
                  <a:schemeClr val="dk1"/>
                </a:solidFill>
                <a:latin typeface="Arial"/>
                <a:ea typeface="Arial"/>
                <a:cs typeface="Arial"/>
                <a:sym typeface="Arial"/>
              </a:rPr>
              <a:t>Small Basin Councils became sustainable</a:t>
            </a:r>
            <a:endParaRPr dirty="0"/>
          </a:p>
          <a:p>
            <a:pPr marL="342900" marR="0" lvl="0" indent="-342900" algn="l" rtl="0">
              <a:lnSpc>
                <a:spcPct val="100000"/>
              </a:lnSpc>
              <a:spcBef>
                <a:spcPts val="1080"/>
              </a:spcBef>
              <a:spcAft>
                <a:spcPts val="0"/>
              </a:spcAft>
              <a:buClr>
                <a:schemeClr val="dk1"/>
              </a:buClr>
              <a:buSzPts val="2400"/>
              <a:buFont typeface="Arial"/>
              <a:buAutoNum type="arabicParenR"/>
            </a:pPr>
            <a:r>
              <a:rPr lang="en-US" sz="2400" b="0" i="0" u="none" dirty="0">
                <a:solidFill>
                  <a:schemeClr val="dk1"/>
                </a:solidFill>
                <a:latin typeface="Arial"/>
                <a:ea typeface="Arial"/>
                <a:cs typeface="Arial"/>
                <a:sym typeface="Arial"/>
              </a:rPr>
              <a:t>Bilateral/Regional cooperation on transboundary water ma</a:t>
            </a:r>
            <a:r>
              <a:rPr lang="en-US" dirty="0"/>
              <a:t>nagement</a:t>
            </a:r>
            <a:r>
              <a:rPr lang="en-US" sz="2400" b="0" i="0" u="none" dirty="0">
                <a:solidFill>
                  <a:schemeClr val="dk1"/>
                </a:solidFill>
                <a:latin typeface="Arial"/>
                <a:ea typeface="Arial"/>
                <a:cs typeface="Arial"/>
                <a:sym typeface="Arial"/>
              </a:rPr>
              <a:t> is strengthened </a:t>
            </a:r>
            <a:endParaRPr sz="2400" b="0" i="0" u="none" dirty="0">
              <a:solidFill>
                <a:schemeClr val="dk1"/>
              </a:solidFill>
              <a:latin typeface="Arial"/>
              <a:ea typeface="Arial"/>
              <a:cs typeface="Arial"/>
              <a:sym typeface="Arial"/>
            </a:endParaRPr>
          </a:p>
          <a:p>
            <a:pPr marL="342900" marR="0" lvl="0" indent="-342900" algn="l" rtl="0">
              <a:lnSpc>
                <a:spcPct val="100000"/>
              </a:lnSpc>
              <a:spcBef>
                <a:spcPts val="1080"/>
              </a:spcBef>
              <a:spcAft>
                <a:spcPts val="0"/>
              </a:spcAft>
              <a:buClr>
                <a:schemeClr val="dk1"/>
              </a:buClr>
              <a:buSzPts val="2400"/>
              <a:buFont typeface="Arial"/>
              <a:buAutoNum type="arabicParenR"/>
            </a:pPr>
            <a:r>
              <a:rPr lang="en-US" sz="2400" b="0" i="0" u="none" dirty="0">
                <a:solidFill>
                  <a:schemeClr val="dk1"/>
                </a:solidFill>
                <a:latin typeface="Arial"/>
                <a:ea typeface="Arial"/>
                <a:cs typeface="Arial"/>
                <a:sym typeface="Arial"/>
              </a:rPr>
              <a:t>Decision makers use long term modeling scenarios for </a:t>
            </a:r>
            <a:r>
              <a:rPr lang="en-US" dirty="0"/>
              <a:t>climate-smart and sustainable water management.</a:t>
            </a:r>
            <a:endParaRPr dirty="0"/>
          </a:p>
          <a:p>
            <a:pPr marL="342900" marR="0" lvl="0" indent="-190500" algn="l" rtl="0">
              <a:spcBef>
                <a:spcPts val="108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p:txBody>
      </p:sp>
      <p:pic>
        <p:nvPicPr>
          <p:cNvPr id="2" name="Google Shape;150;g187159a8e23_0_1">
            <a:extLst>
              <a:ext uri="{FF2B5EF4-FFF2-40B4-BE49-F238E27FC236}">
                <a16:creationId xmlns:a16="http://schemas.microsoft.com/office/drawing/2014/main" id="{4FF98B76-6E28-2BDD-A3FC-CD52679A001B}"/>
              </a:ext>
            </a:extLst>
          </p:cNvPr>
          <p:cNvPicPr preferRelativeResize="0"/>
          <p:nvPr/>
        </p:nvPicPr>
        <p:blipFill>
          <a:blip r:embed="rId3">
            <a:alphaModFix/>
          </a:blip>
          <a:stretch>
            <a:fillRect/>
          </a:stretch>
        </p:blipFill>
        <p:spPr>
          <a:xfrm>
            <a:off x="6194241" y="4120217"/>
            <a:ext cx="2723449" cy="2172242"/>
          </a:xfrm>
          <a:prstGeom prst="rect">
            <a:avLst/>
          </a:prstGeom>
          <a:noFill/>
          <a:ln>
            <a:noFill/>
          </a:ln>
        </p:spPr>
      </p:pic>
      <p:pic>
        <p:nvPicPr>
          <p:cNvPr id="3" name="Google Shape;146;g187159a8e23_0_1">
            <a:extLst>
              <a:ext uri="{FF2B5EF4-FFF2-40B4-BE49-F238E27FC236}">
                <a16:creationId xmlns:a16="http://schemas.microsoft.com/office/drawing/2014/main" id="{5B509F49-8E51-DFD7-BE9B-FC701116E994}"/>
              </a:ext>
            </a:extLst>
          </p:cNvPr>
          <p:cNvPicPr preferRelativeResize="0"/>
          <p:nvPr/>
        </p:nvPicPr>
        <p:blipFill>
          <a:blip r:embed="rId4">
            <a:alphaModFix/>
          </a:blip>
          <a:stretch>
            <a:fillRect/>
          </a:stretch>
        </p:blipFill>
        <p:spPr>
          <a:xfrm>
            <a:off x="6160531" y="2057400"/>
            <a:ext cx="2723449" cy="1815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1E23B-44E4-4600-811B-463B1B5C3C48}"/>
              </a:ext>
            </a:extLst>
          </p:cNvPr>
          <p:cNvSpPr>
            <a:spLocks noGrp="1"/>
          </p:cNvSpPr>
          <p:nvPr>
            <p:ph type="title"/>
          </p:nvPr>
        </p:nvSpPr>
        <p:spPr/>
        <p:txBody>
          <a:bodyPr/>
          <a:lstStyle/>
          <a:p>
            <a:pPr algn="ctr"/>
            <a:r>
              <a:rPr lang="en-US" dirty="0">
                <a:solidFill>
                  <a:srgbClr val="00B050"/>
                </a:solidFill>
              </a:rPr>
              <a:t>Opportunities for cooperation</a:t>
            </a:r>
            <a:endParaRPr lang="en-US" dirty="0"/>
          </a:p>
        </p:txBody>
      </p:sp>
      <p:sp>
        <p:nvSpPr>
          <p:cNvPr id="3" name="Text Placeholder 2">
            <a:extLst>
              <a:ext uri="{FF2B5EF4-FFF2-40B4-BE49-F238E27FC236}">
                <a16:creationId xmlns:a16="http://schemas.microsoft.com/office/drawing/2014/main" id="{60840D73-D1CC-F72F-712A-B64A531C3305}"/>
              </a:ext>
            </a:extLst>
          </p:cNvPr>
          <p:cNvSpPr>
            <a:spLocks noGrp="1"/>
          </p:cNvSpPr>
          <p:nvPr>
            <p:ph type="body" idx="1"/>
          </p:nvPr>
        </p:nvSpPr>
        <p:spPr>
          <a:xfrm>
            <a:off x="768177" y="3825447"/>
            <a:ext cx="7951573" cy="2476497"/>
          </a:xfrm>
        </p:spPr>
        <p:txBody>
          <a:bodyPr/>
          <a:lstStyle/>
          <a:p>
            <a:r>
              <a:rPr lang="en-US" dirty="0"/>
              <a:t>Promoting WEAP and LEAP modeling in Central Asia</a:t>
            </a:r>
          </a:p>
          <a:p>
            <a:r>
              <a:rPr kumimoji="0" lang="en-US" altLang="en-US" sz="24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http://www.riverbp.net/community_of_practice/</a:t>
            </a:r>
            <a:endParaRPr kumimoji="0" lang="en-US" altLang="en-US" sz="2400"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r>
              <a:rPr kumimoji="0" lang="en-US" altLang="en-US" sz="24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https://www.facebook.com/CentralAsiaForWaterAndEnvironment</a:t>
            </a:r>
            <a:endParaRPr kumimoji="0" lang="en-US" altLang="en-US" sz="2400"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endParaRPr kumimoji="0" lang="en-US" altLang="en-US" sz="2400"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endParaRPr kumimoji="0" lang="en-US" altLang="en-US" sz="2400"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endParaRPr lang="en-US" dirty="0"/>
          </a:p>
          <a:p>
            <a:endParaRPr lang="en-US" dirty="0"/>
          </a:p>
        </p:txBody>
      </p:sp>
      <p:pic>
        <p:nvPicPr>
          <p:cNvPr id="4" name="Picture 8" descr="3,142,188 Cooperation Stock Photos, Pictures &amp; Royalty-Free Images - iStock">
            <a:extLst>
              <a:ext uri="{FF2B5EF4-FFF2-40B4-BE49-F238E27FC236}">
                <a16:creationId xmlns:a16="http://schemas.microsoft.com/office/drawing/2014/main" id="{64168B55-513B-B756-3528-504AAB4E8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451" y="1958397"/>
            <a:ext cx="3625098" cy="160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34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a:spLocks noGrp="1"/>
          </p:cNvSpPr>
          <p:nvPr>
            <p:ph type="title"/>
          </p:nvPr>
        </p:nvSpPr>
        <p:spPr>
          <a:xfrm>
            <a:off x="685800" y="1447800"/>
            <a:ext cx="77724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2400" b="1">
              <a:solidFill>
                <a:schemeClr val="dk2"/>
              </a:solidFill>
              <a:latin typeface="Arial"/>
              <a:ea typeface="Arial"/>
              <a:cs typeface="Arial"/>
              <a:sym typeface="Arial"/>
            </a:endParaRPr>
          </a:p>
        </p:txBody>
      </p:sp>
      <p:sp>
        <p:nvSpPr>
          <p:cNvPr id="164" name="Google Shape;164;p7"/>
          <p:cNvSpPr txBox="1">
            <a:spLocks noGrp="1"/>
          </p:cNvSpPr>
          <p:nvPr>
            <p:ph type="body" idx="1"/>
          </p:nvPr>
        </p:nvSpPr>
        <p:spPr>
          <a:xfrm>
            <a:off x="685800" y="2209800"/>
            <a:ext cx="8077200" cy="419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Arial"/>
              <a:buNone/>
            </a:pPr>
            <a:endParaRPr sz="2400" b="0" i="0" u="none" dirty="0">
              <a:solidFill>
                <a:schemeClr val="dk1"/>
              </a:solidFill>
              <a:latin typeface="Arial"/>
              <a:ea typeface="Arial"/>
              <a:cs typeface="Arial"/>
              <a:sym typeface="Arial"/>
            </a:endParaRPr>
          </a:p>
          <a:p>
            <a:pPr marL="0" marR="0" lvl="0" indent="0" algn="ctr" rtl="0">
              <a:lnSpc>
                <a:spcPct val="100000"/>
              </a:lnSpc>
              <a:spcBef>
                <a:spcPts val="880"/>
              </a:spcBef>
              <a:spcAft>
                <a:spcPts val="0"/>
              </a:spcAft>
              <a:buClr>
                <a:srgbClr val="C00000"/>
              </a:buClr>
              <a:buSzPts val="4400"/>
              <a:buFont typeface="Arial"/>
              <a:buNone/>
            </a:pPr>
            <a:r>
              <a:rPr lang="en-US" sz="4400" b="0" i="0" u="none" dirty="0">
                <a:solidFill>
                  <a:srgbClr val="C00000"/>
                </a:solidFill>
                <a:latin typeface="Arial"/>
                <a:ea typeface="Arial"/>
                <a:cs typeface="Arial"/>
                <a:sym typeface="Arial"/>
              </a:rPr>
              <a:t>Thank you!</a:t>
            </a:r>
            <a:endParaRPr dirty="0"/>
          </a:p>
          <a:p>
            <a:pPr marL="0" marR="0" lvl="0" indent="0" algn="r" rtl="0">
              <a:lnSpc>
                <a:spcPct val="100000"/>
              </a:lnSpc>
              <a:spcBef>
                <a:spcPts val="320"/>
              </a:spcBef>
              <a:spcAft>
                <a:spcPts val="0"/>
              </a:spcAft>
              <a:buClr>
                <a:schemeClr val="dk1"/>
              </a:buClr>
              <a:buSzPts val="1600"/>
              <a:buFont typeface="Arial"/>
              <a:buNone/>
            </a:pPr>
            <a:endParaRPr sz="1600" b="0" i="0" u="none" dirty="0">
              <a:solidFill>
                <a:srgbClr val="222222"/>
              </a:solidFill>
              <a:latin typeface="Arial"/>
              <a:ea typeface="Arial"/>
              <a:cs typeface="Arial"/>
              <a:sym typeface="Arial"/>
            </a:endParaRPr>
          </a:p>
          <a:p>
            <a:pPr marL="0" marR="0" lvl="0" indent="0" algn="r" rtl="0">
              <a:lnSpc>
                <a:spcPct val="100000"/>
              </a:lnSpc>
              <a:spcBef>
                <a:spcPts val="320"/>
              </a:spcBef>
              <a:spcAft>
                <a:spcPts val="0"/>
              </a:spcAft>
              <a:buClr>
                <a:schemeClr val="dk1"/>
              </a:buClr>
              <a:buSzPts val="1600"/>
              <a:buFont typeface="Arial"/>
              <a:buNone/>
            </a:pPr>
            <a:endParaRPr sz="1600" b="0" i="0" u="none" dirty="0">
              <a:solidFill>
                <a:srgbClr val="222222"/>
              </a:solidFill>
              <a:latin typeface="Arial"/>
              <a:ea typeface="Arial"/>
              <a:cs typeface="Arial"/>
              <a:sym typeface="Arial"/>
            </a:endParaRPr>
          </a:p>
          <a:p>
            <a:pPr marL="0" marR="0" lvl="0" indent="0" algn="r" rtl="0">
              <a:lnSpc>
                <a:spcPct val="100000"/>
              </a:lnSpc>
              <a:spcBef>
                <a:spcPts val="280"/>
              </a:spcBef>
              <a:spcAft>
                <a:spcPts val="0"/>
              </a:spcAft>
              <a:buClr>
                <a:srgbClr val="222222"/>
              </a:buClr>
              <a:buSzPts val="1400"/>
              <a:buFont typeface="Arial"/>
              <a:buNone/>
            </a:pPr>
            <a:endParaRPr lang="en-US" sz="1400" b="0" i="0" u="none" dirty="0">
              <a:solidFill>
                <a:srgbClr val="222222"/>
              </a:solidFill>
              <a:latin typeface="Arial"/>
              <a:ea typeface="Arial"/>
              <a:cs typeface="Arial"/>
              <a:sym typeface="Arial"/>
            </a:endParaRPr>
          </a:p>
          <a:p>
            <a:pPr marL="0" marR="0" lvl="0" indent="0" algn="r" rtl="0">
              <a:lnSpc>
                <a:spcPct val="100000"/>
              </a:lnSpc>
              <a:spcBef>
                <a:spcPts val="280"/>
              </a:spcBef>
              <a:spcAft>
                <a:spcPts val="0"/>
              </a:spcAft>
              <a:buClr>
                <a:srgbClr val="222222"/>
              </a:buClr>
              <a:buSzPts val="1400"/>
              <a:buFont typeface="Arial"/>
              <a:buNone/>
            </a:pPr>
            <a:endParaRPr lang="en-US" sz="1400" dirty="0">
              <a:solidFill>
                <a:srgbClr val="222222"/>
              </a:solidFill>
            </a:endParaRPr>
          </a:p>
          <a:p>
            <a:pPr marL="0" marR="0" lvl="0" indent="0" algn="r" rtl="0">
              <a:lnSpc>
                <a:spcPct val="100000"/>
              </a:lnSpc>
              <a:spcBef>
                <a:spcPts val="280"/>
              </a:spcBef>
              <a:spcAft>
                <a:spcPts val="0"/>
              </a:spcAft>
              <a:buClr>
                <a:srgbClr val="222222"/>
              </a:buClr>
              <a:buSzPts val="1400"/>
              <a:buFont typeface="Arial"/>
              <a:buNone/>
            </a:pPr>
            <a:r>
              <a:rPr lang="en-US" sz="1400" b="0" i="0" u="none" dirty="0">
                <a:solidFill>
                  <a:srgbClr val="222222"/>
                </a:solidFill>
                <a:latin typeface="Arial"/>
                <a:ea typeface="Arial"/>
                <a:cs typeface="Arial"/>
                <a:sym typeface="Arial"/>
              </a:rPr>
              <a:t>Gulzada Azhetova</a:t>
            </a:r>
            <a:endParaRPr sz="1400" b="0" i="0" u="none" dirty="0">
              <a:solidFill>
                <a:srgbClr val="222222"/>
              </a:solidFill>
              <a:latin typeface="Arial"/>
              <a:ea typeface="Arial"/>
              <a:cs typeface="Arial"/>
              <a:sym typeface="Arial"/>
            </a:endParaRPr>
          </a:p>
          <a:p>
            <a:pPr marL="0" marR="0" lvl="0" indent="0" algn="r" rtl="0">
              <a:lnSpc>
                <a:spcPct val="100000"/>
              </a:lnSpc>
              <a:spcBef>
                <a:spcPts val="280"/>
              </a:spcBef>
              <a:spcAft>
                <a:spcPts val="0"/>
              </a:spcAft>
              <a:buClr>
                <a:srgbClr val="222222"/>
              </a:buClr>
              <a:buSzPts val="1400"/>
              <a:buFont typeface="Arial"/>
              <a:buNone/>
            </a:pPr>
            <a:r>
              <a:rPr lang="en-US" sz="1400" b="0" i="0" u="none" dirty="0">
                <a:solidFill>
                  <a:srgbClr val="222222"/>
                </a:solidFill>
                <a:latin typeface="Arial"/>
                <a:ea typeface="Arial"/>
                <a:cs typeface="Arial"/>
                <a:sym typeface="Arial"/>
              </a:rPr>
              <a:t>Water and Environment Specialist</a:t>
            </a:r>
            <a:endParaRPr dirty="0"/>
          </a:p>
          <a:p>
            <a:pPr marL="0" marR="0" lvl="0" indent="0" algn="r" rtl="0">
              <a:lnSpc>
                <a:spcPct val="100000"/>
              </a:lnSpc>
              <a:spcBef>
                <a:spcPts val="280"/>
              </a:spcBef>
              <a:spcAft>
                <a:spcPts val="0"/>
              </a:spcAft>
              <a:buClr>
                <a:srgbClr val="222222"/>
              </a:buClr>
              <a:buSzPts val="1400"/>
              <a:buFont typeface="Arial"/>
              <a:buNone/>
            </a:pPr>
            <a:r>
              <a:rPr lang="en-US" sz="1400" b="0" i="0" u="none" dirty="0">
                <a:solidFill>
                  <a:srgbClr val="222222"/>
                </a:solidFill>
                <a:latin typeface="Arial"/>
                <a:ea typeface="Arial"/>
                <a:cs typeface="Arial"/>
                <a:sym typeface="Arial"/>
              </a:rPr>
              <a:t>gazhetova@usaid.gov</a:t>
            </a:r>
            <a:endParaRPr dirty="0"/>
          </a:p>
          <a:p>
            <a:pPr marL="0" marR="0" lvl="0" indent="0" algn="r" rtl="0">
              <a:lnSpc>
                <a:spcPct val="100000"/>
              </a:lnSpc>
              <a:spcBef>
                <a:spcPts val="280"/>
              </a:spcBef>
              <a:spcAft>
                <a:spcPts val="0"/>
              </a:spcAft>
              <a:buClr>
                <a:srgbClr val="222222"/>
              </a:buClr>
              <a:buSzPts val="1400"/>
              <a:buFont typeface="Arial"/>
              <a:buNone/>
            </a:pPr>
            <a:r>
              <a:rPr lang="en-US" sz="1400" b="0" i="0" u="none" dirty="0">
                <a:solidFill>
                  <a:srgbClr val="222222"/>
                </a:solidFill>
                <a:latin typeface="Arial"/>
                <a:ea typeface="Arial"/>
                <a:cs typeface="Arial"/>
                <a:sym typeface="Arial"/>
              </a:rPr>
              <a:t>Economic Development Office</a:t>
            </a:r>
            <a:endParaRPr dirty="0"/>
          </a:p>
          <a:p>
            <a:pPr marL="0" marR="0" lvl="0" indent="0" algn="r" rtl="0">
              <a:lnSpc>
                <a:spcPct val="100000"/>
              </a:lnSpc>
              <a:spcBef>
                <a:spcPts val="280"/>
              </a:spcBef>
              <a:spcAft>
                <a:spcPts val="0"/>
              </a:spcAft>
              <a:buClr>
                <a:srgbClr val="222222"/>
              </a:buClr>
              <a:buSzPts val="1400"/>
              <a:buFont typeface="Arial"/>
              <a:buNone/>
            </a:pPr>
            <a:r>
              <a:rPr lang="en-US" sz="1400" b="0" i="0" u="none" dirty="0">
                <a:solidFill>
                  <a:srgbClr val="222222"/>
                </a:solidFill>
                <a:latin typeface="Arial"/>
                <a:ea typeface="Arial"/>
                <a:cs typeface="Arial"/>
                <a:sym typeface="Arial"/>
              </a:rPr>
              <a:t>USAID/CA Almaty</a:t>
            </a:r>
            <a:endParaRPr dirty="0"/>
          </a:p>
          <a:p>
            <a:pPr marL="0" marR="0" lvl="0" indent="0" algn="r" rtl="0">
              <a:lnSpc>
                <a:spcPct val="100000"/>
              </a:lnSpc>
              <a:spcBef>
                <a:spcPts val="280"/>
              </a:spcBef>
              <a:spcAft>
                <a:spcPts val="0"/>
              </a:spcAft>
              <a:buClr>
                <a:srgbClr val="222222"/>
              </a:buClr>
              <a:buSzPts val="1400"/>
              <a:buFont typeface="Arial"/>
              <a:buNone/>
            </a:pPr>
            <a:r>
              <a:rPr lang="en-US" sz="1400" b="0" i="0" u="none" dirty="0">
                <a:solidFill>
                  <a:srgbClr val="222222"/>
                </a:solidFill>
                <a:latin typeface="Arial"/>
                <a:ea typeface="Arial"/>
                <a:cs typeface="Arial"/>
                <a:sym typeface="Arial"/>
              </a:rPr>
              <a:t>+7 771 552 3250</a:t>
            </a:r>
            <a:endParaRPr dirty="0"/>
          </a:p>
          <a:p>
            <a:pPr marL="342900" marR="0" lvl="0" indent="-254000" algn="l" rtl="0">
              <a:spcBef>
                <a:spcPts val="280"/>
              </a:spcBef>
              <a:spcAft>
                <a:spcPts val="0"/>
              </a:spcAft>
              <a:buClr>
                <a:schemeClr val="dk1"/>
              </a:buClr>
              <a:buSzPts val="1400"/>
              <a:buFont typeface="Arial"/>
              <a:buNone/>
            </a:pPr>
            <a:endParaRPr sz="1400" b="0" i="0" u="none" dirty="0">
              <a:solidFill>
                <a:srgbClr val="22222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02F79B5BE87D40B73359BB004DC9B5" ma:contentTypeVersion="17" ma:contentTypeDescription="Create a new document." ma:contentTypeScope="" ma:versionID="df91b42384f9acd0dc9c7b2b0ca5a4fb">
  <xsd:schema xmlns:xsd="http://www.w3.org/2001/XMLSchema" xmlns:xs="http://www.w3.org/2001/XMLSchema" xmlns:p="http://schemas.microsoft.com/office/2006/metadata/properties" xmlns:ns2="99a2c2c3-fdcf-4e63-9c12-39b3de610a76" xmlns:ns3="a20aa909-956d-4941-9e8e-d4bf2c5fe97e" xmlns:ns4="985ec44e-1bab-4c0b-9df0-6ba128686fc9" targetNamespace="http://schemas.microsoft.com/office/2006/metadata/properties" ma:root="true" ma:fieldsID="5bdeaf74bd075ed71d0bb4235c38229e" ns2:_="" ns3:_="" ns4:_="">
    <xsd:import namespace="99a2c2c3-fdcf-4e63-9c12-39b3de610a76"/>
    <xsd:import namespace="a20aa909-956d-4941-9e8e-d4bf2c5fe97e"/>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Dateandtim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2c2c3-fdcf-4e63-9c12-39b3de610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eandtime" ma:index="20" nillable="true" ma:displayName="Date and time" ma:format="DateOnly" ma:internalName="Dateandtim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20aa909-956d-4941-9e8e-d4bf2c5fe9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cb577e23-b539-4cbb-a753-31a04c3d9a02}" ma:internalName="TaxCatchAll" ma:showField="CatchAllData" ma:web="a20aa909-956d-4941-9e8e-d4bf2c5fe9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andtime xmlns="99a2c2c3-fdcf-4e63-9c12-39b3de610a76" xsi:nil="true"/>
    <TaxCatchAll xmlns="985ec44e-1bab-4c0b-9df0-6ba128686fc9" xsi:nil="true"/>
    <lcf76f155ced4ddcb4097134ff3c332f xmlns="99a2c2c3-fdcf-4e63-9c12-39b3de610a7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2FCB9E-4B65-4FBA-B13C-619B2C031412}"/>
</file>

<file path=customXml/itemProps2.xml><?xml version="1.0" encoding="utf-8"?>
<ds:datastoreItem xmlns:ds="http://schemas.openxmlformats.org/officeDocument/2006/customXml" ds:itemID="{EADCF97E-F92F-4FCD-AD09-29F772860E13}"/>
</file>

<file path=customXml/itemProps3.xml><?xml version="1.0" encoding="utf-8"?>
<ds:datastoreItem xmlns:ds="http://schemas.openxmlformats.org/officeDocument/2006/customXml" ds:itemID="{C8183F28-E7B6-47DB-B89A-86D9648156CE}"/>
</file>

<file path=docProps/app.xml><?xml version="1.0" encoding="utf-8"?>
<Properties xmlns="http://schemas.openxmlformats.org/officeDocument/2006/extended-properties" xmlns:vt="http://schemas.openxmlformats.org/officeDocument/2006/docPropsVTypes">
  <TotalTime>243</TotalTime>
  <Words>280</Words>
  <Application>Microsoft Office PowerPoint</Application>
  <PresentationFormat>On-screen Show (4:3)</PresentationFormat>
  <Paragraphs>54</Paragraphs>
  <Slides>8</Slides>
  <Notes>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8</vt:i4>
      </vt:variant>
    </vt:vector>
  </HeadingPairs>
  <TitlesOfParts>
    <vt:vector size="12" baseType="lpstr">
      <vt:lpstr>Arial</vt:lpstr>
      <vt:lpstr>Times</vt:lpstr>
      <vt:lpstr>1_Blank</vt:lpstr>
      <vt:lpstr>Blank</vt:lpstr>
      <vt:lpstr>WEFE nexus in Central Asia</vt:lpstr>
      <vt:lpstr>PowerPoint Presentation</vt:lpstr>
      <vt:lpstr>Regional Connectivity</vt:lpstr>
      <vt:lpstr>REGIONAL WATER AND VULNERABLE ENVIRONMENT ACTIVITY</vt:lpstr>
      <vt:lpstr>Key technical interventions:</vt:lpstr>
      <vt:lpstr>Expected results:</vt:lpstr>
      <vt:lpstr>Opportunities for cooperation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WEFE nexus in Central Asia</dc:title>
  <dc:creator>Design Studio</dc:creator>
  <cp:lastModifiedBy>Tamara Kutonova</cp:lastModifiedBy>
  <cp:revision>4</cp:revision>
  <dcterms:created xsi:type="dcterms:W3CDTF">2004-09-17T20:07:42Z</dcterms:created>
  <dcterms:modified xsi:type="dcterms:W3CDTF">2022-11-10T16:48:16Z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0x010100B302F79B5BE87D40B73359BB004DC9B5</vt:lpwstr>
  </property>
</Properties>
</file>