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8" r:id="rId3"/>
    <p:sldId id="265" r:id="rId4"/>
    <p:sldId id="262" r:id="rId5"/>
    <p:sldId id="271" r:id="rId6"/>
    <p:sldId id="280" r:id="rId7"/>
    <p:sldId id="279" r:id="rId8"/>
    <p:sldId id="284" r:id="rId9"/>
    <p:sldId id="285" r:id="rId10"/>
    <p:sldId id="277" r:id="rId11"/>
    <p:sldId id="270" r:id="rId1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">
          <p15:clr>
            <a:srgbClr val="A4A3A4"/>
          </p15:clr>
        </p15:guide>
        <p15:guide id="2" pos="2880">
          <p15:clr>
            <a:srgbClr val="A4A3A4"/>
          </p15:clr>
        </p15:guide>
        <p15:guide id="3" pos="55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6" autoAdjust="0"/>
  </p:normalViewPr>
  <p:slideViewPr>
    <p:cSldViewPr>
      <p:cViewPr varScale="1">
        <p:scale>
          <a:sx n="80" d="100"/>
          <a:sy n="80" d="100"/>
        </p:scale>
        <p:origin x="1026" y="90"/>
      </p:cViewPr>
      <p:guideLst>
        <p:guide orient="horz" pos="123"/>
        <p:guide pos="2880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B17DE-9878-46CB-9AF2-2E05C3B97510}" type="datetimeFigureOut">
              <a:rPr lang="de-DE" smtClean="0"/>
              <a:t>22.09.2020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A3DFD-0EEA-419F-97BC-8EB9A47C3FD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6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A3DFD-0EEA-419F-97BC-8EB9A47C3FD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354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A3DFD-0EEA-419F-97BC-8EB9A47C3FD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9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A3DFD-0EEA-419F-97BC-8EB9A47C3FD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18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A3DFD-0EEA-419F-97BC-8EB9A47C3FD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9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A3DFD-0EEA-419F-97BC-8EB9A47C3FD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75E19-26B0-4208-9A6D-F82BDA3DB5F0}" type="slidenum">
              <a:rPr lang="de-DE">
                <a:solidFill>
                  <a:srgbClr val="57666D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srgbClr val="57666D"/>
              </a:solidFill>
            </a:endParaRPr>
          </a:p>
        </p:txBody>
      </p:sp>
      <p:sp>
        <p:nvSpPr>
          <p:cNvPr id="4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57666D"/>
                </a:solidFill>
              </a:rPr>
              <a:t>www.bmvi.de | 12.04.2014</a:t>
            </a:r>
          </a:p>
        </p:txBody>
      </p:sp>
    </p:spTree>
    <p:extLst>
      <p:ext uri="{BB962C8B-B14F-4D97-AF65-F5344CB8AC3E}">
        <p14:creationId xmlns:p14="http://schemas.microsoft.com/office/powerpoint/2010/main" val="354646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8424863" y="4806554"/>
            <a:ext cx="215900" cy="141684"/>
          </a:xfrm>
          <a:prstGeom prst="rect">
            <a:avLst/>
          </a:prstGeom>
        </p:spPr>
        <p:txBody>
          <a:bodyPr vert="horz" lIns="0" tIns="0" rIns="0" bIns="1080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B25435-5241-4C54-A9C4-0D59471ED246}" type="slidenum">
              <a:rPr lang="de-DE">
                <a:solidFill>
                  <a:srgbClr val="57666D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srgbClr val="57666D"/>
              </a:solidFill>
            </a:endParaRPr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gray">
          <a:xfrm>
            <a:off x="503239" y="303611"/>
            <a:ext cx="8173217" cy="8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503241" y="1221583"/>
            <a:ext cx="8173215" cy="307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6300791" y="4806554"/>
            <a:ext cx="2124075" cy="141684"/>
          </a:xfrm>
          <a:prstGeom prst="rect">
            <a:avLst/>
          </a:prstGeom>
        </p:spPr>
        <p:txBody>
          <a:bodyPr vert="horz" lIns="0" tIns="0" rIns="0" bIns="1080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>
                <a:solidFill>
                  <a:srgbClr val="57666D"/>
                </a:solidFill>
              </a:rPr>
              <a:t>www.bmvi.de | </a:t>
            </a:r>
            <a:fld id="{0E2207DD-6EE9-4999-AD59-581AE223B859}" type="datetime1">
              <a:rPr lang="de-DE" smtClean="0">
                <a:solidFill>
                  <a:srgbClr val="57666D"/>
                </a:solidFill>
              </a:rPr>
              <a:pPr>
                <a:defRPr/>
              </a:pPr>
              <a:t>22.09.2020</a:t>
            </a:fld>
            <a:endParaRPr lang="de-DE" dirty="0">
              <a:solidFill>
                <a:srgbClr val="5766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8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</p:sldLayoutIdLst>
  <p:hf hdr="0" dt="0"/>
  <p:txStyles>
    <p:titleStyle>
      <a:lvl1pPr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8288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25475" indent="-180975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182563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82663" indent="-174625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Introducing two proposals:</a:t>
            </a:r>
            <a:br>
              <a:rPr lang="en-US" dirty="0"/>
            </a:br>
            <a:r>
              <a:rPr lang="en-US" dirty="0"/>
              <a:t>Amendments for UN-Regulation for ALKS [157]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412490" y="192489"/>
            <a:ext cx="2517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u="sng" dirty="0"/>
              <a:t>Informal </a:t>
            </a:r>
            <a:r>
              <a:rPr lang="en-US" sz="1200" u="sng"/>
              <a:t>document</a:t>
            </a:r>
            <a:r>
              <a:rPr lang="en-US" sz="1200"/>
              <a:t> </a:t>
            </a:r>
            <a:r>
              <a:rPr lang="en-US" sz="1200" b="1"/>
              <a:t>GRVA-07-63</a:t>
            </a:r>
            <a:endParaRPr lang="en-US" sz="1200" b="1" dirty="0"/>
          </a:p>
          <a:p>
            <a:pPr algn="r"/>
            <a:r>
              <a:rPr lang="en-US" sz="1200" dirty="0"/>
              <a:t>7th GRVA, 21-25 September 2020</a:t>
            </a:r>
          </a:p>
          <a:p>
            <a:pPr algn="r"/>
            <a:r>
              <a:rPr lang="en-US" sz="1200" dirty="0"/>
              <a:t>Agenda item 4 (d)</a:t>
            </a:r>
          </a:p>
          <a:p>
            <a:pPr algn="r"/>
            <a:endParaRPr lang="en-US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260956" y="195263"/>
            <a:ext cx="298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Submitted by the </a:t>
            </a:r>
            <a:r>
              <a:rPr lang="en-US" sz="1200"/>
              <a:t>expert of Germany</a:t>
            </a:r>
            <a:endParaRPr lang="en-US" sz="1200" dirty="0"/>
          </a:p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906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ingekerbter Richtungspfeil 12"/>
          <p:cNvSpPr/>
          <p:nvPr/>
        </p:nvSpPr>
        <p:spPr>
          <a:xfrm>
            <a:off x="666859" y="4299942"/>
            <a:ext cx="864098" cy="455692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 technology </a:t>
            </a:r>
            <a:r>
              <a:rPr lang="en-US" dirty="0">
                <a:latin typeface="Times New Roman"/>
                <a:cs typeface="Times New Roman"/>
              </a:rPr>
              <a:t>̶</a:t>
            </a:r>
            <a:r>
              <a:rPr lang="en-US" dirty="0"/>
              <a:t>  increase traffic &amp; road safety!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59356" y="3003798"/>
            <a:ext cx="8405132" cy="1080121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dirty="0"/>
              <a:t>Both proposals fit together, but are independent from each other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dirty="0"/>
              <a:t>Concept unchanged: ALKS (+amendments) is optional (not mandatory!)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dirty="0"/>
              <a:t>Proposals shall not hinder on-going activities in FRAV, VMAD or others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dirty="0"/>
              <a:t>Germany invites interested stakeholders for exchange 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sp>
        <p:nvSpPr>
          <p:cNvPr id="8" name="Richtungspfeil 7"/>
          <p:cNvSpPr/>
          <p:nvPr/>
        </p:nvSpPr>
        <p:spPr>
          <a:xfrm>
            <a:off x="4180280" y="2064005"/>
            <a:ext cx="3245337" cy="432000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Lane change functionality</a:t>
            </a:r>
          </a:p>
        </p:txBody>
      </p:sp>
      <p:sp>
        <p:nvSpPr>
          <p:cNvPr id="9" name="Rechteck 8"/>
          <p:cNvSpPr/>
          <p:nvPr/>
        </p:nvSpPr>
        <p:spPr>
          <a:xfrm>
            <a:off x="3964256" y="1998472"/>
            <a:ext cx="432048" cy="504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060600" y="2027885"/>
            <a:ext cx="432048" cy="504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2" name="Eingekerbter Richtungspfeil 11"/>
          <p:cNvSpPr/>
          <p:nvPr/>
        </p:nvSpPr>
        <p:spPr>
          <a:xfrm>
            <a:off x="888488" y="4299942"/>
            <a:ext cx="7776095" cy="453543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e-DE" b="1" dirty="0">
                <a:latin typeface="Arial Narrow" panose="020B0606020202030204" pitchFamily="34" charset="0"/>
              </a:rPr>
              <a:t>SEEKING EXPERT FEEDBACK &amp; GUIDANCE BY GRVA</a:t>
            </a:r>
          </a:p>
        </p:txBody>
      </p:sp>
      <p:sp>
        <p:nvSpPr>
          <p:cNvPr id="14" name="Richtungspfeil 13"/>
          <p:cNvSpPr/>
          <p:nvPr/>
        </p:nvSpPr>
        <p:spPr>
          <a:xfrm>
            <a:off x="4166676" y="1167618"/>
            <a:ext cx="3501667" cy="432000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Speed increase up to 130 km/h</a:t>
            </a:r>
          </a:p>
        </p:txBody>
      </p:sp>
      <p:sp>
        <p:nvSpPr>
          <p:cNvPr id="15" name="Rechteck 14"/>
          <p:cNvSpPr/>
          <p:nvPr/>
        </p:nvSpPr>
        <p:spPr>
          <a:xfrm>
            <a:off x="3947678" y="1131590"/>
            <a:ext cx="432048" cy="504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6" name="Kreuz 15"/>
          <p:cNvSpPr/>
          <p:nvPr/>
        </p:nvSpPr>
        <p:spPr>
          <a:xfrm>
            <a:off x="3986656" y="1203598"/>
            <a:ext cx="360040" cy="360040"/>
          </a:xfrm>
          <a:prstGeom prst="plus">
            <a:avLst>
              <a:gd name="adj" fmla="val 38924"/>
            </a:avLst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409039" y="1059582"/>
            <a:ext cx="432048" cy="7920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7205286" y="1326815"/>
            <a:ext cx="1831210" cy="443005"/>
            <a:chOff x="6084168" y="5664702"/>
            <a:chExt cx="2858279" cy="716795"/>
          </a:xfrm>
        </p:grpSpPr>
        <p:sp>
          <p:nvSpPr>
            <p:cNvPr id="23" name="Ellipse 22"/>
            <p:cNvSpPr/>
            <p:nvPr/>
          </p:nvSpPr>
          <p:spPr>
            <a:xfrm rot="21346287">
              <a:off x="6105730" y="5692410"/>
              <a:ext cx="2823833" cy="6890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  <a:latin typeface="Bradley Hand ITC" panose="03070402050302030203" pitchFamily="66" charset="0"/>
                </a:rPr>
                <a:t>finalized</a:t>
              </a:r>
            </a:p>
          </p:txBody>
        </p:sp>
        <p:sp>
          <p:nvSpPr>
            <p:cNvPr id="24" name="Ellipse 23"/>
            <p:cNvSpPr/>
            <p:nvPr/>
          </p:nvSpPr>
          <p:spPr>
            <a:xfrm rot="21236026">
              <a:off x="6118614" y="5664702"/>
              <a:ext cx="2823833" cy="689087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en-US" sz="2000" b="1" dirty="0">
                <a:solidFill>
                  <a:schemeClr val="accent1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 rot="21124854">
              <a:off x="6084168" y="5683005"/>
              <a:ext cx="2823833" cy="689087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en-US" sz="2000" b="1" dirty="0">
                <a:solidFill>
                  <a:schemeClr val="accent1"/>
                </a:solidFill>
                <a:latin typeface="Bradley Hand ITC" panose="03070402050302030203" pitchFamily="66" charset="0"/>
              </a:endParaRPr>
            </a:p>
          </p:txBody>
        </p:sp>
      </p:grpSp>
      <p:sp>
        <p:nvSpPr>
          <p:cNvPr id="4" name="Rechteck 3"/>
          <p:cNvSpPr/>
          <p:nvPr/>
        </p:nvSpPr>
        <p:spPr>
          <a:xfrm rot="21075524">
            <a:off x="7196950" y="1962553"/>
            <a:ext cx="150393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to be finalized </a:t>
            </a: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(for GRVA-08)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13" y="867308"/>
            <a:ext cx="2939985" cy="84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Flussdiagramm: Dokument 26"/>
          <p:cNvSpPr/>
          <p:nvPr/>
        </p:nvSpPr>
        <p:spPr>
          <a:xfrm>
            <a:off x="539552" y="1006973"/>
            <a:ext cx="3312368" cy="1996825"/>
          </a:xfrm>
          <a:prstGeom prst="flowChartDocumen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Textfeld 27"/>
          <p:cNvSpPr txBox="1"/>
          <p:nvPr/>
        </p:nvSpPr>
        <p:spPr bwMode="auto">
          <a:xfrm>
            <a:off x="2330604" y="1006973"/>
            <a:ext cx="1377300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de-DE" sz="9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ECE/TRANS/WP29/2020/81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67364" y="1684662"/>
            <a:ext cx="304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Proposal for a new UN Regulation on uniform provisions concerning the approval of vehicles with regards to Automated Lane Keeping System</a:t>
            </a:r>
            <a:endParaRPr lang="de-DE" sz="1400" b="1" dirty="0">
              <a:latin typeface="+mj-lt"/>
            </a:endParaRPr>
          </a:p>
        </p:txBody>
      </p:sp>
      <p:sp>
        <p:nvSpPr>
          <p:cNvPr id="30" name="Kreuz 29"/>
          <p:cNvSpPr/>
          <p:nvPr/>
        </p:nvSpPr>
        <p:spPr>
          <a:xfrm>
            <a:off x="4019686" y="2097642"/>
            <a:ext cx="360040" cy="360040"/>
          </a:xfrm>
          <a:prstGeom prst="plus">
            <a:avLst>
              <a:gd name="adj" fmla="val 38924"/>
            </a:avLst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38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9" y="2067694"/>
            <a:ext cx="8173217" cy="837009"/>
          </a:xfrm>
        </p:spPr>
        <p:txBody>
          <a:bodyPr/>
          <a:lstStyle/>
          <a:p>
            <a:pPr algn="ctr"/>
            <a:r>
              <a:rPr lang="en-US" dirty="0"/>
              <a:t>Thank you for your kind attention!</a:t>
            </a:r>
          </a:p>
        </p:txBody>
      </p:sp>
    </p:spTree>
    <p:extLst>
      <p:ext uri="{BB962C8B-B14F-4D97-AF65-F5344CB8AC3E}">
        <p14:creationId xmlns:p14="http://schemas.microsoft.com/office/powerpoint/2010/main" val="90952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UN-Regulation for ALKS [157] today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9552" y="1275606"/>
            <a:ext cx="48642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Automated </a:t>
            </a:r>
            <a:r>
              <a:rPr lang="en-US" sz="2000" u="sng" dirty="0"/>
              <a:t>Lane Keeping </a:t>
            </a:r>
            <a:r>
              <a:rPr lang="en-US" sz="2000" dirty="0"/>
              <a:t>System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Highways*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Maximum speed: 60 km/h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Scope: Vehicles of category M</a:t>
            </a:r>
            <a:r>
              <a:rPr lang="en-US" sz="2000" baseline="-25000" dirty="0"/>
              <a:t>1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1"/>
                </a:solidFill>
              </a:rPr>
              <a:t>Optional system (not mandatory)!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233" y="1191566"/>
            <a:ext cx="2939985" cy="84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lussdiagramm: Dokument 10"/>
          <p:cNvSpPr/>
          <p:nvPr/>
        </p:nvSpPr>
        <p:spPr>
          <a:xfrm>
            <a:off x="5292080" y="1150989"/>
            <a:ext cx="3168352" cy="2716905"/>
          </a:xfrm>
          <a:prstGeom prst="flowChartDocumen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/>
          <p:cNvSpPr txBox="1"/>
          <p:nvPr/>
        </p:nvSpPr>
        <p:spPr bwMode="auto">
          <a:xfrm>
            <a:off x="7083132" y="1150989"/>
            <a:ext cx="1377300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de-DE" sz="9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ECE/TRANS/WP29/2020/81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347884" y="2265715"/>
            <a:ext cx="304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Proposal for a new UN Regulation on uniform provisions concerning the approval of vehicles with regards to Automated Lane Keeping System</a:t>
            </a:r>
            <a:endParaRPr lang="de-DE" sz="1400" b="1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627784" y="4443958"/>
            <a:ext cx="616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The vehicle is on roads where pedestrians and cyclists are prohibited and which, by design, are equipped with a physical separation that divides the traffic moving in opposite directions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4863" y="4806554"/>
            <a:ext cx="215900" cy="141684"/>
          </a:xfrm>
        </p:spPr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27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539552" y="1275606"/>
            <a:ext cx="48642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Automated </a:t>
            </a:r>
            <a:r>
              <a:rPr lang="en-US" sz="2000" u="sng" dirty="0"/>
              <a:t>Lane Keeping </a:t>
            </a:r>
            <a:r>
              <a:rPr lang="en-US" sz="2000" dirty="0"/>
              <a:t>System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Highways*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Maximum speed: 60 km/h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Scope: Vehicles of category M</a:t>
            </a:r>
            <a:r>
              <a:rPr lang="en-US" sz="2000" baseline="-25000" dirty="0"/>
              <a:t>1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1"/>
                </a:solidFill>
              </a:rPr>
              <a:t>Optional system (not mandatory)!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proposals adding to UN-R ALKS</a:t>
            </a:r>
          </a:p>
        </p:txBody>
      </p:sp>
      <p:sp>
        <p:nvSpPr>
          <p:cNvPr id="22" name="Richtungspfeil 21"/>
          <p:cNvSpPr/>
          <p:nvPr/>
        </p:nvSpPr>
        <p:spPr>
          <a:xfrm>
            <a:off x="5220072" y="2175730"/>
            <a:ext cx="3525417" cy="432000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 Narrow" panose="020B0606020202030204" pitchFamily="34" charset="0"/>
              </a:rPr>
              <a:t>Speed increase up to 130 km/h</a:t>
            </a:r>
          </a:p>
        </p:txBody>
      </p:sp>
      <p:sp>
        <p:nvSpPr>
          <p:cNvPr id="23" name="Richtungspfeil 22"/>
          <p:cNvSpPr/>
          <p:nvPr/>
        </p:nvSpPr>
        <p:spPr>
          <a:xfrm>
            <a:off x="5148064" y="1311542"/>
            <a:ext cx="3245337" cy="432000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 Narrow" panose="020B0606020202030204" pitchFamily="34" charset="0"/>
              </a:rPr>
              <a:t>Lane change functionality</a:t>
            </a:r>
          </a:p>
        </p:txBody>
      </p:sp>
      <p:sp>
        <p:nvSpPr>
          <p:cNvPr id="24" name="Rechteck 23"/>
          <p:cNvSpPr/>
          <p:nvPr/>
        </p:nvSpPr>
        <p:spPr>
          <a:xfrm>
            <a:off x="4932040" y="1275606"/>
            <a:ext cx="432048" cy="504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5" name="Kreuz 24"/>
          <p:cNvSpPr/>
          <p:nvPr/>
        </p:nvSpPr>
        <p:spPr>
          <a:xfrm>
            <a:off x="4971018" y="1353642"/>
            <a:ext cx="360040" cy="360040"/>
          </a:xfrm>
          <a:prstGeom prst="plus">
            <a:avLst>
              <a:gd name="adj" fmla="val 38924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932040" y="2139702"/>
            <a:ext cx="432048" cy="504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7" name="Kreuz 26"/>
          <p:cNvSpPr/>
          <p:nvPr/>
        </p:nvSpPr>
        <p:spPr>
          <a:xfrm>
            <a:off x="4971018" y="2211710"/>
            <a:ext cx="360040" cy="360040"/>
          </a:xfrm>
          <a:prstGeom prst="plus">
            <a:avLst>
              <a:gd name="adj" fmla="val 38924"/>
            </a:avLst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8028384" y="1275422"/>
            <a:ext cx="432048" cy="504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8435492" y="2149360"/>
            <a:ext cx="432048" cy="504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4863" y="4806554"/>
            <a:ext cx="215900" cy="141684"/>
          </a:xfrm>
        </p:spPr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627784" y="4443958"/>
            <a:ext cx="616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The vehicle is on roads where pedestrians and cyclists are prohibited and which, by design, are equipped with a physical separation that divides the traffic moving in opposite directions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581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– Why new proposals?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03241" y="987574"/>
            <a:ext cx="8173215" cy="3294980"/>
          </a:xfrm>
        </p:spPr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General: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Automated systems expected to bring advantage in traffic and road safety, therefore natural expansion for more usage (more often and longer periods of usage; not only linked to traffic jams)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Increasing political attention and pressure in Germany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Expectation: GRVA is the Working Party as technology driver for automated, autonomous and connected driving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u="sng" dirty="0">
                <a:solidFill>
                  <a:schemeClr val="accent1"/>
                </a:solidFill>
              </a:rPr>
              <a:t>Specific: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130 km/h was discussed by experts in IWG ACSF, but reduced due to time/deliverables according time frame/limit; current proposal is continuation of this work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331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ige Legende 3"/>
          <p:cNvSpPr/>
          <p:nvPr/>
        </p:nvSpPr>
        <p:spPr>
          <a:xfrm rot="5400000">
            <a:off x="2745094" y="-1127362"/>
            <a:ext cx="3581804" cy="8136904"/>
          </a:xfrm>
          <a:prstGeom prst="wedgeRectCallout">
            <a:avLst>
              <a:gd name="adj1" fmla="val 21898"/>
              <a:gd name="adj2" fmla="val 48473"/>
            </a:avLst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proposals: main ALKS principles unchanged!</a:t>
            </a:r>
          </a:p>
        </p:txBody>
      </p:sp>
      <p:sp>
        <p:nvSpPr>
          <p:cNvPr id="24" name="Inhaltsplatzhalter 2"/>
          <p:cNvSpPr>
            <a:spLocks noGrp="1"/>
          </p:cNvSpPr>
          <p:nvPr>
            <p:ph idx="4294967295"/>
          </p:nvPr>
        </p:nvSpPr>
        <p:spPr>
          <a:xfrm>
            <a:off x="467544" y="1491630"/>
            <a:ext cx="8424936" cy="3240360"/>
          </a:xfrm>
        </p:spPr>
        <p:txBody>
          <a:bodyPr/>
          <a:lstStyle/>
          <a:p>
            <a:pPr marL="611188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/>
              <a:t>High-level </a:t>
            </a:r>
            <a:r>
              <a:rPr lang="en-US" sz="1800" b="1" dirty="0">
                <a:solidFill>
                  <a:schemeClr val="accent1"/>
                </a:solidFill>
              </a:rPr>
              <a:t>requirements </a:t>
            </a:r>
            <a:r>
              <a:rPr lang="en-US" sz="1800" dirty="0"/>
              <a:t>regarding </a:t>
            </a:r>
            <a:r>
              <a:rPr lang="en-US" sz="1800" b="1" dirty="0">
                <a:solidFill>
                  <a:schemeClr val="accent1"/>
                </a:solidFill>
              </a:rPr>
              <a:t>safety</a:t>
            </a:r>
            <a:r>
              <a:rPr lang="en-US" sz="1800" dirty="0"/>
              <a:t>, for example:</a:t>
            </a:r>
          </a:p>
          <a:p>
            <a:pPr marL="968375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Free of unreasonable risks for vehicle occupants or any other roads users</a:t>
            </a:r>
          </a:p>
          <a:p>
            <a:pPr marL="968375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Not cause any collisions that are reasonably foreseeable and preventable</a:t>
            </a:r>
          </a:p>
          <a:p>
            <a:pPr marL="968375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Comply with traffic rules relating to DDT in country of operation</a:t>
            </a:r>
          </a:p>
          <a:p>
            <a:pPr marL="968375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Perform self-checks to detect the occurrence of failures and confirm system performance at all times</a:t>
            </a:r>
          </a:p>
          <a:p>
            <a:pPr marL="611188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/>
              <a:t>Criteria for </a:t>
            </a:r>
            <a:r>
              <a:rPr lang="en-US" sz="1800" b="1" dirty="0">
                <a:solidFill>
                  <a:schemeClr val="accent1"/>
                </a:solidFill>
              </a:rPr>
              <a:t>activation</a:t>
            </a:r>
            <a:r>
              <a:rPr lang="en-US" sz="1800" dirty="0"/>
              <a:t>, </a:t>
            </a:r>
            <a:r>
              <a:rPr lang="en-US" sz="1800" b="1" dirty="0">
                <a:solidFill>
                  <a:schemeClr val="accent1"/>
                </a:solidFill>
              </a:rPr>
              <a:t>deactivation</a:t>
            </a:r>
            <a:r>
              <a:rPr lang="en-US" sz="1800" dirty="0"/>
              <a:t> &amp; </a:t>
            </a:r>
            <a:r>
              <a:rPr lang="en-US" sz="1800" b="1" dirty="0">
                <a:solidFill>
                  <a:schemeClr val="accent1"/>
                </a:solidFill>
              </a:rPr>
              <a:t>override</a:t>
            </a:r>
            <a:endParaRPr lang="en-US" sz="1800" dirty="0"/>
          </a:p>
          <a:p>
            <a:pPr marL="611188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800" dirty="0"/>
              <a:t>Conditions and procedure for </a:t>
            </a:r>
            <a:r>
              <a:rPr lang="en-US" sz="1800" b="1" dirty="0">
                <a:solidFill>
                  <a:schemeClr val="accent1"/>
                </a:solidFill>
              </a:rPr>
              <a:t>Transition demand</a:t>
            </a:r>
            <a:r>
              <a:rPr lang="en-US" sz="1800" dirty="0"/>
              <a:t>, </a:t>
            </a:r>
            <a:r>
              <a:rPr lang="en-US" sz="1800" b="1" dirty="0">
                <a:solidFill>
                  <a:schemeClr val="accent1"/>
                </a:solidFill>
              </a:rPr>
              <a:t>Minimum Risk maneuver</a:t>
            </a:r>
            <a:r>
              <a:rPr lang="en-US" sz="1800" dirty="0"/>
              <a:t> &amp; </a:t>
            </a:r>
            <a:r>
              <a:rPr lang="en-US" sz="1800" b="1" dirty="0">
                <a:solidFill>
                  <a:schemeClr val="accent1"/>
                </a:solidFill>
              </a:rPr>
              <a:t>Emergency Maneuver</a:t>
            </a:r>
            <a:endParaRPr lang="en-US" sz="1800" dirty="0"/>
          </a:p>
          <a:p>
            <a:pPr>
              <a:spcAft>
                <a:spcPts val="1200"/>
              </a:spcAft>
              <a:buClr>
                <a:schemeClr val="accent1"/>
              </a:buClr>
            </a:pPr>
            <a:endParaRPr lang="en-US" sz="1800" dirty="0"/>
          </a:p>
        </p:txBody>
      </p:sp>
      <p:sp>
        <p:nvSpPr>
          <p:cNvPr id="5" name="Rechteck 4"/>
          <p:cNvSpPr/>
          <p:nvPr/>
        </p:nvSpPr>
        <p:spPr>
          <a:xfrm>
            <a:off x="768454" y="975391"/>
            <a:ext cx="1944216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What‘s the same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339752" y="4789190"/>
            <a:ext cx="6160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chemeClr val="bg1">
                    <a:lumMod val="50000"/>
                  </a:schemeClr>
                </a:solidFill>
              </a:rPr>
              <a:t>DDT = Dynamic Driving Task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4863" y="4806554"/>
            <a:ext cx="215900" cy="141684"/>
          </a:xfrm>
        </p:spPr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7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ige Legende 11"/>
          <p:cNvSpPr/>
          <p:nvPr/>
        </p:nvSpPr>
        <p:spPr>
          <a:xfrm rot="5400000">
            <a:off x="5364088" y="1347022"/>
            <a:ext cx="2952327" cy="3816424"/>
          </a:xfrm>
          <a:prstGeom prst="wedgeRectCallout">
            <a:avLst>
              <a:gd name="adj1" fmla="val 21898"/>
              <a:gd name="adj2" fmla="val 4847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 bwMode="gray">
          <a:xfrm>
            <a:off x="4802081" y="2005198"/>
            <a:ext cx="3874375" cy="177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Maximum speed up to 130 km/h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New: table for forward detection range (values calculated with deceleration of 5 m/s² = actual research data for braking </a:t>
            </a:r>
            <a:r>
              <a:rPr lang="en-US" sz="1600" dirty="0" err="1"/>
              <a:t>perfor-mances</a:t>
            </a:r>
            <a:r>
              <a:rPr lang="en-US" sz="1600" dirty="0"/>
              <a:t> of modern passenger cars; aligns to Emergency Maneuver</a:t>
            </a:r>
            <a:r>
              <a:rPr lang="en-US" sz="1600" i="1" dirty="0"/>
              <a:t>)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Minimum following distance (table) extended for max. speed 130 km/h (linear upscale with 2 s limit)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Speed increase up to 130 km/h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95536" y="1131590"/>
            <a:ext cx="835292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Key details (GRVA/2020/32)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299393" y="2184415"/>
            <a:ext cx="4732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>
                <a:solidFill>
                  <a:schemeClr val="accent1"/>
                </a:solidFill>
                <a:latin typeface="Bodoni MT Poster Compressed" panose="02070706080601050204" pitchFamily="18" charset="0"/>
                <a:cs typeface="Times New Roman"/>
              </a:rPr>
              <a:t>»</a:t>
            </a:r>
            <a:endParaRPr lang="de-DE" sz="8000" dirty="0">
              <a:solidFill>
                <a:schemeClr val="accent1"/>
              </a:solidFill>
              <a:latin typeface="Bodoni MT Poster Compressed" panose="02070706080601050204" pitchFamily="18" charset="0"/>
            </a:endParaRPr>
          </a:p>
        </p:txBody>
      </p:sp>
      <p:sp>
        <p:nvSpPr>
          <p:cNvPr id="9" name="Rechteckige Legende 8"/>
          <p:cNvSpPr/>
          <p:nvPr/>
        </p:nvSpPr>
        <p:spPr>
          <a:xfrm rot="5400000">
            <a:off x="1149286" y="1025918"/>
            <a:ext cx="2952327" cy="4459827"/>
          </a:xfrm>
          <a:prstGeom prst="wedgeRectCallout">
            <a:avLst>
              <a:gd name="adj1" fmla="val 21898"/>
              <a:gd name="adj2" fmla="val 4847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59028" y="1622579"/>
            <a:ext cx="1996748" cy="3129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What‘s the same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3" name="Rechteck 12"/>
          <p:cNvSpPr/>
          <p:nvPr/>
        </p:nvSpPr>
        <p:spPr>
          <a:xfrm>
            <a:off x="5220072" y="1621979"/>
            <a:ext cx="2673634" cy="3129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What‘s new or different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gray">
          <a:xfrm>
            <a:off x="256189" y="1983402"/>
            <a:ext cx="4603843" cy="273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Compliance with traffic rules in the country of operation → legal speed limit!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Requirements relating to DDT performance, in particular: adapt vehicle speed to infrastructural and environmental conditions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Spatial awareness to front &amp; sides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Detect distance to next vehicle in front &amp; respect minimum following distance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Collision avoidance with unobstructed crossing pedestrian up to 60 km/h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Validation &amp; Testing: Annex 4 and 5</a:t>
            </a:r>
          </a:p>
          <a:p>
            <a:pPr marL="611188" lvl="1" indent="-342900">
              <a:buFont typeface="Symbol" panose="05050102010706020507" pitchFamily="18" charset="2"/>
              <a:buChar char="-"/>
            </a:pPr>
            <a:endParaRPr lang="en-US" sz="1200" dirty="0"/>
          </a:p>
          <a:p>
            <a:pPr marL="611188" lvl="1" indent="-342900">
              <a:buFont typeface="Symbol" panose="05050102010706020507" pitchFamily="18" charset="2"/>
              <a:buChar char="-"/>
            </a:pPr>
            <a:endParaRPr lang="en-US" sz="1600" dirty="0"/>
          </a:p>
        </p:txBody>
      </p:sp>
      <p:sp>
        <p:nvSpPr>
          <p:cNvPr id="22" name="Rechteck 21"/>
          <p:cNvSpPr/>
          <p:nvPr/>
        </p:nvSpPr>
        <p:spPr>
          <a:xfrm>
            <a:off x="4649102" y="4184399"/>
            <a:ext cx="486084" cy="74937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707053" y="3776569"/>
            <a:ext cx="4732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>
                <a:solidFill>
                  <a:schemeClr val="accent1"/>
                </a:solidFill>
                <a:latin typeface="Bodoni MT Poster Compressed" panose="02070706080601050204" pitchFamily="18" charset="0"/>
                <a:cs typeface="Times New Roman"/>
              </a:rPr>
              <a:t>»</a:t>
            </a:r>
            <a:endParaRPr lang="de-DE" sz="8000" dirty="0">
              <a:solidFill>
                <a:schemeClr val="accent1"/>
              </a:solidFill>
              <a:latin typeface="Bodoni MT Poster Compressed" panose="0207070608060105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1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2: Lane change functionality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sp>
        <p:nvSpPr>
          <p:cNvPr id="6" name="Rechteckige Legende 5"/>
          <p:cNvSpPr/>
          <p:nvPr/>
        </p:nvSpPr>
        <p:spPr>
          <a:xfrm rot="5400000">
            <a:off x="2886169" y="-1212218"/>
            <a:ext cx="3443911" cy="8281171"/>
          </a:xfrm>
          <a:prstGeom prst="wedgeRectCallout">
            <a:avLst>
              <a:gd name="adj1" fmla="val 21898"/>
              <a:gd name="adj2" fmla="val 48473"/>
            </a:avLst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27584" y="1049923"/>
            <a:ext cx="3810891" cy="3129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High-level principles for lane change 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4294967295"/>
          </p:nvPr>
        </p:nvSpPr>
        <p:spPr>
          <a:xfrm>
            <a:off x="547576" y="1482529"/>
            <a:ext cx="8201137" cy="2952330"/>
          </a:xfrm>
          <a:ln>
            <a:noFill/>
          </a:ln>
        </p:spPr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No violation of traffic rules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Only be performed: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sz="1600" dirty="0"/>
              <a:t>if system has sufficient information about surrounding to front, side &amp; rear,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sz="1600" dirty="0"/>
              <a:t>if traffic situation allows it and if other road users are not endangered</a:t>
            </a:r>
          </a:p>
          <a:p>
            <a:pPr marL="911225" lvl="2" indent="-285750">
              <a:buFont typeface="Courier New" panose="02070309020205020404" pitchFamily="49" charset="0"/>
              <a:buChar char="o"/>
            </a:pPr>
            <a:r>
              <a:rPr lang="en-US" dirty="0"/>
              <a:t>LC shall not result in collision with another vehicle or road user in predicted path </a:t>
            </a:r>
          </a:p>
          <a:p>
            <a:pPr marL="911225" lvl="2" indent="-285750">
              <a:buFont typeface="Courier New" panose="02070309020205020404" pitchFamily="49" charset="0"/>
              <a:buChar char="o"/>
            </a:pPr>
            <a:r>
              <a:rPr lang="en-US" dirty="0"/>
              <a:t>Approaching vehicle in target lane should not have to unmanageably decelerate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Intention of performing LC shall be indicated at all times in unambiguous way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sz="1600" dirty="0"/>
              <a:t>Indicated in advance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sz="1600" dirty="0"/>
              <a:t>Changing of lane one continuous movement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sz="1600" dirty="0"/>
              <a:t>Take as long as necessary, but completed as quickly as possible</a:t>
            </a:r>
          </a:p>
          <a:p>
            <a:pPr marL="2857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US" sz="1600" dirty="0"/>
              <a:t>Vehicle shall always end up in a single lane of travel</a:t>
            </a:r>
          </a:p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dirty="0"/>
              <a:t>…		</a:t>
            </a:r>
          </a:p>
        </p:txBody>
      </p:sp>
      <p:sp>
        <p:nvSpPr>
          <p:cNvPr id="17" name="Rechteck 16"/>
          <p:cNvSpPr/>
          <p:nvPr/>
        </p:nvSpPr>
        <p:spPr>
          <a:xfrm rot="21380266">
            <a:off x="5933777" y="1220919"/>
            <a:ext cx="3126243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Bradley Hand ITC" panose="03070402050302030203" pitchFamily="66" charset="0"/>
              </a:rPr>
              <a:t>compare ALKS MRM lane change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Bradley Hand ITC" panose="03070402050302030203" pitchFamily="66" charset="0"/>
              </a:rPr>
              <a:t>(activity lead by UK)</a:t>
            </a:r>
          </a:p>
        </p:txBody>
      </p:sp>
      <p:cxnSp>
        <p:nvCxnSpPr>
          <p:cNvPr id="28" name="Gerade Verbindung 27"/>
          <p:cNvCxnSpPr/>
          <p:nvPr/>
        </p:nvCxnSpPr>
        <p:spPr>
          <a:xfrm flipV="1">
            <a:off x="6151079" y="1625986"/>
            <a:ext cx="2826287" cy="21746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6083754" y="1121609"/>
            <a:ext cx="2826287" cy="2110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4716016" y="4375169"/>
            <a:ext cx="3874412" cy="528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135260" y="4463403"/>
            <a:ext cx="3502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Technical performance requirements</a:t>
            </a:r>
            <a:endParaRPr lang="de-DE" sz="1600" dirty="0"/>
          </a:p>
        </p:txBody>
      </p:sp>
      <p:sp>
        <p:nvSpPr>
          <p:cNvPr id="20" name="Pfeil nach rechts 19"/>
          <p:cNvSpPr/>
          <p:nvPr/>
        </p:nvSpPr>
        <p:spPr>
          <a:xfrm>
            <a:off x="4803326" y="4482455"/>
            <a:ext cx="360040" cy="306624"/>
          </a:xfrm>
          <a:prstGeom prst="rightArrow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627784" y="4390964"/>
            <a:ext cx="1718158" cy="52824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627784" y="4363239"/>
            <a:ext cx="644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3" name="Rechteck 22"/>
          <p:cNvSpPr/>
          <p:nvPr/>
        </p:nvSpPr>
        <p:spPr>
          <a:xfrm>
            <a:off x="2942929" y="4465657"/>
            <a:ext cx="140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UN-R ALKS</a:t>
            </a:r>
          </a:p>
        </p:txBody>
      </p:sp>
    </p:spTree>
    <p:extLst>
      <p:ext uri="{BB962C8B-B14F-4D97-AF65-F5344CB8AC3E}">
        <p14:creationId xmlns:p14="http://schemas.microsoft.com/office/powerpoint/2010/main" val="384241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2: Lane change functionality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95536" y="1131590"/>
            <a:ext cx="835292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Key details (GRVA/2020/33)</a:t>
            </a:r>
          </a:p>
        </p:txBody>
      </p:sp>
      <p:sp>
        <p:nvSpPr>
          <p:cNvPr id="9" name="Rechteckige Legende 8"/>
          <p:cNvSpPr/>
          <p:nvPr/>
        </p:nvSpPr>
        <p:spPr>
          <a:xfrm rot="5400000">
            <a:off x="5688126" y="1599649"/>
            <a:ext cx="2880313" cy="3240358"/>
          </a:xfrm>
          <a:prstGeom prst="wedgeRectCallout">
            <a:avLst>
              <a:gd name="adj1" fmla="val 21898"/>
              <a:gd name="adj2" fmla="val 4847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707598" y="1623175"/>
            <a:ext cx="1420684" cy="3129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What‘s new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?</a:t>
            </a:r>
          </a:p>
        </p:txBody>
      </p:sp>
      <p:grpSp>
        <p:nvGrpSpPr>
          <p:cNvPr id="52" name="Gruppieren 6"/>
          <p:cNvGrpSpPr>
            <a:grpSpLocks/>
          </p:cNvGrpSpPr>
          <p:nvPr/>
        </p:nvGrpSpPr>
        <p:grpSpPr bwMode="auto">
          <a:xfrm>
            <a:off x="395535" y="2910266"/>
            <a:ext cx="5012110" cy="669596"/>
            <a:chOff x="335159" y="509579"/>
            <a:chExt cx="2114568" cy="581603"/>
          </a:xfrm>
        </p:grpSpPr>
        <p:sp>
          <p:nvSpPr>
            <p:cNvPr id="53" name="Rechteck 52"/>
            <p:cNvSpPr/>
            <p:nvPr/>
          </p:nvSpPr>
          <p:spPr>
            <a:xfrm>
              <a:off x="335159" y="509579"/>
              <a:ext cx="2114568" cy="581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54" name="Gerade Verbindung 53"/>
            <p:cNvCxnSpPr/>
            <p:nvPr/>
          </p:nvCxnSpPr>
          <p:spPr>
            <a:xfrm>
              <a:off x="335159" y="548865"/>
              <a:ext cx="211456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>
            <a:xfrm flipV="1">
              <a:off x="335159" y="1052986"/>
              <a:ext cx="2114568" cy="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>
              <a:stCxn id="53" idx="1"/>
              <a:endCxn id="53" idx="3"/>
            </p:cNvCxnSpPr>
            <p:nvPr/>
          </p:nvCxnSpPr>
          <p:spPr>
            <a:xfrm>
              <a:off x="335159" y="800381"/>
              <a:ext cx="2114568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Abgerundetes Rechteck 56"/>
          <p:cNvSpPr/>
          <p:nvPr/>
        </p:nvSpPr>
        <p:spPr>
          <a:xfrm>
            <a:off x="1043608" y="3316350"/>
            <a:ext cx="261884" cy="158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58" name="Gerade Verbindung mit Pfeil 57"/>
          <p:cNvCxnSpPr/>
          <p:nvPr/>
        </p:nvCxnSpPr>
        <p:spPr>
          <a:xfrm>
            <a:off x="1305802" y="3395503"/>
            <a:ext cx="196653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ihandform 58"/>
          <p:cNvSpPr/>
          <p:nvPr/>
        </p:nvSpPr>
        <p:spPr>
          <a:xfrm>
            <a:off x="2915023" y="3084499"/>
            <a:ext cx="1584969" cy="223199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0" name="Freihandform 59"/>
          <p:cNvSpPr/>
          <p:nvPr/>
        </p:nvSpPr>
        <p:spPr>
          <a:xfrm rot="21114955" flipV="1">
            <a:off x="1307610" y="3279641"/>
            <a:ext cx="1615566" cy="143364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1" name="Stern mit 5 Zacken 60"/>
          <p:cNvSpPr/>
          <p:nvPr/>
        </p:nvSpPr>
        <p:spPr>
          <a:xfrm>
            <a:off x="1272862" y="3266475"/>
            <a:ext cx="65262" cy="66731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2" name="Abgerundetes Rechteck 61"/>
          <p:cNvSpPr/>
          <p:nvPr/>
        </p:nvSpPr>
        <p:spPr>
          <a:xfrm>
            <a:off x="1957746" y="3310863"/>
            <a:ext cx="261884" cy="158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3" name="Abgerundetes Rechteck 62"/>
          <p:cNvSpPr/>
          <p:nvPr/>
        </p:nvSpPr>
        <p:spPr>
          <a:xfrm rot="21273811">
            <a:off x="3661463" y="3058668"/>
            <a:ext cx="261884" cy="158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4" name="Abgerundetes Rechteck 63"/>
          <p:cNvSpPr/>
          <p:nvPr/>
        </p:nvSpPr>
        <p:spPr>
          <a:xfrm rot="21273811">
            <a:off x="2704187" y="3249067"/>
            <a:ext cx="261884" cy="158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5" name="Abgerundetes Rechteck 64"/>
          <p:cNvSpPr/>
          <p:nvPr/>
        </p:nvSpPr>
        <p:spPr>
          <a:xfrm>
            <a:off x="4238108" y="3018594"/>
            <a:ext cx="261884" cy="158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66" name="Gerade Verbindung mit Pfeil 65"/>
          <p:cNvCxnSpPr/>
          <p:nvPr/>
        </p:nvCxnSpPr>
        <p:spPr>
          <a:xfrm>
            <a:off x="5010487" y="3097746"/>
            <a:ext cx="196653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tern mit 5 Zacken 66"/>
          <p:cNvSpPr/>
          <p:nvPr/>
        </p:nvSpPr>
        <p:spPr>
          <a:xfrm>
            <a:off x="2197073" y="3274332"/>
            <a:ext cx="65262" cy="66731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8" name="Stern mit 5 Zacken 67"/>
          <p:cNvSpPr/>
          <p:nvPr/>
        </p:nvSpPr>
        <p:spPr>
          <a:xfrm>
            <a:off x="2905897" y="3203341"/>
            <a:ext cx="65262" cy="66731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69" name="Stern mit 5 Zacken 68"/>
          <p:cNvSpPr/>
          <p:nvPr/>
        </p:nvSpPr>
        <p:spPr>
          <a:xfrm>
            <a:off x="3864813" y="3012942"/>
            <a:ext cx="65262" cy="66731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70" name="Stern mit 5 Zacken 69"/>
          <p:cNvSpPr/>
          <p:nvPr/>
        </p:nvSpPr>
        <p:spPr>
          <a:xfrm>
            <a:off x="4480675" y="2979577"/>
            <a:ext cx="65262" cy="66731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cxnSp>
        <p:nvCxnSpPr>
          <p:cNvPr id="71" name="Gerade Verbindung 70"/>
          <p:cNvCxnSpPr/>
          <p:nvPr/>
        </p:nvCxnSpPr>
        <p:spPr>
          <a:xfrm>
            <a:off x="2940447" y="2583737"/>
            <a:ext cx="0" cy="5936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3900529" y="2583737"/>
            <a:ext cx="1919" cy="3567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>
            <a:off x="2940447" y="2716191"/>
            <a:ext cx="968047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nhaltsplatzhalter 2"/>
          <p:cNvSpPr txBox="1">
            <a:spLocks/>
          </p:cNvSpPr>
          <p:nvPr/>
        </p:nvSpPr>
        <p:spPr>
          <a:xfrm>
            <a:off x="3084456" y="2552343"/>
            <a:ext cx="689069" cy="16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1200">
                <a:latin typeface="Arial Narrow" panose="020B0606020202030204" pitchFamily="34" charset="0"/>
              </a:defRPr>
            </a:lvl1pPr>
            <a:lvl2pPr marL="268288" indent="-2682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/>
            </a:lvl2pPr>
            <a:lvl3pPr marL="625475" indent="-18097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/>
            </a:lvl3pPr>
            <a:lvl4pPr marL="808038" indent="-1825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/>
            </a:lvl4pPr>
            <a:lvl5pPr marL="982663" indent="-174625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de-DE" dirty="0"/>
              <a:t>LCM</a:t>
            </a:r>
          </a:p>
        </p:txBody>
      </p:sp>
      <p:cxnSp>
        <p:nvCxnSpPr>
          <p:cNvPr id="75" name="Gerade Verbindung 74"/>
          <p:cNvCxnSpPr/>
          <p:nvPr/>
        </p:nvCxnSpPr>
        <p:spPr>
          <a:xfrm>
            <a:off x="1305802" y="2182147"/>
            <a:ext cx="0" cy="12060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>
            <a:endCxn id="70" idx="0"/>
          </p:cNvCxnSpPr>
          <p:nvPr/>
        </p:nvCxnSpPr>
        <p:spPr>
          <a:xfrm flipH="1">
            <a:off x="4513306" y="2237675"/>
            <a:ext cx="2484" cy="7419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>
            <a:off x="1325426" y="2283718"/>
            <a:ext cx="3168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Inhaltsplatzhalter 2"/>
          <p:cNvSpPr txBox="1">
            <a:spLocks/>
          </p:cNvSpPr>
          <p:nvPr/>
        </p:nvSpPr>
        <p:spPr bwMode="gray">
          <a:xfrm>
            <a:off x="1320602" y="2110183"/>
            <a:ext cx="3199144" cy="16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200" dirty="0">
                <a:latin typeface="Arial Narrow" panose="020B0606020202030204" pitchFamily="34" charset="0"/>
              </a:rPr>
              <a:t>LCP</a:t>
            </a:r>
          </a:p>
        </p:txBody>
      </p:sp>
      <p:sp>
        <p:nvSpPr>
          <p:cNvPr id="86" name="Abgerundetes Rechteck 85"/>
          <p:cNvSpPr/>
          <p:nvPr/>
        </p:nvSpPr>
        <p:spPr>
          <a:xfrm>
            <a:off x="4753229" y="3018225"/>
            <a:ext cx="261884" cy="158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26" name="Gerade Verbindung 25"/>
          <p:cNvCxnSpPr/>
          <p:nvPr/>
        </p:nvCxnSpPr>
        <p:spPr>
          <a:xfrm>
            <a:off x="4499992" y="3097746"/>
            <a:ext cx="288032" cy="0"/>
          </a:xfrm>
          <a:prstGeom prst="line">
            <a:avLst/>
          </a:prstGeom>
          <a:noFill/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7" name="Rechteck 86"/>
          <p:cNvSpPr/>
          <p:nvPr/>
        </p:nvSpPr>
        <p:spPr>
          <a:xfrm>
            <a:off x="402223" y="1779662"/>
            <a:ext cx="903579" cy="19051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Lane keeping</a:t>
            </a:r>
          </a:p>
        </p:txBody>
      </p:sp>
      <p:sp>
        <p:nvSpPr>
          <p:cNvPr id="88" name="Rechteck 87"/>
          <p:cNvSpPr/>
          <p:nvPr/>
        </p:nvSpPr>
        <p:spPr>
          <a:xfrm>
            <a:off x="1305492" y="1779662"/>
            <a:ext cx="3214254" cy="1905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Lane change</a:t>
            </a:r>
          </a:p>
        </p:txBody>
      </p:sp>
      <p:sp>
        <p:nvSpPr>
          <p:cNvPr id="89" name="Inhaltsplatzhalter 2"/>
          <p:cNvSpPr txBox="1">
            <a:spLocks/>
          </p:cNvSpPr>
          <p:nvPr/>
        </p:nvSpPr>
        <p:spPr bwMode="gray">
          <a:xfrm>
            <a:off x="5580112" y="1995686"/>
            <a:ext cx="3168350" cy="2572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Definitions (starting lane, target lane, lane change procedure, lane change maneuver)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Activation criteria for LCP</a:t>
            </a:r>
          </a:p>
          <a:p>
            <a:pPr marL="554038" lvl="1" indent="-285750">
              <a:buFont typeface="Wingdings" panose="05000000000000000000" pitchFamily="2" charset="2"/>
              <a:buChar char="ü"/>
            </a:pPr>
            <a:r>
              <a:rPr lang="en-US" sz="1400" dirty="0"/>
              <a:t>Sensing capability to rear</a:t>
            </a:r>
          </a:p>
          <a:p>
            <a:pPr marL="554038" lvl="1" indent="-285750">
              <a:buFont typeface="Wingdings" panose="05000000000000000000" pitchFamily="2" charset="2"/>
              <a:buChar char="ü"/>
            </a:pPr>
            <a:r>
              <a:rPr lang="en-US" sz="1400" dirty="0"/>
              <a:t>System self-check positive</a:t>
            </a:r>
          </a:p>
          <a:p>
            <a:pPr marL="554038" lvl="1" indent="-285750">
              <a:buFont typeface="Wingdings" panose="05000000000000000000" pitchFamily="2" charset="2"/>
              <a:buChar char="ü"/>
            </a:pPr>
            <a:r>
              <a:rPr lang="en-US" sz="1400" dirty="0"/>
              <a:t>Target lane positively confirmed</a:t>
            </a:r>
          </a:p>
          <a:p>
            <a:pPr marL="554038" lvl="1" indent="-285750">
              <a:buFont typeface="Wingdings" panose="05000000000000000000" pitchFamily="2" charset="2"/>
              <a:buChar char="ü"/>
            </a:pPr>
            <a:r>
              <a:rPr lang="en-US" sz="1400" dirty="0"/>
              <a:t>Completion of LCP anticipated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Conditions for lane change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Specific requirements for LCM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Indication of lane change</a:t>
            </a:r>
          </a:p>
        </p:txBody>
      </p:sp>
      <p:sp>
        <p:nvSpPr>
          <p:cNvPr id="90" name="Rechteck 89"/>
          <p:cNvSpPr/>
          <p:nvPr/>
        </p:nvSpPr>
        <p:spPr>
          <a:xfrm>
            <a:off x="4514548" y="1779662"/>
            <a:ext cx="821089" cy="19051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Lane keeping</a:t>
            </a:r>
          </a:p>
        </p:txBody>
      </p:sp>
      <p:sp>
        <p:nvSpPr>
          <p:cNvPr id="31" name="Rechteck 30"/>
          <p:cNvSpPr/>
          <p:nvPr/>
        </p:nvSpPr>
        <p:spPr>
          <a:xfrm>
            <a:off x="350463" y="2956109"/>
            <a:ext cx="6319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target lane</a:t>
            </a:r>
            <a:endParaRPr lang="de-DE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348890" y="3277515"/>
            <a:ext cx="7008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starting lane</a:t>
            </a:r>
          </a:p>
        </p:txBody>
      </p:sp>
    </p:spTree>
    <p:extLst>
      <p:ext uri="{BB962C8B-B14F-4D97-AF65-F5344CB8AC3E}">
        <p14:creationId xmlns:p14="http://schemas.microsoft.com/office/powerpoint/2010/main" val="349303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2: Lane change functionality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95536" y="1131590"/>
            <a:ext cx="835292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 Narrow" panose="020B0606020202030204" pitchFamily="34" charset="0"/>
              </a:rPr>
              <a:t>Key details (GRVA/2020/33) - continued</a:t>
            </a:r>
          </a:p>
        </p:txBody>
      </p:sp>
      <p:sp>
        <p:nvSpPr>
          <p:cNvPr id="56" name="Rechteckige Legende 55"/>
          <p:cNvSpPr/>
          <p:nvPr/>
        </p:nvSpPr>
        <p:spPr>
          <a:xfrm rot="5400000">
            <a:off x="4290201" y="273734"/>
            <a:ext cx="563595" cy="8352926"/>
          </a:xfrm>
          <a:prstGeom prst="wedgeRectCallout">
            <a:avLst>
              <a:gd name="adj1" fmla="val 21898"/>
              <a:gd name="adj2" fmla="val 4847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553006" y="4011910"/>
            <a:ext cx="1944216" cy="3129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What‘s </a:t>
            </a:r>
            <a:r>
              <a:rPr lang="de-DE" sz="2000" b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left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de-DE" sz="2000" b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to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do?</a:t>
            </a:r>
            <a:endParaRPr lang="en-US" sz="2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Inhaltsplatzhalter 2"/>
          <p:cNvSpPr txBox="1">
            <a:spLocks/>
          </p:cNvSpPr>
          <p:nvPr/>
        </p:nvSpPr>
        <p:spPr bwMode="gray">
          <a:xfrm>
            <a:off x="251520" y="4378184"/>
            <a:ext cx="8353177" cy="35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1188" lvl="1" indent="-342900">
              <a:buFont typeface="Symbol" panose="05050102010706020507" pitchFamily="18" charset="2"/>
              <a:buChar char="-"/>
            </a:pPr>
            <a:r>
              <a:rPr lang="en-US" sz="1600" dirty="0"/>
              <a:t>Development of appropriate physical tests (Annex)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395536" y="1851670"/>
            <a:ext cx="5012110" cy="1094135"/>
            <a:chOff x="496245" y="4044665"/>
            <a:chExt cx="5012110" cy="1094135"/>
          </a:xfrm>
        </p:grpSpPr>
        <p:grpSp>
          <p:nvGrpSpPr>
            <p:cNvPr id="48" name="Gruppieren 6"/>
            <p:cNvGrpSpPr>
              <a:grpSpLocks/>
            </p:cNvGrpSpPr>
            <p:nvPr/>
          </p:nvGrpSpPr>
          <p:grpSpPr bwMode="auto">
            <a:xfrm>
              <a:off x="496245" y="4469204"/>
              <a:ext cx="5012110" cy="669596"/>
              <a:chOff x="335159" y="509579"/>
              <a:chExt cx="2114568" cy="581603"/>
            </a:xfrm>
          </p:grpSpPr>
          <p:sp>
            <p:nvSpPr>
              <p:cNvPr id="49" name="Rechteck 48"/>
              <p:cNvSpPr/>
              <p:nvPr/>
            </p:nvSpPr>
            <p:spPr>
              <a:xfrm>
                <a:off x="335159" y="509579"/>
                <a:ext cx="2114568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50" name="Gerade Verbindung 49"/>
              <p:cNvCxnSpPr/>
              <p:nvPr/>
            </p:nvCxnSpPr>
            <p:spPr>
              <a:xfrm>
                <a:off x="335159" y="548865"/>
                <a:ext cx="2114568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/>
              <p:cNvCxnSpPr/>
              <p:nvPr/>
            </p:nvCxnSpPr>
            <p:spPr>
              <a:xfrm flipV="1">
                <a:off x="335159" y="1052986"/>
                <a:ext cx="2114568" cy="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Abgerundetes Rechteck 44"/>
            <p:cNvSpPr/>
            <p:nvPr/>
          </p:nvSpPr>
          <p:spPr>
            <a:xfrm>
              <a:off x="692349" y="4567059"/>
              <a:ext cx="249682" cy="157364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>
              <a:off x="928294" y="4645741"/>
              <a:ext cx="280266" cy="0"/>
            </a:xfrm>
            <a:prstGeom prst="straightConnector1">
              <a:avLst/>
            </a:prstGeom>
            <a:ln w="38100">
              <a:solidFill>
                <a:srgbClr val="8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auto">
            <a:xfrm>
              <a:off x="496245" y="4804003"/>
              <a:ext cx="501211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reihandform 57"/>
            <p:cNvSpPr/>
            <p:nvPr/>
          </p:nvSpPr>
          <p:spPr>
            <a:xfrm>
              <a:off x="3015733" y="4643437"/>
              <a:ext cx="1584969" cy="223199"/>
            </a:xfrm>
            <a:custGeom>
              <a:avLst/>
              <a:gdLst>
                <a:gd name="connsiteX0" fmla="*/ 0 w 282011"/>
                <a:gd name="connsiteY0" fmla="*/ 162370 h 162370"/>
                <a:gd name="connsiteX1" fmla="*/ 136733 w 282011"/>
                <a:gd name="connsiteY1" fmla="*/ 42729 h 162370"/>
                <a:gd name="connsiteX2" fmla="*/ 282011 w 282011"/>
                <a:gd name="connsiteY2" fmla="*/ 0 h 162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011" h="162370">
                  <a:moveTo>
                    <a:pt x="0" y="162370"/>
                  </a:moveTo>
                  <a:cubicBezTo>
                    <a:pt x="44865" y="116080"/>
                    <a:pt x="89731" y="69791"/>
                    <a:pt x="136733" y="42729"/>
                  </a:cubicBezTo>
                  <a:cubicBezTo>
                    <a:pt x="183735" y="15667"/>
                    <a:pt x="257798" y="11394"/>
                    <a:pt x="282011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59" name="Abgerundetes Rechteck 58"/>
            <p:cNvSpPr/>
            <p:nvPr/>
          </p:nvSpPr>
          <p:spPr>
            <a:xfrm rot="21273811">
              <a:off x="3762173" y="4617606"/>
              <a:ext cx="261884" cy="1583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4338818" y="4577532"/>
              <a:ext cx="261884" cy="1583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2" name="Gerade Verbindung mit Pfeil 61"/>
            <p:cNvCxnSpPr/>
            <p:nvPr/>
          </p:nvCxnSpPr>
          <p:spPr>
            <a:xfrm>
              <a:off x="5111197" y="4656684"/>
              <a:ext cx="196653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Stern mit 5 Zacken 63"/>
            <p:cNvSpPr/>
            <p:nvPr/>
          </p:nvSpPr>
          <p:spPr>
            <a:xfrm>
              <a:off x="3965523" y="4571880"/>
              <a:ext cx="65262" cy="66731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65" name="Stern mit 5 Zacken 64"/>
            <p:cNvSpPr/>
            <p:nvPr/>
          </p:nvSpPr>
          <p:spPr>
            <a:xfrm>
              <a:off x="4581385" y="4538515"/>
              <a:ext cx="65262" cy="66731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4853939" y="4577163"/>
              <a:ext cx="261884" cy="1583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8" name="Gerade Verbindung 67"/>
            <p:cNvCxnSpPr/>
            <p:nvPr/>
          </p:nvCxnSpPr>
          <p:spPr>
            <a:xfrm>
              <a:off x="4600702" y="4656684"/>
              <a:ext cx="28803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9" name="Rechteck 68"/>
            <p:cNvSpPr/>
            <p:nvPr/>
          </p:nvSpPr>
          <p:spPr bwMode="auto">
            <a:xfrm>
              <a:off x="3073692" y="4534364"/>
              <a:ext cx="2351809" cy="375208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72" name="Gerade Verbindung mit Pfeil 71"/>
            <p:cNvCxnSpPr/>
            <p:nvPr/>
          </p:nvCxnSpPr>
          <p:spPr>
            <a:xfrm flipV="1">
              <a:off x="3058991" y="4804490"/>
              <a:ext cx="232689" cy="64158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Abgerundetes Rechteck 72"/>
            <p:cNvSpPr/>
            <p:nvPr/>
          </p:nvSpPr>
          <p:spPr>
            <a:xfrm rot="21273811">
              <a:off x="2804897" y="4808005"/>
              <a:ext cx="261884" cy="1583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4" name="Stern mit 5 Zacken 73"/>
            <p:cNvSpPr/>
            <p:nvPr/>
          </p:nvSpPr>
          <p:spPr>
            <a:xfrm>
              <a:off x="3006607" y="4762279"/>
              <a:ext cx="65262" cy="66731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77" name="Abgerundetes Rechteck 76"/>
            <p:cNvSpPr/>
            <p:nvPr/>
          </p:nvSpPr>
          <p:spPr>
            <a:xfrm>
              <a:off x="1000302" y="4887157"/>
              <a:ext cx="257550" cy="158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Stern mit 5 Zacken 77"/>
            <p:cNvSpPr/>
            <p:nvPr/>
          </p:nvSpPr>
          <p:spPr>
            <a:xfrm>
              <a:off x="1229204" y="4835274"/>
              <a:ext cx="64181" cy="7582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cxnSp>
          <p:nvCxnSpPr>
            <p:cNvPr id="81" name="Gerade Verbindung mit Pfeil 80"/>
            <p:cNvCxnSpPr/>
            <p:nvPr/>
          </p:nvCxnSpPr>
          <p:spPr>
            <a:xfrm>
              <a:off x="1261294" y="4963485"/>
              <a:ext cx="232689" cy="1996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hteck 89"/>
            <p:cNvSpPr/>
            <p:nvPr/>
          </p:nvSpPr>
          <p:spPr bwMode="auto">
            <a:xfrm>
              <a:off x="919665" y="4836569"/>
              <a:ext cx="870554" cy="244154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19" name="Gerade Verbindung 118"/>
            <p:cNvCxnSpPr>
              <a:endCxn id="45" idx="3"/>
            </p:cNvCxnSpPr>
            <p:nvPr/>
          </p:nvCxnSpPr>
          <p:spPr>
            <a:xfrm flipH="1">
              <a:off x="942031" y="4116629"/>
              <a:ext cx="5049" cy="529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 Verbindung 119"/>
            <p:cNvCxnSpPr/>
            <p:nvPr/>
          </p:nvCxnSpPr>
          <p:spPr>
            <a:xfrm flipH="1">
              <a:off x="2795502" y="4139248"/>
              <a:ext cx="2484" cy="74190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 Verbindung mit Pfeil 121"/>
            <p:cNvCxnSpPr/>
            <p:nvPr/>
          </p:nvCxnSpPr>
          <p:spPr>
            <a:xfrm>
              <a:off x="966704" y="4218200"/>
              <a:ext cx="183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Inhaltsplatzhalter 2"/>
            <p:cNvSpPr txBox="1">
              <a:spLocks/>
            </p:cNvSpPr>
            <p:nvPr/>
          </p:nvSpPr>
          <p:spPr bwMode="gray">
            <a:xfrm>
              <a:off x="961880" y="4044665"/>
              <a:ext cx="1840824" cy="163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288" indent="-268288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25475" indent="-180975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8038" indent="-182563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82663" indent="-174625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de-DE" sz="1200" dirty="0">
                  <a:latin typeface="Arial Narrow" panose="020B0606020202030204" pitchFamily="34" charset="0"/>
                </a:rPr>
                <a:t>A + B +C !</a:t>
              </a:r>
            </a:p>
          </p:txBody>
        </p:sp>
      </p:grpSp>
      <p:sp>
        <p:nvSpPr>
          <p:cNvPr id="125" name="Rechteck 124"/>
          <p:cNvSpPr/>
          <p:nvPr/>
        </p:nvSpPr>
        <p:spPr>
          <a:xfrm>
            <a:off x="3491880" y="1851670"/>
            <a:ext cx="1915765" cy="151216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28" name="Rechteckige Legende 127"/>
          <p:cNvSpPr/>
          <p:nvPr/>
        </p:nvSpPr>
        <p:spPr>
          <a:xfrm rot="5400000">
            <a:off x="5190318" y="381761"/>
            <a:ext cx="2160231" cy="4956056"/>
          </a:xfrm>
          <a:prstGeom prst="wedgeRectCallout">
            <a:avLst>
              <a:gd name="adj1" fmla="val 21898"/>
              <a:gd name="adj2" fmla="val 4847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0" name="Inhaltsplatzhalter 2"/>
          <p:cNvSpPr txBox="1">
            <a:spLocks/>
          </p:cNvSpPr>
          <p:nvPr/>
        </p:nvSpPr>
        <p:spPr bwMode="gray">
          <a:xfrm>
            <a:off x="3995936" y="2041624"/>
            <a:ext cx="4680769" cy="14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600" dirty="0"/>
              <a:t>Assessment of target lane: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LCP only initiated if approaching vehicle in target lane not forced to </a:t>
            </a:r>
            <a:r>
              <a:rPr lang="en-US" sz="1600" dirty="0">
                <a:solidFill>
                  <a:schemeClr val="accent1"/>
                </a:solidFill>
              </a:rPr>
              <a:t>unmanageably decelerate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Factors taken into account:</a:t>
            </a:r>
          </a:p>
          <a:p>
            <a:pPr marL="55403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A: Maximum deceleration,</a:t>
            </a:r>
          </a:p>
          <a:p>
            <a:pPr marL="55403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B: Reaction time &amp; </a:t>
            </a:r>
          </a:p>
          <a:p>
            <a:pPr marL="55403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C: Safety gap</a:t>
            </a:r>
          </a:p>
        </p:txBody>
      </p:sp>
      <p:sp>
        <p:nvSpPr>
          <p:cNvPr id="131" name="Rechteck 130"/>
          <p:cNvSpPr/>
          <p:nvPr/>
        </p:nvSpPr>
        <p:spPr>
          <a:xfrm>
            <a:off x="3980523" y="1633717"/>
            <a:ext cx="1420684" cy="3129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What‘s new</a:t>
            </a:r>
            <a:r>
              <a:rPr lang="de-DE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87550626"/>
      </p:ext>
    </p:extLst>
  </p:cSld>
  <p:clrMapOvr>
    <a:masterClrMapping/>
  </p:clrMapOvr>
</p:sld>
</file>

<file path=ppt/theme/theme1.xml><?xml version="1.0" encoding="utf-8"?>
<a:theme xmlns:a="http://schemas.openxmlformats.org/drawingml/2006/main" name="2019_Template 16zu9_v00">
  <a:themeElements>
    <a:clrScheme name="BMVI">
      <a:dk1>
        <a:sysClr val="windowText" lastClr="000000"/>
      </a:dk1>
      <a:lt1>
        <a:sysClr val="window" lastClr="FFFFFF"/>
      </a:lt1>
      <a:dk2>
        <a:srgbClr val="57666D"/>
      </a:dk2>
      <a:lt2>
        <a:srgbClr val="D8D8D8"/>
      </a:lt2>
      <a:accent1>
        <a:srgbClr val="004F80"/>
      </a:accent1>
      <a:accent2>
        <a:srgbClr val="595959"/>
      </a:accent2>
      <a:accent3>
        <a:srgbClr val="7F7F7F"/>
      </a:accent3>
      <a:accent4>
        <a:srgbClr val="BFBFBF"/>
      </a:accent4>
      <a:accent5>
        <a:srgbClr val="F2F2F2"/>
      </a:accent5>
      <a:accent6>
        <a:srgbClr val="000000"/>
      </a:accent6>
      <a:hlink>
        <a:srgbClr val="000000"/>
      </a:hlink>
      <a:folHlink>
        <a:srgbClr val="000000"/>
      </a:folHlink>
    </a:clrScheme>
    <a:fontScheme name="bmvi system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989</Words>
  <Application>Microsoft Office PowerPoint</Application>
  <PresentationFormat>On-screen Show (16:9)</PresentationFormat>
  <Paragraphs>134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Bodoni MT Poster Compressed</vt:lpstr>
      <vt:lpstr>Bradley Hand ITC</vt:lpstr>
      <vt:lpstr>Calibri</vt:lpstr>
      <vt:lpstr>Courier New</vt:lpstr>
      <vt:lpstr>Symbol</vt:lpstr>
      <vt:lpstr>Times New Roman</vt:lpstr>
      <vt:lpstr>Wingdings</vt:lpstr>
      <vt:lpstr>2019_Template 16zu9_v00</vt:lpstr>
      <vt:lpstr>Introducing two proposals: Amendments for UN-Regulation for ALKS [157]</vt:lpstr>
      <vt:lpstr>Overview: UN-Regulation for ALKS [157] today</vt:lpstr>
      <vt:lpstr>Two proposals adding to UN-R ALKS</vt:lpstr>
      <vt:lpstr>Motivation – Why new proposals?</vt:lpstr>
      <vt:lpstr>New proposals: main ALKS principles unchanged!</vt:lpstr>
      <vt:lpstr>Proposal 1: Speed increase up to 130 km/h</vt:lpstr>
      <vt:lpstr>Proposal 2: Lane change functionality</vt:lpstr>
      <vt:lpstr>Proposal 2: Lane change functionality</vt:lpstr>
      <vt:lpstr>Proposal 2: Lane change functionality</vt:lpstr>
      <vt:lpstr>Advance technology ̶  increase traffic &amp; road safety!</vt:lpstr>
      <vt:lpstr>Thank you for your kind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proposed amendments to  UN- Regulation for ALKS</dc:title>
  <dc:creator>Hoppe, Isabelle</dc:creator>
  <cp:lastModifiedBy>FG</cp:lastModifiedBy>
  <cp:revision>181</cp:revision>
  <dcterms:created xsi:type="dcterms:W3CDTF">2020-07-20T08:56:52Z</dcterms:created>
  <dcterms:modified xsi:type="dcterms:W3CDTF">2020-09-22T08:33:26Z</dcterms:modified>
</cp:coreProperties>
</file>