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43" r:id="rId2"/>
    <p:sldId id="1258" r:id="rId3"/>
    <p:sldId id="1259" r:id="rId4"/>
    <p:sldId id="1257" r:id="rId5"/>
    <p:sldId id="1260" r:id="rId6"/>
    <p:sldId id="1261" r:id="rId7"/>
    <p:sldId id="1244" r:id="rId8"/>
    <p:sldId id="1246" r:id="rId9"/>
    <p:sldId id="1252" r:id="rId10"/>
    <p:sldId id="1253" r:id="rId11"/>
    <p:sldId id="1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2E5"/>
    <a:srgbClr val="418FDE"/>
    <a:srgbClr val="34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29487-724B-435A-B50E-98A17F239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F0A34-536E-45F5-8751-4CAF7B980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DE604-2065-4358-A4B6-14965E602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D4262-5D75-4574-AA5B-945210AE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D9522-1B1F-4182-88B7-4E0C2C5D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918148-5F67-4D2A-9149-17A14050DB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0438" y="984568"/>
            <a:ext cx="3951122" cy="89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1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7A7D8-41DE-4A35-B704-1C2ADD380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358D8-4FC0-41AD-BEDC-52F779238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C839F-45B4-42D2-8A63-33B3E9F3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B8CD7-C0A7-4377-9673-84C741AF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C69DC-D1DE-439B-ABF7-B45991E2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9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7199267-47FA-423D-85A9-19260D99DD11}"/>
              </a:ext>
            </a:extLst>
          </p:cNvPr>
          <p:cNvSpPr/>
          <p:nvPr userDrawn="1"/>
        </p:nvSpPr>
        <p:spPr>
          <a:xfrm>
            <a:off x="0" y="182880"/>
            <a:ext cx="9762542" cy="548640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002BB-FB0A-4C1E-8FA9-162AEA103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54864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21B6-356F-47D9-B746-D2D7C4C74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188720"/>
            <a:ext cx="10515600" cy="49377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E3089-EA30-4A62-AFBC-DBAA978C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6E6AC-892D-42A3-A38F-3F06AE7C4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CF05E-9A8C-42A9-8863-CA202C127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0812CF4-2932-4931-8D26-03094FE8E4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542" y="182880"/>
            <a:ext cx="2429458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3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C3A3B-08C9-4D10-92F2-ADC8449A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2B88F-3669-4E29-8C7D-BCE05019F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B89B7-2628-4FF0-9EBC-AB761FD8B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0AD3E-353B-426C-BB3E-E96C6D74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A969E-8982-49B5-9ECE-A7C9DE21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D83C7-C208-440A-A638-E85CCB0F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B58587-9611-4E11-9B90-3B8C43520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7453" y="185738"/>
            <a:ext cx="202454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0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2A176-716A-45CF-85FE-47E76F4DE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58B19-43A0-4FAC-8FB9-0A6A847D6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A8996-1566-465C-A199-10F655D1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AC37A-AEEC-4163-B4AC-D30F07B29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E2398-688E-4F58-95D8-0D78875A9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57FCF2-FD61-487E-B6EC-9548F34F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D01FDB-3CE4-42E1-BBF1-F0A72745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3B952-A8DE-4A42-9F02-A048D2BC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7361D4A-E870-4C9B-80D6-0427F250E0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7453" y="198438"/>
            <a:ext cx="202454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26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E917-EC43-4C58-8467-CA974415D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5486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47494-36E7-4D6B-8D74-BD32D8EE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D4F03-64F0-4CE0-9E30-31BDA0259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0082B2-84E0-4A92-B51C-6BCE4F7F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C4E526-D8CB-4B0E-B753-86C6759B8E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7453" y="182880"/>
            <a:ext cx="202454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0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1B231-221C-4009-A1F0-EA5D48A2F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86250E-E437-4409-971C-828AA66A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82E94-FC9D-4469-A7AD-9492B7C4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6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52B1-0C0D-4F66-8E41-A029B5D4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26570-F4D3-46BA-8C44-9E5ED00FF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128A8-E3AA-463F-A1D1-9230764E5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76D40-4C26-4AC9-A02D-5E408615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06625-2816-400E-A5B1-5207ABCB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8E3EC-DEB8-480B-B8BD-CFEE2EF6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3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297CC-C5A1-454B-8FA4-0700C27BE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6CA676-3CC1-4619-AC5F-4B89FF6F5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EBF5F-9A13-4C91-B6E5-0A1CB6968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A995C-9A40-4826-92E1-2CE1F7FF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8A0E3-4F3A-4D75-8518-E4D0ABD5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E77B-E170-4167-87B8-272F191B4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7E21C-4379-4D7B-9820-97BCC9365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7026A-EBF8-42A8-9695-6D8017670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804E0-6046-41C8-833E-8AE6D572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34CFA-5CC6-4998-8159-C0AB32874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0ADEA-5CE9-4107-BA20-99202F024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4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B40600-07B7-45C0-BDA3-0ADA8D53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DABE8-125D-4D30-8208-1F3B64AD3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671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BE686-85B6-43C8-B15C-230416B00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F44D-5A00-4A36-A23B-7057737FD334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396C2-E8F1-42FA-9765-C3687D836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4043A-662C-4D5A-B8EC-1F1F91454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5F62D-3CA7-41B5-8C7F-06712F182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7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ova Light" panose="020B03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215A66-D381-403C-BC26-ECC624DFB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6303"/>
            <a:ext cx="9144000" cy="2072310"/>
          </a:xfrm>
        </p:spPr>
        <p:txBody>
          <a:bodyPr anchor="ctr">
            <a:normAutofit/>
          </a:bodyPr>
          <a:lstStyle/>
          <a:p>
            <a:pPr>
              <a:spcBef>
                <a:spcPts val="4200"/>
              </a:spcBef>
            </a:pPr>
            <a:r>
              <a:rPr lang="en-US" sz="3200" dirty="0"/>
              <a:t>Informal Working Group on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4800" b="1" dirty="0"/>
              <a:t>Functional Requirements for Automated Vehicles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B0149ED-7E21-4BE8-82A2-F1670C87A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9120"/>
            <a:ext cx="9144000" cy="859735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Report to the 7</a:t>
            </a:r>
            <a:r>
              <a:rPr lang="en-US" sz="3600" baseline="30000" dirty="0"/>
              <a:t>th</a:t>
            </a:r>
            <a:r>
              <a:rPr lang="en-US" sz="3600" dirty="0"/>
              <a:t> GRVA 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74590D-2103-4A3A-9E7F-A1CCC96A10A7}"/>
              </a:ext>
            </a:extLst>
          </p:cNvPr>
          <p:cNvSpPr txBox="1"/>
          <p:nvPr/>
        </p:nvSpPr>
        <p:spPr>
          <a:xfrm>
            <a:off x="9077325" y="165141"/>
            <a:ext cx="3114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Arial Nova" panose="020B0504020202020204" pitchFamily="34" charset="0"/>
              </a:rPr>
              <a:t>Informal document</a:t>
            </a:r>
            <a:r>
              <a:rPr lang="en-US" sz="1200" dirty="0">
                <a:latin typeface="Arial Nova" panose="020B0504020202020204" pitchFamily="34" charset="0"/>
              </a:rPr>
              <a:t> </a:t>
            </a:r>
            <a:r>
              <a:rPr lang="en-US" sz="1200" b="1" dirty="0">
                <a:latin typeface="Arial Nova" panose="020B0504020202020204" pitchFamily="34" charset="0"/>
              </a:rPr>
              <a:t>GRVA-07-54</a:t>
            </a:r>
          </a:p>
          <a:p>
            <a:r>
              <a:rPr lang="en-US" sz="1200" dirty="0">
                <a:latin typeface="Arial Nova" panose="020B0504020202020204" pitchFamily="34" charset="0"/>
              </a:rPr>
              <a:t>7</a:t>
            </a:r>
            <a:r>
              <a:rPr lang="en-US" sz="1200" baseline="30000" dirty="0">
                <a:latin typeface="Arial Nova" panose="020B0504020202020204" pitchFamily="34" charset="0"/>
              </a:rPr>
              <a:t>th</a:t>
            </a:r>
            <a:r>
              <a:rPr lang="en-US" sz="1200" dirty="0">
                <a:latin typeface="Arial Nova" panose="020B0504020202020204" pitchFamily="34" charset="0"/>
              </a:rPr>
              <a:t> GRVA session, 21-25 September 2020</a:t>
            </a:r>
          </a:p>
          <a:p>
            <a:r>
              <a:rPr lang="en-US" sz="1200" dirty="0">
                <a:latin typeface="Arial Nova" panose="020B0504020202020204" pitchFamily="34" charset="0"/>
              </a:rPr>
              <a:t>Agenda item 4(a)</a:t>
            </a:r>
          </a:p>
        </p:txBody>
      </p:sp>
    </p:spTree>
    <p:extLst>
      <p:ext uri="{BB962C8B-B14F-4D97-AF65-F5344CB8AC3E}">
        <p14:creationId xmlns:p14="http://schemas.microsoft.com/office/powerpoint/2010/main" val="247884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D463-E25A-4C34-BDF1-0F902225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Near-term goals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94794-BB39-4814-A4E7-B1E3CBE62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188720"/>
            <a:ext cx="105156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FRAV is positioned to consider individual performance requirements</a:t>
            </a:r>
          </a:p>
          <a:p>
            <a:pPr lvl="1"/>
            <a:r>
              <a:rPr lang="en-US" dirty="0"/>
              <a:t>Definition of “system safety” as an overarching concept</a:t>
            </a:r>
          </a:p>
          <a:p>
            <a:pPr lvl="1"/>
            <a:r>
              <a:rPr lang="en-US" dirty="0"/>
              <a:t>Top-down approach informed by 142 proposals for requirements gathered from FRAV stakeholders</a:t>
            </a:r>
          </a:p>
          <a:p>
            <a:r>
              <a:rPr lang="en-US" dirty="0"/>
              <a:t>FRAV is seeking consensus on the method(s) for considering proposals for requirements</a:t>
            </a:r>
          </a:p>
          <a:p>
            <a:pPr lvl="1"/>
            <a:r>
              <a:rPr lang="en-US" dirty="0"/>
              <a:t>Method to determine optimal level of specificity</a:t>
            </a:r>
          </a:p>
          <a:p>
            <a:pPr lvl="1"/>
            <a:r>
              <a:rPr lang="en-US" dirty="0"/>
              <a:t>Method to ensure coverage of ODD and other performance-related elements</a:t>
            </a:r>
          </a:p>
          <a:p>
            <a:r>
              <a:rPr lang="en-US" dirty="0"/>
              <a:t>By the November WP.29 session, FRAV hopes to:</a:t>
            </a:r>
          </a:p>
          <a:p>
            <a:pPr lvl="1"/>
            <a:r>
              <a:rPr lang="en-US" dirty="0"/>
              <a:t>Provide a list of performance elements for which FRAV will define “safe” (to ensure coverage of Contracting Party performance concerns)</a:t>
            </a:r>
          </a:p>
          <a:p>
            <a:pPr lvl="1"/>
            <a:r>
              <a:rPr lang="en-US" dirty="0"/>
              <a:t>Provide a list of elements to be defined by FRAV and covered by manufacturer descriptions of an ADS and its feature(s)</a:t>
            </a:r>
          </a:p>
          <a:p>
            <a:r>
              <a:rPr lang="en-US" dirty="0"/>
              <a:t>FRAV intends to seek close alignment with the work of VMAD.</a:t>
            </a:r>
          </a:p>
          <a:p>
            <a:pPr lvl="1"/>
            <a:r>
              <a:rPr lang="en-US" dirty="0"/>
              <a:t>The FRAV-VMAD leaderships are coordinating and foresee updates to Table 1 in the annex of the AV Framework Document to ensure alignment of work schedules and deliverables to WP.29.</a:t>
            </a:r>
          </a:p>
        </p:txBody>
      </p:sp>
    </p:spTree>
    <p:extLst>
      <p:ext uri="{BB962C8B-B14F-4D97-AF65-F5344CB8AC3E}">
        <p14:creationId xmlns:p14="http://schemas.microsoft.com/office/powerpoint/2010/main" val="1414609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30A68B-3655-4CA6-ADFE-39EEF274DB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Thank you for your attention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210B832-B6F3-44F4-8B56-F6DA0D8E2D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Any questions or comments?</a:t>
            </a:r>
          </a:p>
        </p:txBody>
      </p:sp>
    </p:spTree>
    <p:extLst>
      <p:ext uri="{BB962C8B-B14F-4D97-AF65-F5344CB8AC3E}">
        <p14:creationId xmlns:p14="http://schemas.microsoft.com/office/powerpoint/2010/main" val="366005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1F9C-08BD-40C5-B59B-FDC9ED73D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FRAV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F5F0E-A9ED-42B3-8DD1-CC62F2C9D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1188720"/>
            <a:ext cx="10682577" cy="5542280"/>
          </a:xfrm>
        </p:spPr>
        <p:txBody>
          <a:bodyPr>
            <a:normAutofit/>
          </a:bodyPr>
          <a:lstStyle/>
          <a:p>
            <a:r>
              <a:rPr lang="en-US" sz="2400" dirty="0"/>
              <a:t>FRAV is focused on Automated Driving Systems (ADS)</a:t>
            </a:r>
          </a:p>
          <a:p>
            <a:pPr lvl="1"/>
            <a:r>
              <a:rPr lang="en-US" sz="2000" dirty="0"/>
              <a:t>System capable of driving a vehicle without human support</a:t>
            </a:r>
          </a:p>
          <a:p>
            <a:pPr lvl="1"/>
            <a:r>
              <a:rPr lang="en-US" sz="2000" dirty="0"/>
              <a:t>Not driver assistance (ADAS) or “automated/autonomous vehicles”</a:t>
            </a:r>
          </a:p>
          <a:p>
            <a:pPr lvl="1"/>
            <a:r>
              <a:rPr lang="en-US" sz="2000" dirty="0"/>
              <a:t>ADS means the hardware and software that are collectively capable of operating a vehicle on a sustained basis</a:t>
            </a:r>
            <a:r>
              <a:rPr lang="en-US" dirty="0"/>
              <a:t> (i.e., </a:t>
            </a:r>
            <a:r>
              <a:rPr lang="en-US" sz="2000" dirty="0"/>
              <a:t>SAE Level 3+ systems).</a:t>
            </a:r>
            <a:endParaRPr lang="en-US" sz="2400" dirty="0"/>
          </a:p>
          <a:p>
            <a:r>
              <a:rPr lang="en-US" sz="2400" dirty="0"/>
              <a:t>An ADS may operate in more than one ODD</a:t>
            </a:r>
          </a:p>
          <a:p>
            <a:pPr lvl="1"/>
            <a:r>
              <a:rPr lang="en-US" sz="2000" dirty="0"/>
              <a:t>Not “the ODD of the vehicle”—not necessarily a single ODD</a:t>
            </a:r>
          </a:p>
          <a:p>
            <a:pPr lvl="1"/>
            <a:r>
              <a:rPr lang="en-US" sz="2000" dirty="0"/>
              <a:t>“Operational Design Domain” (ODD) refers to the conditions under which an ADS is designed to operate; however, there may be more than one discrete set of conditions.</a:t>
            </a:r>
          </a:p>
          <a:p>
            <a:pPr lvl="1"/>
            <a:r>
              <a:rPr lang="en-US" sz="2000" dirty="0"/>
              <a:t>FRAV understands ODD as categorically referring the </a:t>
            </a:r>
            <a:r>
              <a:rPr lang="en-US" sz="2000" b="1" dirty="0"/>
              <a:t>external driving environment </a:t>
            </a:r>
            <a:r>
              <a:rPr lang="en-US" sz="2000" dirty="0"/>
              <a:t>of the vehicle.</a:t>
            </a:r>
          </a:p>
          <a:p>
            <a:pPr lvl="1"/>
            <a:r>
              <a:rPr lang="en-US" sz="2000" dirty="0"/>
              <a:t>Nothing prevents application of ADS technologies to specific and separate driving environments or </a:t>
            </a:r>
            <a:r>
              <a:rPr lang="en-US" dirty="0"/>
              <a:t>use specifications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Nothing prevents a single ADS from controlling </a:t>
            </a:r>
            <a:r>
              <a:rPr lang="en-US" dirty="0"/>
              <a:t>more than one distinct and separate application.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771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85CF-E14E-46DA-870F-C3C6757D2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FRAV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01A56-9B5D-4821-A895-F6D47FE85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188719"/>
            <a:ext cx="10515600" cy="5316855"/>
          </a:xfrm>
        </p:spPr>
        <p:txBody>
          <a:bodyPr/>
          <a:lstStyle/>
          <a:p>
            <a:r>
              <a:rPr lang="en-US" sz="2400" dirty="0"/>
              <a:t>ADS requirements should address these ODD-specific uses</a:t>
            </a:r>
          </a:p>
          <a:p>
            <a:pPr lvl="1"/>
            <a:r>
              <a:rPr lang="en-US" sz="2000" dirty="0"/>
              <a:t>ADS should be evaluated based upon the capabilities made available to the operator.</a:t>
            </a:r>
          </a:p>
          <a:p>
            <a:pPr lvl="1"/>
            <a:r>
              <a:rPr lang="en-US" sz="2000" dirty="0"/>
              <a:t>Each ODD presents a unique set of conditions and safety considerations.</a:t>
            </a:r>
          </a:p>
          <a:p>
            <a:r>
              <a:rPr lang="en-US" dirty="0"/>
              <a:t>An ADS feature is an ODD-specific application of ADS technologies</a:t>
            </a:r>
          </a:p>
          <a:p>
            <a:pPr lvl="1"/>
            <a:r>
              <a:rPr lang="en-US" dirty="0"/>
              <a:t>“Feature” is a widely used term in the marketing of ADS technologies (e.g., ALKS, traffic jam pilot, highway pilot, valet parking, summon feature).</a:t>
            </a:r>
          </a:p>
          <a:p>
            <a:pPr lvl="1"/>
            <a:r>
              <a:rPr lang="en-US" dirty="0"/>
              <a:t>These features have different intended uses and limitations on their use.</a:t>
            </a:r>
          </a:p>
          <a:p>
            <a:pPr lvl="1"/>
            <a:r>
              <a:rPr lang="en-US" dirty="0"/>
              <a:t>An ADS feature means an application of ADS hardware and software designed specifically for use within an ODD.</a:t>
            </a:r>
          </a:p>
          <a:p>
            <a:pPr lvl="1"/>
            <a:r>
              <a:rPr lang="en-US" dirty="0"/>
              <a:t>ODD refers specifically to the conditions under which an ADS </a:t>
            </a:r>
            <a:r>
              <a:rPr lang="en-US" b="1" u="sng" dirty="0"/>
              <a:t>feature</a:t>
            </a:r>
            <a:r>
              <a:rPr lang="en-US" dirty="0"/>
              <a:t> is designed to operate (not “the ODD of the ADS” or “the ODD of the vehicle”).</a:t>
            </a:r>
          </a:p>
          <a:p>
            <a:pPr lvl="1"/>
            <a:r>
              <a:rPr lang="en-US" dirty="0"/>
              <a:t>Addresses innovation, including updates in use (e.g., activating new capabilities with a unique ODD, modifying ODD of existing features, merging of features under a single ODD)</a:t>
            </a:r>
          </a:p>
        </p:txBody>
      </p:sp>
    </p:spTree>
    <p:extLst>
      <p:ext uri="{BB962C8B-B14F-4D97-AF65-F5344CB8AC3E}">
        <p14:creationId xmlns:p14="http://schemas.microsoft.com/office/powerpoint/2010/main" val="34611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1F9C-08BD-40C5-B59B-FDC9ED73D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FRAV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F5F0E-A9ED-42B3-8DD1-CC62F2C9D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1188720"/>
            <a:ext cx="10682577" cy="5542280"/>
          </a:xfrm>
        </p:spPr>
        <p:txBody>
          <a:bodyPr>
            <a:normAutofit/>
          </a:bodyPr>
          <a:lstStyle/>
          <a:p>
            <a:r>
              <a:rPr lang="en-US" dirty="0"/>
              <a:t>An ADS may control more than one feature.</a:t>
            </a:r>
          </a:p>
          <a:p>
            <a:pPr lvl="1"/>
            <a:r>
              <a:rPr lang="en-US" dirty="0"/>
              <a:t>Each feature should be assessed based on its intended use(s) and limitations on use.</a:t>
            </a:r>
          </a:p>
          <a:p>
            <a:r>
              <a:rPr lang="en-US" sz="2400" dirty="0"/>
              <a:t>FRAV will define performance requirements applicable across ADS configurations</a:t>
            </a:r>
          </a:p>
          <a:p>
            <a:pPr lvl="1"/>
            <a:r>
              <a:rPr lang="en-US" dirty="0"/>
              <a:t>Top-down approach to seek optimal level of detail</a:t>
            </a:r>
          </a:p>
          <a:p>
            <a:pPr lvl="1"/>
            <a:r>
              <a:rPr lang="en-US" dirty="0"/>
              <a:t>Avoid multiplication of texts based on definitions of applications (e.g., ALKS)</a:t>
            </a:r>
          </a:p>
          <a:p>
            <a:pPr lvl="2"/>
            <a:r>
              <a:rPr lang="en-US" dirty="0"/>
              <a:t>Regulations should not set artificial boundaries on the ODD of individual features</a:t>
            </a:r>
          </a:p>
          <a:p>
            <a:pPr lvl="2"/>
            <a:r>
              <a:rPr lang="en-US" dirty="0"/>
              <a:t>Manufacturers should define the ODD of the features</a:t>
            </a:r>
          </a:p>
          <a:p>
            <a:pPr lvl="1"/>
            <a:r>
              <a:rPr lang="en-US" dirty="0"/>
              <a:t>Avoid proliferation of ODD-specific technical specifications and test procedures (“1000-page regulations”)</a:t>
            </a:r>
          </a:p>
          <a:p>
            <a:pPr lvl="1"/>
            <a:r>
              <a:rPr lang="en-US" dirty="0"/>
              <a:t>Requirements responsive over the long term to technological advances (technology-neutral to avoid interference with innovation)</a:t>
            </a:r>
          </a:p>
        </p:txBody>
      </p:sp>
    </p:spTree>
    <p:extLst>
      <p:ext uri="{BB962C8B-B14F-4D97-AF65-F5344CB8AC3E}">
        <p14:creationId xmlns:p14="http://schemas.microsoft.com/office/powerpoint/2010/main" val="339691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D6DF-2989-4175-BD5F-4C72650D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FRAV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B2DA7-3967-46DB-9F73-214412419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188720"/>
            <a:ext cx="10515600" cy="5486400"/>
          </a:xfrm>
        </p:spPr>
        <p:txBody>
          <a:bodyPr/>
          <a:lstStyle/>
          <a:p>
            <a:r>
              <a:rPr lang="en-US" dirty="0"/>
              <a:t>Requirements need to be applicable based upon specifications of individual ADS features</a:t>
            </a:r>
          </a:p>
          <a:p>
            <a:pPr lvl="1"/>
            <a:r>
              <a:rPr lang="en-US" dirty="0"/>
              <a:t>ADS features expected to have diverse ODD conditions per each manufacturer’s decisions on intended uses and limitations.</a:t>
            </a:r>
          </a:p>
          <a:p>
            <a:r>
              <a:rPr lang="en-US" dirty="0"/>
              <a:t>Manufacturers need to provide descriptions of ADS and its feature(s)</a:t>
            </a:r>
          </a:p>
          <a:p>
            <a:pPr lvl="1"/>
            <a:r>
              <a:rPr lang="en-US" dirty="0"/>
              <a:t>Uniform guidance on the descriptions to be provided</a:t>
            </a:r>
          </a:p>
          <a:p>
            <a:pPr lvl="1"/>
            <a:r>
              <a:rPr lang="en-US" dirty="0"/>
              <a:t>Definition of ODD elements (e.g., described in measurable/verifiable terms)</a:t>
            </a:r>
          </a:p>
          <a:p>
            <a:pPr lvl="1"/>
            <a:r>
              <a:rPr lang="en-US" dirty="0"/>
              <a:t>Additional elements may be deemed necessary (e.g., driver status or other “internal” operational conditions)</a:t>
            </a:r>
          </a:p>
          <a:p>
            <a:pPr lvl="1"/>
            <a:r>
              <a:rPr lang="en-US" dirty="0"/>
              <a:t>The elements would include mandatory items as well as additional items the manufacturer may wish to include</a:t>
            </a:r>
          </a:p>
          <a:p>
            <a:pPr lvl="1"/>
            <a:r>
              <a:rPr lang="en-US" dirty="0"/>
              <a:t>Ensure accurate understanding of ADS intended uses and limitations:</a:t>
            </a:r>
          </a:p>
          <a:p>
            <a:pPr lvl="2"/>
            <a:r>
              <a:rPr lang="en-US" dirty="0"/>
              <a:t>“Rain” may be an ODD boundary condition for an ADS (i.e., not designed to operate in “rain”).  Therefore, the general requirement is to detect this condition and safely deactivate the ADS.</a:t>
            </a:r>
          </a:p>
          <a:p>
            <a:pPr lvl="2"/>
            <a:r>
              <a:rPr lang="en-US" dirty="0"/>
              <a:t>An ADS may be designed to operate in “rain”.  Therefore, the general requirement is to adapt the driving behavior to account for lower visibility, lower road-surface adhesion, etc.</a:t>
            </a:r>
          </a:p>
        </p:txBody>
      </p:sp>
    </p:spTree>
    <p:extLst>
      <p:ext uri="{BB962C8B-B14F-4D97-AF65-F5344CB8AC3E}">
        <p14:creationId xmlns:p14="http://schemas.microsoft.com/office/powerpoint/2010/main" val="119714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23E8-B7F3-4AD9-A534-66B1D4BB0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Emerging FRAV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596BA-CB29-428F-9BBD-3B0EA3F24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Drivers continuously perform certain functions</a:t>
            </a:r>
          </a:p>
          <a:p>
            <a:pPr lvl="1"/>
            <a:r>
              <a:rPr lang="en-US" dirty="0"/>
              <a:t>Control the vehicle motion and behavior</a:t>
            </a:r>
          </a:p>
          <a:p>
            <a:pPr lvl="1"/>
            <a:r>
              <a:rPr lang="en-US" dirty="0"/>
              <a:t>Monitor the driving environment</a:t>
            </a:r>
          </a:p>
          <a:p>
            <a:pPr lvl="1"/>
            <a:r>
              <a:rPr lang="en-US" dirty="0"/>
              <a:t>Evaluate the vehicle situation relative to other road users</a:t>
            </a:r>
          </a:p>
          <a:p>
            <a:pPr lvl="1"/>
            <a:r>
              <a:rPr lang="en-US" dirty="0"/>
              <a:t>Determine appropriate responses to static and dynamic conditions</a:t>
            </a:r>
          </a:p>
          <a:p>
            <a:r>
              <a:rPr lang="en-US" dirty="0"/>
              <a:t>Requirements should ensure that ADS have means to perform DDT</a:t>
            </a:r>
          </a:p>
          <a:p>
            <a:pPr lvl="1"/>
            <a:r>
              <a:rPr lang="en-US" dirty="0"/>
              <a:t>Above functions described under SAE J3016 as the Dynamic Driving Task (DDT)</a:t>
            </a:r>
          </a:p>
          <a:p>
            <a:pPr lvl="1"/>
            <a:r>
              <a:rPr lang="en-US" dirty="0"/>
              <a:t>Loss of such capabilities would render the ADS inapt to drive the vehicle</a:t>
            </a:r>
          </a:p>
          <a:p>
            <a:pPr lvl="1"/>
            <a:r>
              <a:rPr lang="en-US" dirty="0"/>
              <a:t>ADS will need safeguards to safely manage such failures (i.e., functional safety)</a:t>
            </a:r>
          </a:p>
          <a:p>
            <a:pPr lvl="1"/>
            <a:r>
              <a:rPr lang="en-US" dirty="0"/>
              <a:t>VMAD has responsibility for the validation of functional and operational safety</a:t>
            </a:r>
          </a:p>
          <a:p>
            <a:pPr lvl="1"/>
            <a:r>
              <a:rPr lang="en-US" dirty="0"/>
              <a:t>FRAV has responsibility for performance requirements related to the DDT</a:t>
            </a:r>
          </a:p>
        </p:txBody>
      </p:sp>
    </p:spTree>
    <p:extLst>
      <p:ext uri="{BB962C8B-B14F-4D97-AF65-F5344CB8AC3E}">
        <p14:creationId xmlns:p14="http://schemas.microsoft.com/office/powerpoint/2010/main" val="214348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90A7-F191-459E-80AB-75C49ED64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anticipated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A44BE-1D9F-4713-882B-9624C3710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Definitions of performance requirements</a:t>
            </a:r>
          </a:p>
          <a:p>
            <a:pPr lvl="1"/>
            <a:r>
              <a:rPr lang="en-US" sz="2000" dirty="0"/>
              <a:t>Applicable across the anticipated applications of ADS technologies (i.e., high-level requirements)</a:t>
            </a:r>
          </a:p>
          <a:p>
            <a:pPr lvl="1"/>
            <a:r>
              <a:rPr lang="en-US" sz="2000" dirty="0"/>
              <a:t>Addressing ADS and feature behaviors (e.g., nominal and emergency driving behavior, interactions with operators and other road users, post-crash behavior)</a:t>
            </a:r>
          </a:p>
          <a:p>
            <a:pPr lvl="1"/>
            <a:r>
              <a:rPr lang="en-US" sz="2000" dirty="0"/>
              <a:t>Addressing ADS functional prerequisites (e.g., object detection and classification, environmental and operator monitoring)</a:t>
            </a:r>
          </a:p>
          <a:p>
            <a:r>
              <a:rPr lang="en-US" sz="2400" dirty="0"/>
              <a:t>Mandatory requirements for manufacturer descriptions of the ADS and its feature(s)</a:t>
            </a:r>
          </a:p>
          <a:p>
            <a:pPr lvl="1"/>
            <a:r>
              <a:rPr lang="en-US" sz="2000" dirty="0"/>
              <a:t>Ensure understanding of ADS design, intended uses, and limitations on use</a:t>
            </a:r>
          </a:p>
          <a:p>
            <a:pPr lvl="1"/>
            <a:r>
              <a:rPr lang="en-US" sz="2000" dirty="0"/>
              <a:t>Definition of measurable/verifiable ODD elements to be addressed</a:t>
            </a:r>
          </a:p>
          <a:p>
            <a:pPr lvl="1"/>
            <a:r>
              <a:rPr lang="en-US" sz="2000" dirty="0"/>
              <a:t>Definition of other elements as may be needed</a:t>
            </a:r>
          </a:p>
          <a:p>
            <a:r>
              <a:rPr lang="en-US" dirty="0"/>
              <a:t>Performance requirements designed for objective interpretation as ADS-specific technical requirements based on the ADS descriptions.</a:t>
            </a:r>
          </a:p>
        </p:txBody>
      </p:sp>
    </p:spTree>
    <p:extLst>
      <p:ext uri="{BB962C8B-B14F-4D97-AF65-F5344CB8AC3E}">
        <p14:creationId xmlns:p14="http://schemas.microsoft.com/office/powerpoint/2010/main" val="394274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Arrow: Up 68">
            <a:extLst>
              <a:ext uri="{FF2B5EF4-FFF2-40B4-BE49-F238E27FC236}">
                <a16:creationId xmlns:a16="http://schemas.microsoft.com/office/drawing/2014/main" id="{4D07D786-6A63-434E-B84B-675B712729DD}"/>
              </a:ext>
            </a:extLst>
          </p:cNvPr>
          <p:cNvSpPr/>
          <p:nvPr/>
        </p:nvSpPr>
        <p:spPr>
          <a:xfrm>
            <a:off x="6217920" y="4389120"/>
            <a:ext cx="548640" cy="1463040"/>
          </a:xfrm>
          <a:prstGeom prst="upArrow">
            <a:avLst/>
          </a:prstGeom>
          <a:solidFill>
            <a:srgbClr val="5B92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row: Up 67">
            <a:extLst>
              <a:ext uri="{FF2B5EF4-FFF2-40B4-BE49-F238E27FC236}">
                <a16:creationId xmlns:a16="http://schemas.microsoft.com/office/drawing/2014/main" id="{A9505C6D-222F-4AF4-8F76-F8CA61D44E4D}"/>
              </a:ext>
            </a:extLst>
          </p:cNvPr>
          <p:cNvSpPr/>
          <p:nvPr/>
        </p:nvSpPr>
        <p:spPr>
          <a:xfrm>
            <a:off x="1915027" y="4389120"/>
            <a:ext cx="548640" cy="1463040"/>
          </a:xfrm>
          <a:prstGeom prst="upArrow">
            <a:avLst/>
          </a:prstGeom>
          <a:solidFill>
            <a:srgbClr val="5B92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9152B-2AF2-4EBA-AA1E-B70C7B98D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Schematic of the FRAV perspectives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1B28EF-755A-4813-B48A-0CE74AD6210B}"/>
              </a:ext>
            </a:extLst>
          </p:cNvPr>
          <p:cNvSpPr/>
          <p:nvPr/>
        </p:nvSpPr>
        <p:spPr>
          <a:xfrm>
            <a:off x="548640" y="914400"/>
            <a:ext cx="7680960" cy="2377440"/>
          </a:xfrm>
          <a:prstGeom prst="rect">
            <a:avLst/>
          </a:prstGeom>
          <a:solidFill>
            <a:srgbClr val="5B9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Automated Driving System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FCCDD42-E062-4E91-94DA-BEA1AE2EC8D1}"/>
              </a:ext>
            </a:extLst>
          </p:cNvPr>
          <p:cNvSpPr/>
          <p:nvPr/>
        </p:nvSpPr>
        <p:spPr>
          <a:xfrm>
            <a:off x="1097280" y="2286000"/>
            <a:ext cx="23774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US" dirty="0">
                <a:solidFill>
                  <a:srgbClr val="5B92E5"/>
                </a:solidFill>
              </a:rPr>
              <a:t>ODD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BA26FF2-97EC-4B51-B7BF-FC6E5D23C044}"/>
              </a:ext>
            </a:extLst>
          </p:cNvPr>
          <p:cNvSpPr/>
          <p:nvPr/>
        </p:nvSpPr>
        <p:spPr>
          <a:xfrm>
            <a:off x="1188720" y="2651760"/>
            <a:ext cx="2194560" cy="365760"/>
          </a:xfrm>
          <a:prstGeom prst="roundRect">
            <a:avLst/>
          </a:prstGeom>
          <a:solidFill>
            <a:srgbClr val="5B9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Feature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0238003-0996-4A24-9929-ED6FEADBB22D}"/>
              </a:ext>
            </a:extLst>
          </p:cNvPr>
          <p:cNvSpPr/>
          <p:nvPr/>
        </p:nvSpPr>
        <p:spPr>
          <a:xfrm>
            <a:off x="5303520" y="2286000"/>
            <a:ext cx="23774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US" dirty="0">
                <a:solidFill>
                  <a:srgbClr val="5B92E5"/>
                </a:solidFill>
              </a:rPr>
              <a:t>ODD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C8B00C6-8B5D-4A2A-B0BF-7D8138002162}"/>
              </a:ext>
            </a:extLst>
          </p:cNvPr>
          <p:cNvSpPr/>
          <p:nvPr/>
        </p:nvSpPr>
        <p:spPr>
          <a:xfrm>
            <a:off x="5394960" y="2651760"/>
            <a:ext cx="2194560" cy="365760"/>
          </a:xfrm>
          <a:prstGeom prst="roundRect">
            <a:avLst/>
          </a:prstGeom>
          <a:solidFill>
            <a:srgbClr val="5B9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Feature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AE3978D-398A-404D-B11D-56058E5D3682}"/>
              </a:ext>
            </a:extLst>
          </p:cNvPr>
          <p:cNvGrpSpPr/>
          <p:nvPr/>
        </p:nvGrpSpPr>
        <p:grpSpPr>
          <a:xfrm>
            <a:off x="731520" y="1326874"/>
            <a:ext cx="7343030" cy="365760"/>
            <a:chOff x="775252" y="1326874"/>
            <a:chExt cx="7343030" cy="36576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92834D7-CD1F-46F6-980A-1838413F6C9E}"/>
                </a:ext>
              </a:extLst>
            </p:cNvPr>
            <p:cNvSpPr/>
            <p:nvPr/>
          </p:nvSpPr>
          <p:spPr>
            <a:xfrm>
              <a:off x="775252" y="1326874"/>
              <a:ext cx="1463040" cy="365760"/>
            </a:xfrm>
            <a:prstGeom prst="ellipse">
              <a:avLst/>
            </a:prstGeom>
            <a:solidFill>
              <a:srgbClr val="5B92E5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4D9CF09-2D4C-4366-B44B-25B5E3D47743}"/>
                </a:ext>
              </a:extLst>
            </p:cNvPr>
            <p:cNvSpPr/>
            <p:nvPr/>
          </p:nvSpPr>
          <p:spPr>
            <a:xfrm>
              <a:off x="2238292" y="1326874"/>
              <a:ext cx="1463040" cy="365760"/>
            </a:xfrm>
            <a:prstGeom prst="ellipse">
              <a:avLst/>
            </a:prstGeom>
            <a:solidFill>
              <a:srgbClr val="5B92E5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AF580DB-9240-4C2C-B641-A24571977EB5}"/>
                </a:ext>
              </a:extLst>
            </p:cNvPr>
            <p:cNvSpPr/>
            <p:nvPr/>
          </p:nvSpPr>
          <p:spPr>
            <a:xfrm>
              <a:off x="3715247" y="1326874"/>
              <a:ext cx="1463040" cy="365760"/>
            </a:xfrm>
            <a:prstGeom prst="ellipse">
              <a:avLst/>
            </a:prstGeom>
            <a:solidFill>
              <a:srgbClr val="5B92E5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0F637A9-0DED-429B-A415-783696B17AC2}"/>
                </a:ext>
              </a:extLst>
            </p:cNvPr>
            <p:cNvSpPr/>
            <p:nvPr/>
          </p:nvSpPr>
          <p:spPr>
            <a:xfrm>
              <a:off x="5192202" y="1326874"/>
              <a:ext cx="1463040" cy="365760"/>
            </a:xfrm>
            <a:prstGeom prst="ellipse">
              <a:avLst/>
            </a:prstGeom>
            <a:solidFill>
              <a:srgbClr val="5B92E5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A8B0BF8-A0B9-4FE7-B1F9-32F21CFA14F8}"/>
                </a:ext>
              </a:extLst>
            </p:cNvPr>
            <p:cNvSpPr/>
            <p:nvPr/>
          </p:nvSpPr>
          <p:spPr>
            <a:xfrm>
              <a:off x="6655242" y="1326874"/>
              <a:ext cx="1463040" cy="365760"/>
            </a:xfrm>
            <a:prstGeom prst="ellipse">
              <a:avLst/>
            </a:prstGeom>
            <a:solidFill>
              <a:srgbClr val="5B92E5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9D473E0-DF4E-457D-993C-BE0580443BF9}"/>
              </a:ext>
            </a:extLst>
          </p:cNvPr>
          <p:cNvGrpSpPr/>
          <p:nvPr/>
        </p:nvGrpSpPr>
        <p:grpSpPr>
          <a:xfrm>
            <a:off x="1506772" y="1692634"/>
            <a:ext cx="4373218" cy="593366"/>
            <a:chOff x="1506772" y="1692634"/>
            <a:chExt cx="4373218" cy="59336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8A60615-52D7-444F-B835-5F8B88B2A0D1}"/>
                </a:ext>
              </a:extLst>
            </p:cNvPr>
            <p:cNvCxnSpPr>
              <a:endCxn id="8" idx="0"/>
            </p:cNvCxnSpPr>
            <p:nvPr/>
          </p:nvCxnSpPr>
          <p:spPr>
            <a:xfrm>
              <a:off x="1506772" y="1692634"/>
              <a:ext cx="779228" cy="59336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B8B8F24-173D-4998-8E6C-C6C8386060B0}"/>
                </a:ext>
              </a:extLst>
            </p:cNvPr>
            <p:cNvCxnSpPr>
              <a:cxnSpLocks/>
              <a:stCxn id="20" idx="4"/>
              <a:endCxn id="8" idx="0"/>
            </p:cNvCxnSpPr>
            <p:nvPr/>
          </p:nvCxnSpPr>
          <p:spPr>
            <a:xfrm flipH="1">
              <a:off x="2286000" y="1692634"/>
              <a:ext cx="3593990" cy="59336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BD6338E-9DD3-41B2-AEF4-B91BBFE62A32}"/>
                </a:ext>
              </a:extLst>
            </p:cNvPr>
            <p:cNvCxnSpPr>
              <a:cxnSpLocks/>
              <a:stCxn id="19" idx="4"/>
              <a:endCxn id="8" idx="0"/>
            </p:cNvCxnSpPr>
            <p:nvPr/>
          </p:nvCxnSpPr>
          <p:spPr>
            <a:xfrm flipH="1">
              <a:off x="2286000" y="1692634"/>
              <a:ext cx="2117035" cy="59336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BD6674D-A622-4BDA-92F6-7CBAB7E42BEA}"/>
                </a:ext>
              </a:extLst>
            </p:cNvPr>
            <p:cNvCxnSpPr>
              <a:cxnSpLocks/>
              <a:stCxn id="17" idx="4"/>
              <a:endCxn id="8" idx="0"/>
            </p:cNvCxnSpPr>
            <p:nvPr/>
          </p:nvCxnSpPr>
          <p:spPr>
            <a:xfrm flipH="1">
              <a:off x="2286000" y="1692634"/>
              <a:ext cx="640080" cy="59336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7BEFCEE-D848-4787-B970-59B7B2029534}"/>
              </a:ext>
            </a:extLst>
          </p:cNvPr>
          <p:cNvGrpSpPr/>
          <p:nvPr/>
        </p:nvGrpSpPr>
        <p:grpSpPr>
          <a:xfrm>
            <a:off x="2926080" y="1692634"/>
            <a:ext cx="4416950" cy="593366"/>
            <a:chOff x="2926080" y="1692634"/>
            <a:chExt cx="4416950" cy="593366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392539C-1A4E-4BE2-83DF-17017BD75E52}"/>
                </a:ext>
              </a:extLst>
            </p:cNvPr>
            <p:cNvCxnSpPr>
              <a:cxnSpLocks/>
              <a:stCxn id="17" idx="4"/>
              <a:endCxn id="12" idx="0"/>
            </p:cNvCxnSpPr>
            <p:nvPr/>
          </p:nvCxnSpPr>
          <p:spPr>
            <a:xfrm>
              <a:off x="2926080" y="1692634"/>
              <a:ext cx="3566160" cy="59336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D810A15-82D4-498F-BAD6-68C8BA7D8E68}"/>
                </a:ext>
              </a:extLst>
            </p:cNvPr>
            <p:cNvCxnSpPr>
              <a:cxnSpLocks/>
              <a:stCxn id="19" idx="4"/>
              <a:endCxn id="12" idx="0"/>
            </p:cNvCxnSpPr>
            <p:nvPr/>
          </p:nvCxnSpPr>
          <p:spPr>
            <a:xfrm>
              <a:off x="4403035" y="1692634"/>
              <a:ext cx="2089205" cy="59336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E2D5876-76B6-4526-949B-533918400C3E}"/>
                </a:ext>
              </a:extLst>
            </p:cNvPr>
            <p:cNvCxnSpPr>
              <a:cxnSpLocks/>
              <a:stCxn id="20" idx="4"/>
              <a:endCxn id="12" idx="0"/>
            </p:cNvCxnSpPr>
            <p:nvPr/>
          </p:nvCxnSpPr>
          <p:spPr>
            <a:xfrm>
              <a:off x="5879990" y="1692634"/>
              <a:ext cx="612250" cy="59336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6A227D7-3DD3-4C96-B94D-9D6313A999E9}"/>
                </a:ext>
              </a:extLst>
            </p:cNvPr>
            <p:cNvCxnSpPr>
              <a:cxnSpLocks/>
              <a:stCxn id="21" idx="4"/>
              <a:endCxn id="12" idx="0"/>
            </p:cNvCxnSpPr>
            <p:nvPr/>
          </p:nvCxnSpPr>
          <p:spPr>
            <a:xfrm flipH="1">
              <a:off x="6492240" y="1692634"/>
              <a:ext cx="850790" cy="59336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893A8139-48D9-469F-B260-84A470FCDE3F}"/>
              </a:ext>
            </a:extLst>
          </p:cNvPr>
          <p:cNvSpPr/>
          <p:nvPr/>
        </p:nvSpPr>
        <p:spPr>
          <a:xfrm>
            <a:off x="548640" y="5852160"/>
            <a:ext cx="7680960" cy="548640"/>
          </a:xfrm>
          <a:prstGeom prst="rect">
            <a:avLst/>
          </a:prstGeom>
          <a:solidFill>
            <a:schemeClr val="bg1"/>
          </a:solidFill>
          <a:ln>
            <a:solidFill>
              <a:srgbClr val="5B92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B92E5"/>
                </a:solidFill>
              </a:rPr>
              <a:t>High-Level Performance Requirements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17E8BCE-BC6C-4E38-A653-5E55DB8C0116}"/>
              </a:ext>
            </a:extLst>
          </p:cNvPr>
          <p:cNvSpPr/>
          <p:nvPr/>
        </p:nvSpPr>
        <p:spPr>
          <a:xfrm>
            <a:off x="1097280" y="4937760"/>
            <a:ext cx="2377440" cy="365760"/>
          </a:xfrm>
          <a:prstGeom prst="roundRect">
            <a:avLst/>
          </a:prstGeom>
          <a:solidFill>
            <a:srgbClr val="5B9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ODD Description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19CAD02B-06A4-4126-846B-13B86716D014}"/>
              </a:ext>
            </a:extLst>
          </p:cNvPr>
          <p:cNvSpPr/>
          <p:nvPr/>
        </p:nvSpPr>
        <p:spPr>
          <a:xfrm>
            <a:off x="5303520" y="4937760"/>
            <a:ext cx="2377440" cy="365760"/>
          </a:xfrm>
          <a:prstGeom prst="roundRect">
            <a:avLst/>
          </a:prstGeom>
          <a:solidFill>
            <a:srgbClr val="5B9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ODD Description</a:t>
            </a:r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6EB95DEB-6499-4DBA-80BF-8A3749C4CC93}"/>
              </a:ext>
            </a:extLst>
          </p:cNvPr>
          <p:cNvSpPr/>
          <p:nvPr/>
        </p:nvSpPr>
        <p:spPr>
          <a:xfrm>
            <a:off x="1280160" y="2926080"/>
            <a:ext cx="548640" cy="1371600"/>
          </a:xfrm>
          <a:prstGeom prst="upArrow">
            <a:avLst/>
          </a:prstGeom>
          <a:solidFill>
            <a:srgbClr val="5B92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Up 52">
            <a:extLst>
              <a:ext uri="{FF2B5EF4-FFF2-40B4-BE49-F238E27FC236}">
                <a16:creationId xmlns:a16="http://schemas.microsoft.com/office/drawing/2014/main" id="{44E3D2FE-B99E-4A4B-AEC2-8D9410EB8CAD}"/>
              </a:ext>
            </a:extLst>
          </p:cNvPr>
          <p:cNvSpPr/>
          <p:nvPr/>
        </p:nvSpPr>
        <p:spPr>
          <a:xfrm>
            <a:off x="6949440" y="2926080"/>
            <a:ext cx="548640" cy="1371600"/>
          </a:xfrm>
          <a:prstGeom prst="upArrow">
            <a:avLst/>
          </a:prstGeom>
          <a:solidFill>
            <a:srgbClr val="5B92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Up 53">
            <a:extLst>
              <a:ext uri="{FF2B5EF4-FFF2-40B4-BE49-F238E27FC236}">
                <a16:creationId xmlns:a16="http://schemas.microsoft.com/office/drawing/2014/main" id="{6AB25282-86E2-41C1-8D95-417207B240F3}"/>
              </a:ext>
            </a:extLst>
          </p:cNvPr>
          <p:cNvSpPr/>
          <p:nvPr/>
        </p:nvSpPr>
        <p:spPr>
          <a:xfrm rot="1500000">
            <a:off x="3229292" y="2549292"/>
            <a:ext cx="548640" cy="1737360"/>
          </a:xfrm>
          <a:prstGeom prst="upArrow">
            <a:avLst/>
          </a:prstGeom>
          <a:solidFill>
            <a:schemeClr val="bg1"/>
          </a:solidFill>
          <a:ln>
            <a:solidFill>
              <a:srgbClr val="5B92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Up 54">
            <a:extLst>
              <a:ext uri="{FF2B5EF4-FFF2-40B4-BE49-F238E27FC236}">
                <a16:creationId xmlns:a16="http://schemas.microsoft.com/office/drawing/2014/main" id="{3C361812-4596-4D6E-8BDE-1063F70A907B}"/>
              </a:ext>
            </a:extLst>
          </p:cNvPr>
          <p:cNvSpPr/>
          <p:nvPr/>
        </p:nvSpPr>
        <p:spPr>
          <a:xfrm rot="-1500000">
            <a:off x="5000308" y="2549292"/>
            <a:ext cx="548640" cy="1737360"/>
          </a:xfrm>
          <a:prstGeom prst="upArrow">
            <a:avLst/>
          </a:prstGeom>
          <a:solidFill>
            <a:schemeClr val="bg1"/>
          </a:solidFill>
          <a:ln>
            <a:solidFill>
              <a:srgbClr val="5B92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935EC3E9-220B-4990-88F9-7105EB41AE4A}"/>
              </a:ext>
            </a:extLst>
          </p:cNvPr>
          <p:cNvSpPr/>
          <p:nvPr/>
        </p:nvSpPr>
        <p:spPr>
          <a:xfrm>
            <a:off x="822960" y="4023360"/>
            <a:ext cx="2926080" cy="365760"/>
          </a:xfrm>
          <a:prstGeom prst="roundRect">
            <a:avLst/>
          </a:prstGeom>
          <a:solidFill>
            <a:schemeClr val="bg1"/>
          </a:solidFill>
          <a:ln>
            <a:solidFill>
              <a:srgbClr val="5B92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rgbClr val="5B92E5"/>
                </a:solidFill>
              </a:rPr>
              <a:t>Technical Requirements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ABD36FD-BEC7-4F5D-BC89-68F992DB6E87}"/>
              </a:ext>
            </a:extLst>
          </p:cNvPr>
          <p:cNvSpPr/>
          <p:nvPr/>
        </p:nvSpPr>
        <p:spPr>
          <a:xfrm>
            <a:off x="5029200" y="4023360"/>
            <a:ext cx="2926080" cy="365760"/>
          </a:xfrm>
          <a:prstGeom prst="roundRect">
            <a:avLst/>
          </a:prstGeom>
          <a:solidFill>
            <a:schemeClr val="bg1"/>
          </a:solidFill>
          <a:ln>
            <a:solidFill>
              <a:srgbClr val="5B92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rgbClr val="5B92E5"/>
                </a:solidFill>
              </a:rPr>
              <a:t>Technical Requirements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52909C-E068-45E9-8349-1B5B2537B624}"/>
              </a:ext>
            </a:extLst>
          </p:cNvPr>
          <p:cNvSpPr txBox="1"/>
          <p:nvPr/>
        </p:nvSpPr>
        <p:spPr>
          <a:xfrm>
            <a:off x="8426461" y="901706"/>
            <a:ext cx="2560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The ADS is the system.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AFDFDBD-74EB-4192-A888-F0F2A41EF513}"/>
              </a:ext>
            </a:extLst>
          </p:cNvPr>
          <p:cNvSpPr txBox="1"/>
          <p:nvPr/>
        </p:nvSpPr>
        <p:spPr>
          <a:xfrm>
            <a:off x="8412480" y="1265927"/>
            <a:ext cx="367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An ADS has one or more features.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595CBEE-8AA7-4163-BE0E-75B6447A72E5}"/>
              </a:ext>
            </a:extLst>
          </p:cNvPr>
          <p:cNvSpPr txBox="1"/>
          <p:nvPr/>
        </p:nvSpPr>
        <p:spPr>
          <a:xfrm>
            <a:off x="8412480" y="1630148"/>
            <a:ext cx="344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Each feature has a unique ODD.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B17F862-7371-45DA-9E48-61A2C05F866E}"/>
              </a:ext>
            </a:extLst>
          </p:cNvPr>
          <p:cNvSpPr txBox="1"/>
          <p:nvPr/>
        </p:nvSpPr>
        <p:spPr>
          <a:xfrm>
            <a:off x="8426461" y="1994369"/>
            <a:ext cx="3453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ADS functions perform the DDT.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CF7A760-6859-4384-B768-3501B5CD550C}"/>
              </a:ext>
            </a:extLst>
          </p:cNvPr>
          <p:cNvSpPr txBox="1"/>
          <p:nvPr/>
        </p:nvSpPr>
        <p:spPr>
          <a:xfrm>
            <a:off x="8412480" y="2358590"/>
            <a:ext cx="364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The functions enable the features.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414EA1-1618-4994-8AF9-EF82A80F1E40}"/>
              </a:ext>
            </a:extLst>
          </p:cNvPr>
          <p:cNvSpPr txBox="1"/>
          <p:nvPr/>
        </p:nvSpPr>
        <p:spPr>
          <a:xfrm>
            <a:off x="8412480" y="2722811"/>
            <a:ext cx="3556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Features may use all or some ADS functions and features may share the same functions.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F49084C-CCB3-4DB3-B20B-187B2493D15C}"/>
              </a:ext>
            </a:extLst>
          </p:cNvPr>
          <p:cNvSpPr txBox="1"/>
          <p:nvPr/>
        </p:nvSpPr>
        <p:spPr>
          <a:xfrm>
            <a:off x="8431535" y="5754469"/>
            <a:ext cx="3622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Performance requirements cover all ADS configurations.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C06E9B-D076-492D-B1CE-2BF64226C3EA}"/>
              </a:ext>
            </a:extLst>
          </p:cNvPr>
          <p:cNvSpPr txBox="1"/>
          <p:nvPr/>
        </p:nvSpPr>
        <p:spPr>
          <a:xfrm>
            <a:off x="8374883" y="4559249"/>
            <a:ext cx="3556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ODD descriptions enable a clear understanding of the ADS design and intended uses and limitations of its features.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BEB748C-76CE-4BCF-BD9F-9FEA7EC971ED}"/>
              </a:ext>
            </a:extLst>
          </p:cNvPr>
          <p:cNvSpPr txBox="1"/>
          <p:nvPr/>
        </p:nvSpPr>
        <p:spPr>
          <a:xfrm>
            <a:off x="8359247" y="3641030"/>
            <a:ext cx="350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Descriptions enable objective determination of ADS-specific requirements.</a:t>
            </a:r>
          </a:p>
        </p:txBody>
      </p:sp>
    </p:spTree>
    <p:extLst>
      <p:ext uri="{BB962C8B-B14F-4D97-AF65-F5344CB8AC3E}">
        <p14:creationId xmlns:p14="http://schemas.microsoft.com/office/powerpoint/2010/main" val="215037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8" grpId="0" animBg="1"/>
      <p:bldP spid="4" grpId="0" animBg="1"/>
      <p:bldP spid="8" grpId="0" animBg="1"/>
      <p:bldP spid="5" grpId="0" animBg="1"/>
      <p:bldP spid="12" grpId="0" animBg="1"/>
      <p:bldP spid="11" grpId="0" animBg="1"/>
      <p:bldP spid="47" grpId="0" animBg="1"/>
      <p:bldP spid="48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50" grpId="0" animBg="1"/>
      <p:bldP spid="51" grpId="0" animBg="1"/>
      <p:bldP spid="56" grpId="0"/>
      <p:bldP spid="57" grpId="0"/>
      <p:bldP spid="58" grpId="0"/>
      <p:bldP spid="59" grpId="0"/>
      <p:bldP spid="61" grpId="0"/>
      <p:bldP spid="63" grpId="0"/>
      <p:bldP spid="66" grpId="0"/>
      <p:bldP spid="67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B85E1-CA1A-40CE-A41A-3563857DC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Consequences of the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C7691-D64B-4CB0-BD26-B2C37A159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“System safety” is an overall concept, not a set of requirements</a:t>
            </a:r>
            <a:endParaRPr lang="en-US" sz="2400" dirty="0"/>
          </a:p>
          <a:p>
            <a:pPr lvl="1"/>
            <a:r>
              <a:rPr lang="en-US" dirty="0"/>
              <a:t>Related to design, performance, and safety assurance methods (i.e., assurance of system safety is an overall objective of FRAV and VMAD).</a:t>
            </a:r>
          </a:p>
          <a:p>
            <a:pPr lvl="1"/>
            <a:r>
              <a:rPr lang="en-US" dirty="0"/>
              <a:t>FRAV intends to describe “system safety” as a basis from which to derive specifications for “safe performance”.</a:t>
            </a:r>
          </a:p>
          <a:p>
            <a:r>
              <a:rPr lang="en-US" sz="2400" dirty="0"/>
              <a:t>“Safe performance” will address ADS driving behavior, interactions with the ADS operator, interactions with other road users, post-crash behavior, DDT performance, and other aspects to be determined.</a:t>
            </a:r>
          </a:p>
          <a:p>
            <a:r>
              <a:rPr lang="en-US" sz="2400" dirty="0"/>
              <a:t>ADS descriptions will define elements that could impact ADS performance</a:t>
            </a:r>
          </a:p>
          <a:p>
            <a:pPr lvl="1"/>
            <a:r>
              <a:rPr lang="en-US" dirty="0"/>
              <a:t>Aligned with performance requirements to enable methodical and objective interpretation at a technical level suitable for assessment of the ADS and its feature(s).</a:t>
            </a:r>
          </a:p>
        </p:txBody>
      </p:sp>
    </p:spTree>
    <p:extLst>
      <p:ext uri="{BB962C8B-B14F-4D97-AF65-F5344CB8AC3E}">
        <p14:creationId xmlns:p14="http://schemas.microsoft.com/office/powerpoint/2010/main" val="3445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6950</TotalTime>
  <Words>1351</Words>
  <Application>Microsoft Office PowerPoint</Application>
  <PresentationFormat>Widescreen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Nova</vt:lpstr>
      <vt:lpstr>Arial Nova Light</vt:lpstr>
      <vt:lpstr>Calibri</vt:lpstr>
      <vt:lpstr>Office Theme</vt:lpstr>
      <vt:lpstr>Informal Working Group on  Functional Requirements for Automated Vehicles</vt:lpstr>
      <vt:lpstr>Current FRAV consensus</vt:lpstr>
      <vt:lpstr>Current FRAV consensus</vt:lpstr>
      <vt:lpstr>Current FRAV consensus</vt:lpstr>
      <vt:lpstr>Current FRAV consensus</vt:lpstr>
      <vt:lpstr>Emerging FRAV consensus</vt:lpstr>
      <vt:lpstr>Overview of anticipated deliverables</vt:lpstr>
      <vt:lpstr>Schematic of the FRAV perspectives</vt:lpstr>
      <vt:lpstr>Consequences of the approach</vt:lpstr>
      <vt:lpstr>Near-term goals and objectives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Creamer</dc:creator>
  <cp:lastModifiedBy>FG</cp:lastModifiedBy>
  <cp:revision>270</cp:revision>
  <dcterms:created xsi:type="dcterms:W3CDTF">2020-02-22T10:07:13Z</dcterms:created>
  <dcterms:modified xsi:type="dcterms:W3CDTF">2020-09-21T09:39:35Z</dcterms:modified>
</cp:coreProperties>
</file>