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8" r:id="rId6"/>
    <p:sldId id="281" r:id="rId7"/>
    <p:sldId id="258" r:id="rId8"/>
    <p:sldId id="264" r:id="rId9"/>
    <p:sldId id="277" r:id="rId10"/>
    <p:sldId id="275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4" autoAdjust="0"/>
    <p:restoredTop sz="94343" autoAdjust="0"/>
  </p:normalViewPr>
  <p:slideViewPr>
    <p:cSldViewPr snapToGrid="0">
      <p:cViewPr varScale="1">
        <p:scale>
          <a:sx n="65" d="100"/>
          <a:sy n="65" d="100"/>
        </p:scale>
        <p:origin x="8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7ABB7-9E87-4065-ACF7-FBD6765DEA69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C3A29-0B72-4014-A069-1E0F314B3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4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8C3A29-0B72-4014-A069-1E0F314B3D9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618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C3A29-0B72-4014-A069-1E0F314B3D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25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8C3A29-0B72-4014-A069-1E0F314B3D9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422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EECB9B-282D-4D1B-8D5F-2093A26DED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err="1"/>
              <a:t>Mastertitelformat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14D0303-E47E-4FB9-96DE-1D80AB918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Master-</a:t>
            </a:r>
            <a:r>
              <a:rPr lang="en-US" dirty="0" err="1"/>
              <a:t>Untertitelformat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64CC4B-56FC-4EAE-A4C4-6BCE08499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D1A5-D897-4A14-9D93-3DBECE9ABC51}" type="datetimeFigureOut">
              <a:rPr lang="en-US" smtClean="0"/>
              <a:t>9/18/2020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79A397-4E16-4C25-A0B7-7745FD2E6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D48496-2154-4315-B9A9-24A63F029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B059-65F4-477C-8DBB-0B355FD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71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08AC18-E1E5-4C42-8F54-B0D311190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87A4168-2F79-4893-9517-F79CA4D5B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6A9869-DF8B-41F6-8DCA-C48398AD2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D1A5-D897-4A14-9D93-3DBECE9ABC5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D9210D-FE6D-417F-AF0F-B60D35483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4A3DD4-CD63-41D7-A61A-B4E49DE2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B059-65F4-477C-8DBB-0B355FD51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0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558052B-B41A-4C0D-894C-6D6FBB2E2E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E85A197-5A1B-47BD-B86A-0DB85EA5A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193042-CE87-439D-BA32-F00D8B1A9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D1A5-D897-4A14-9D93-3DBECE9ABC5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3B3DE8-62F1-4F37-B64B-CBF2B9D23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2CCF3E-F3FD-418E-BE39-4F72D6C3B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B059-65F4-477C-8DBB-0B355FD51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2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19759-3D81-480D-BA17-B616D6681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84CB19-FEE1-4B6B-B74A-3585C18EE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6A871D-C21B-40E0-A2C0-C36708FC4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D1A5-D897-4A14-9D93-3DBECE9ABC5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E172DD-456C-4857-A723-F3D3D3791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EF8D20-4334-4D50-96A9-072D914CD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B059-65F4-477C-8DBB-0B355FD51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2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02D585-6EC6-4CB1-8D4B-9997E5B14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86D6AC-7424-40D9-A75C-1F5A94976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88EFFE-0090-4C18-AA43-36B11A84C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D1A5-D897-4A14-9D93-3DBECE9ABC5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36C5C3-9D58-445E-97BD-406D7E897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266AA1-0777-4D0B-96EC-E5A8A9D1D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B059-65F4-477C-8DBB-0B355FD51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1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4A9484-6E26-4DE7-9049-2503378CD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9382B9-DC16-4AED-AEDE-B59156095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3E4C580-1287-448E-A69A-82070B34A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5888B2-3394-4B3A-8519-5F3997A04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D1A5-D897-4A14-9D93-3DBECE9ABC5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30108AB-516E-4EBB-A1B5-09C1276EA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24EAE1-30F6-4D38-83F2-B9F72F9BF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B059-65F4-477C-8DBB-0B355FD51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9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1AF28F-E9D6-4399-871C-214ED9B23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E5B8540-40A0-4687-8201-ECC7FE1DE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08A0815-0EC0-4588-9FA8-FF4828B37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D199016-AA14-443E-90ED-EE7F7E22CA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A552493-B434-4CAD-BB99-28AB04DE7F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4885ABC-6886-470F-89C4-E23FFCF68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D1A5-D897-4A14-9D93-3DBECE9ABC5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C54B13F-F3A2-417B-BF6E-B0350B7BC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83E6A02-5CCD-415C-AC51-3AA96AEEF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B059-65F4-477C-8DBB-0B355FD51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7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2B0B8E-DE0D-4D39-B91A-749FE8447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B13762B-8CE7-48F4-8BD1-C798F21A8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D1A5-D897-4A14-9D93-3DBECE9ABC5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58A2CD-3BE6-4A4B-A8A2-E666D6C3A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EC0B678-72D2-47DB-96D7-1D77E5783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B059-65F4-477C-8DBB-0B355FD51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5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35DC7C7-CABC-44A5-A30E-5F4EC51F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D1A5-D897-4A14-9D93-3DBECE9ABC5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82BF823-29BD-40F7-92F0-4C950E238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B7AFD9-8F57-42C0-8A66-FC54D7BC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B059-65F4-477C-8DBB-0B355FD51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9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0405FB-29A1-4525-982A-3FD5E9987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241D8E-82DD-495B-BB9A-C66FFFA0B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32F7D14-9C98-4766-9251-92C596C15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787A4B7-73B6-45D4-9286-F14D51BF0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D1A5-D897-4A14-9D93-3DBECE9ABC5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E0C7CE2-B023-490D-85D4-8286713F8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4C1B0E-1D7F-47FF-9AC1-C66791273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B059-65F4-477C-8DBB-0B355FD51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4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03C60E-5082-4C85-AB3B-54F32098E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CFD9E52-CEFF-4C00-B1CF-C97DE22F1E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5EB9FB5-9277-47BE-966E-8A1E30FC4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6EF804-1096-4DFA-8C89-4CB9A8B93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D1A5-D897-4A14-9D93-3DBECE9ABC5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74A661-A12A-4F4B-A262-D7CD0C13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523CDA-A559-40FF-9576-E89413C18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B059-65F4-477C-8DBB-0B355FD51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7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140BE2C-54B2-422A-A2CF-6EBEFA1B3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Mastertitelformat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1828E2-F6A2-4E05-94D5-F8A8038A3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/>
              <a:t>Mastertextformat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8FB4D6-0861-4561-B1E9-ADD342040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DD1A5-D897-4A14-9D93-3DBECE9ABC51}" type="datetimeFigureOut">
              <a:rPr lang="en-US" smtClean="0"/>
              <a:t>9/18/2020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76CE95-EEE1-4DB4-A0CE-7D7F0E96E1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BF6E57-9876-4C15-924F-A9BEEC413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CB059-65F4-477C-8DBB-0B355FD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0E62F-2653-4262-A71E-5BE02B0FB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1828800"/>
          </a:xfrm>
        </p:spPr>
        <p:txBody>
          <a:bodyPr>
            <a:normAutofit fontScale="90000"/>
          </a:bodyPr>
          <a:lstStyle/>
          <a:p>
            <a:r>
              <a:rPr lang="en-US" sz="4800" b="1" dirty="0"/>
              <a:t>UN Regulation No. 13-H </a:t>
            </a:r>
            <a:br>
              <a:rPr lang="en-US" sz="4800" b="1" dirty="0"/>
            </a:br>
            <a:r>
              <a:rPr lang="en-US" sz="4800" b="1" dirty="0"/>
              <a:t>Stop Lamp Illumination</a:t>
            </a:r>
            <a:br>
              <a:rPr lang="en-US" sz="4800" b="1" dirty="0"/>
            </a:br>
            <a:endParaRPr lang="en-US" sz="48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123DF82-8991-4AC3-B2D5-A5917824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5200"/>
            <a:ext cx="9144000" cy="2584514"/>
          </a:xfrm>
        </p:spPr>
        <p:txBody>
          <a:bodyPr>
            <a:normAutofit/>
          </a:bodyPr>
          <a:lstStyle/>
          <a:p>
            <a:r>
              <a:rPr lang="pt-BR" dirty="0"/>
              <a:t>Proposal for a Suppl.2 to UN-Regulation No. 13H/01</a:t>
            </a:r>
            <a:endParaRPr lang="en-US" dirty="0"/>
          </a:p>
          <a:p>
            <a:endParaRPr lang="en-US" dirty="0"/>
          </a:p>
          <a:p>
            <a:r>
              <a:rPr lang="en-US" dirty="0"/>
              <a:t>Supporting Presentation to Document </a:t>
            </a:r>
            <a:endParaRPr lang="de-DE" sz="1800" dirty="0"/>
          </a:p>
          <a:p>
            <a:r>
              <a:rPr lang="de-DE" dirty="0"/>
              <a:t> ECE/TRANS/WP.29/</a:t>
            </a:r>
            <a:r>
              <a:rPr lang="de-DE" b="1" dirty="0"/>
              <a:t>GRVA/2020/31</a:t>
            </a:r>
            <a:r>
              <a:rPr lang="de-DE" dirty="0"/>
              <a:t> 	</a:t>
            </a:r>
            <a:endParaRPr lang="en-US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49ECBF-1E97-43E5-980A-05109113602A}"/>
              </a:ext>
            </a:extLst>
          </p:cNvPr>
          <p:cNvSpPr txBox="1"/>
          <p:nvPr/>
        </p:nvSpPr>
        <p:spPr>
          <a:xfrm>
            <a:off x="707923" y="545690"/>
            <a:ext cx="3485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/>
              <a:t>Submitted</a:t>
            </a:r>
            <a:r>
              <a:rPr lang="fr-CH" dirty="0"/>
              <a:t> by the expert </a:t>
            </a:r>
            <a:r>
              <a:rPr lang="fr-CH" dirty="0" err="1"/>
              <a:t>from</a:t>
            </a:r>
            <a:r>
              <a:rPr lang="fr-CH" dirty="0"/>
              <a:t> OICA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8687B-5A1C-4875-82F9-9F55092C87D3}"/>
              </a:ext>
            </a:extLst>
          </p:cNvPr>
          <p:cNvSpPr txBox="1"/>
          <p:nvPr/>
        </p:nvSpPr>
        <p:spPr>
          <a:xfrm>
            <a:off x="7860890" y="575186"/>
            <a:ext cx="33331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u="sng" dirty="0"/>
              <a:t>Informal document</a:t>
            </a:r>
            <a:r>
              <a:rPr lang="fr-CH" dirty="0"/>
              <a:t> </a:t>
            </a:r>
            <a:r>
              <a:rPr lang="fr-CH" b="1" dirty="0"/>
              <a:t>GRVA-07-48</a:t>
            </a:r>
            <a:br>
              <a:rPr lang="fr-CH" dirty="0"/>
            </a:br>
            <a:r>
              <a:rPr lang="fr-CH" dirty="0"/>
              <a:t>7th GRVA, 21-25 </a:t>
            </a:r>
            <a:r>
              <a:rPr lang="fr-CH" dirty="0" err="1"/>
              <a:t>September</a:t>
            </a:r>
            <a:r>
              <a:rPr lang="fr-CH" dirty="0"/>
              <a:t> 2020</a:t>
            </a:r>
            <a:br>
              <a:rPr lang="fr-CH" dirty="0"/>
            </a:br>
            <a:r>
              <a:rPr lang="fr-CH" dirty="0"/>
              <a:t>Agenda item 8(c)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608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34DCA-7B1E-4D8F-9818-A95470BE1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4" y="275574"/>
            <a:ext cx="11291776" cy="985502"/>
          </a:xfrm>
        </p:spPr>
        <p:txBody>
          <a:bodyPr>
            <a:normAutofit/>
          </a:bodyPr>
          <a:lstStyle/>
          <a:p>
            <a:r>
              <a:rPr lang="en-US" sz="3600" b="1" dirty="0"/>
              <a:t>Current regulation </a:t>
            </a:r>
            <a:r>
              <a:rPr lang="pt-BR" sz="3600" b="1" dirty="0">
                <a:solidFill>
                  <a:prstClr val="black"/>
                </a:solidFill>
              </a:rPr>
              <a:t>UN-R 13H/01 Suppl.1</a:t>
            </a:r>
            <a:endParaRPr lang="de-DE" sz="3600" b="1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46E25A8-F45F-4F86-A662-566E4D0826B1}"/>
              </a:ext>
            </a:extLst>
          </p:cNvPr>
          <p:cNvSpPr/>
          <p:nvPr/>
        </p:nvSpPr>
        <p:spPr>
          <a:xfrm>
            <a:off x="394447" y="1955016"/>
            <a:ext cx="11362124" cy="466281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dirty="0">
                <a:latin typeface="ArialMT"/>
              </a:rPr>
              <a:t>For </a:t>
            </a:r>
            <a:r>
              <a:rPr lang="en-US" sz="2400" b="1" dirty="0">
                <a:latin typeface="ArialMT"/>
              </a:rPr>
              <a:t>decelerations below 0.7 m/s²</a:t>
            </a:r>
            <a:r>
              <a:rPr lang="en-US" sz="2400" dirty="0">
                <a:latin typeface="ArialMT"/>
              </a:rPr>
              <a:t>, the stop lamps …</a:t>
            </a:r>
          </a:p>
          <a:p>
            <a:pPr>
              <a:spcBef>
                <a:spcPts val="1800"/>
              </a:spcBef>
            </a:pPr>
            <a:endParaRPr lang="en-US" sz="2400" dirty="0">
              <a:latin typeface="ArialMT"/>
            </a:endParaRPr>
          </a:p>
          <a:p>
            <a:pPr marL="742950" lvl="1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latin typeface="ArialMT"/>
                <a:sym typeface="Wingdings" panose="05000000000000000000" pitchFamily="2" charset="2"/>
              </a:rPr>
              <a:t>shall </a:t>
            </a:r>
            <a:r>
              <a:rPr lang="en-GB" sz="2400" dirty="0">
                <a:latin typeface="ArialMT"/>
                <a:sym typeface="Wingdings" panose="05000000000000000000" pitchFamily="2" charset="2"/>
              </a:rPr>
              <a:t>be</a:t>
            </a:r>
            <a:r>
              <a:rPr lang="en-GB" sz="2400" b="1" dirty="0">
                <a:latin typeface="ArialMT"/>
                <a:sym typeface="Wingdings" panose="05000000000000000000" pitchFamily="2" charset="2"/>
              </a:rPr>
              <a:t> </a:t>
            </a:r>
            <a:r>
              <a:rPr lang="en-US" sz="2400" b="1" dirty="0">
                <a:latin typeface="ArialMT"/>
              </a:rPr>
              <a:t>ON … </a:t>
            </a:r>
            <a:r>
              <a:rPr lang="en-GB" sz="2400" dirty="0">
                <a:latin typeface="ArialMT"/>
              </a:rPr>
              <a:t>according to 5.2.22.1</a:t>
            </a:r>
            <a:endParaRPr lang="en-US" sz="2400" b="1" dirty="0">
              <a:latin typeface="ArialMT"/>
            </a:endParaRPr>
          </a:p>
          <a:p>
            <a:pPr marL="742950" lvl="1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MT"/>
              </a:rPr>
              <a:t>may </a:t>
            </a:r>
            <a:r>
              <a:rPr lang="en-US" sz="2400" dirty="0">
                <a:latin typeface="ArialMT"/>
              </a:rPr>
              <a:t>be</a:t>
            </a:r>
            <a:r>
              <a:rPr lang="en-US" sz="2400" b="1" dirty="0">
                <a:latin typeface="ArialMT"/>
              </a:rPr>
              <a:t> ON …   </a:t>
            </a:r>
            <a:r>
              <a:rPr lang="en-GB" sz="2400" dirty="0">
                <a:latin typeface="ArialMT"/>
              </a:rPr>
              <a:t>according to 5.2.22.2</a:t>
            </a:r>
            <a:endParaRPr lang="en-US" sz="2400" dirty="0">
              <a:latin typeface="ArialMT"/>
            </a:endParaRPr>
          </a:p>
          <a:p>
            <a:pPr marL="742950" lvl="1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MT"/>
              </a:rPr>
              <a:t>shall </a:t>
            </a:r>
            <a:r>
              <a:rPr lang="en-US" sz="2400" dirty="0">
                <a:latin typeface="ArialMT"/>
              </a:rPr>
              <a:t>be</a:t>
            </a:r>
            <a:r>
              <a:rPr lang="en-US" sz="2400" b="1" dirty="0">
                <a:latin typeface="ArialMT"/>
              </a:rPr>
              <a:t> OFF …</a:t>
            </a:r>
            <a:r>
              <a:rPr lang="en-US" sz="2400" dirty="0">
                <a:latin typeface="ArialMT"/>
              </a:rPr>
              <a:t> </a:t>
            </a:r>
            <a:r>
              <a:rPr lang="en-GB" sz="2400" dirty="0">
                <a:latin typeface="ArialMT"/>
              </a:rPr>
              <a:t>according</a:t>
            </a:r>
            <a:r>
              <a:rPr lang="en-GB" sz="2400" b="1" dirty="0">
                <a:latin typeface="ArialMT"/>
              </a:rPr>
              <a:t> </a:t>
            </a:r>
            <a:r>
              <a:rPr lang="en-GB" sz="2400" dirty="0">
                <a:latin typeface="ArialMT"/>
              </a:rPr>
              <a:t>to 5.2.22.4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GB" sz="2400" dirty="0">
              <a:latin typeface="ArialMT"/>
            </a:endParaRPr>
          </a:p>
          <a:p>
            <a:pPr>
              <a:spcBef>
                <a:spcPts val="1800"/>
              </a:spcBef>
            </a:pPr>
            <a:r>
              <a:rPr lang="en-GB" sz="2400" dirty="0">
                <a:solidFill>
                  <a:srgbClr val="0070C0"/>
                </a:solidFill>
                <a:latin typeface="ArialMT"/>
              </a:rPr>
              <a:t>The driver of a following vehicle does not care about the kind of braking!</a:t>
            </a:r>
            <a:endParaRPr lang="en-US" sz="2400" b="1" dirty="0">
              <a:solidFill>
                <a:srgbClr val="0070C0"/>
              </a:solidFill>
              <a:latin typeface="ArialMT"/>
            </a:endParaRPr>
          </a:p>
          <a:p>
            <a:pPr>
              <a:spcBef>
                <a:spcPts val="1800"/>
              </a:spcBef>
            </a:pPr>
            <a:endParaRPr lang="en-US" sz="2400" b="1" dirty="0"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5802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5E446A63-D083-415B-961E-04290E28181B}"/>
              </a:ext>
            </a:extLst>
          </p:cNvPr>
          <p:cNvGrpSpPr/>
          <p:nvPr/>
        </p:nvGrpSpPr>
        <p:grpSpPr>
          <a:xfrm>
            <a:off x="1045032" y="1796995"/>
            <a:ext cx="6992980" cy="3698115"/>
            <a:chOff x="1045032" y="1796995"/>
            <a:chExt cx="6992980" cy="3698115"/>
          </a:xfrm>
        </p:grpSpPr>
        <p:cxnSp>
          <p:nvCxnSpPr>
            <p:cNvPr id="3" name="Gerader Verbinder 2">
              <a:extLst>
                <a:ext uri="{FF2B5EF4-FFF2-40B4-BE49-F238E27FC236}">
                  <a16:creationId xmlns:a16="http://schemas.microsoft.com/office/drawing/2014/main" id="{16451193-ACA5-4562-A59B-956F4699CAC8}"/>
                </a:ext>
              </a:extLst>
            </p:cNvPr>
            <p:cNvCxnSpPr/>
            <p:nvPr/>
          </p:nvCxnSpPr>
          <p:spPr>
            <a:xfrm>
              <a:off x="1045032" y="1800240"/>
              <a:ext cx="1977456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083D8DCE-4337-40B9-A0F9-B1B66D2A62B6}"/>
                </a:ext>
              </a:extLst>
            </p:cNvPr>
            <p:cNvSpPr/>
            <p:nvPr/>
          </p:nvSpPr>
          <p:spPr>
            <a:xfrm>
              <a:off x="2735250" y="1796995"/>
              <a:ext cx="5302762" cy="3698115"/>
            </a:xfrm>
            <a:custGeom>
              <a:avLst/>
              <a:gdLst>
                <a:gd name="connsiteX0" fmla="*/ 0 w 5521234"/>
                <a:gd name="connsiteY0" fmla="*/ 2580 h 3773392"/>
                <a:gd name="connsiteX1" fmla="*/ 418011 w 5521234"/>
                <a:gd name="connsiteY1" fmla="*/ 2580 h 3773392"/>
                <a:gd name="connsiteX2" fmla="*/ 418011 w 5521234"/>
                <a:gd name="connsiteY2" fmla="*/ 2580 h 3773392"/>
                <a:gd name="connsiteX3" fmla="*/ 600891 w 5521234"/>
                <a:gd name="connsiteY3" fmla="*/ 2580 h 3773392"/>
                <a:gd name="connsiteX4" fmla="*/ 740228 w 5521234"/>
                <a:gd name="connsiteY4" fmla="*/ 37415 h 3773392"/>
                <a:gd name="connsiteX5" fmla="*/ 853440 w 5521234"/>
                <a:gd name="connsiteY5" fmla="*/ 159335 h 3773392"/>
                <a:gd name="connsiteX6" fmla="*/ 1166948 w 5521234"/>
                <a:gd name="connsiteY6" fmla="*/ 812477 h 3773392"/>
                <a:gd name="connsiteX7" fmla="*/ 1445622 w 5521234"/>
                <a:gd name="connsiteY7" fmla="*/ 1274032 h 3773392"/>
                <a:gd name="connsiteX8" fmla="*/ 1898468 w 5521234"/>
                <a:gd name="connsiteY8" fmla="*/ 1840089 h 3773392"/>
                <a:gd name="connsiteX9" fmla="*/ 2673531 w 5521234"/>
                <a:gd name="connsiteY9" fmla="*/ 2589026 h 3773392"/>
                <a:gd name="connsiteX10" fmla="*/ 3466011 w 5521234"/>
                <a:gd name="connsiteY10" fmla="*/ 3094123 h 3773392"/>
                <a:gd name="connsiteX11" fmla="*/ 4563291 w 5521234"/>
                <a:gd name="connsiteY11" fmla="*/ 3555677 h 3773392"/>
                <a:gd name="connsiteX12" fmla="*/ 5521234 w 5521234"/>
                <a:gd name="connsiteY12" fmla="*/ 3773392 h 3773392"/>
                <a:gd name="connsiteX13" fmla="*/ 5521234 w 5521234"/>
                <a:gd name="connsiteY13" fmla="*/ 3773392 h 377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21234" h="3773392">
                  <a:moveTo>
                    <a:pt x="0" y="2580"/>
                  </a:moveTo>
                  <a:lnTo>
                    <a:pt x="418011" y="2580"/>
                  </a:lnTo>
                  <a:lnTo>
                    <a:pt x="418011" y="2580"/>
                  </a:lnTo>
                  <a:cubicBezTo>
                    <a:pt x="448491" y="2580"/>
                    <a:pt x="547188" y="-3226"/>
                    <a:pt x="600891" y="2580"/>
                  </a:cubicBezTo>
                  <a:cubicBezTo>
                    <a:pt x="654594" y="8386"/>
                    <a:pt x="698137" y="11289"/>
                    <a:pt x="740228" y="37415"/>
                  </a:cubicBezTo>
                  <a:cubicBezTo>
                    <a:pt x="782320" y="63541"/>
                    <a:pt x="782320" y="30158"/>
                    <a:pt x="853440" y="159335"/>
                  </a:cubicBezTo>
                  <a:cubicBezTo>
                    <a:pt x="924560" y="288512"/>
                    <a:pt x="1068251" y="626694"/>
                    <a:pt x="1166948" y="812477"/>
                  </a:cubicBezTo>
                  <a:cubicBezTo>
                    <a:pt x="1265645" y="998260"/>
                    <a:pt x="1323702" y="1102763"/>
                    <a:pt x="1445622" y="1274032"/>
                  </a:cubicBezTo>
                  <a:cubicBezTo>
                    <a:pt x="1567542" y="1445301"/>
                    <a:pt x="1693817" y="1620923"/>
                    <a:pt x="1898468" y="1840089"/>
                  </a:cubicBezTo>
                  <a:cubicBezTo>
                    <a:pt x="2103120" y="2059255"/>
                    <a:pt x="2412274" y="2380020"/>
                    <a:pt x="2673531" y="2589026"/>
                  </a:cubicBezTo>
                  <a:cubicBezTo>
                    <a:pt x="2934788" y="2798032"/>
                    <a:pt x="3151051" y="2933015"/>
                    <a:pt x="3466011" y="3094123"/>
                  </a:cubicBezTo>
                  <a:cubicBezTo>
                    <a:pt x="3780971" y="3255231"/>
                    <a:pt x="4220754" y="3442466"/>
                    <a:pt x="4563291" y="3555677"/>
                  </a:cubicBezTo>
                  <a:cubicBezTo>
                    <a:pt x="4905828" y="3668888"/>
                    <a:pt x="5521234" y="3773392"/>
                    <a:pt x="5521234" y="3773392"/>
                  </a:cubicBezTo>
                  <a:lnTo>
                    <a:pt x="5521234" y="3773392"/>
                  </a:lnTo>
                </a:path>
              </a:pathLst>
            </a:cu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3E8A0CD7-7442-4741-9040-4DD535E405C6}"/>
              </a:ext>
            </a:extLst>
          </p:cNvPr>
          <p:cNvCxnSpPr>
            <a:cxnSpLocks/>
            <a:endCxn id="38" idx="1"/>
          </p:cNvCxnSpPr>
          <p:nvPr/>
        </p:nvCxnSpPr>
        <p:spPr>
          <a:xfrm flipV="1">
            <a:off x="1065476" y="5399412"/>
            <a:ext cx="2207503" cy="527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hteck 103">
            <a:extLst>
              <a:ext uri="{FF2B5EF4-FFF2-40B4-BE49-F238E27FC236}">
                <a16:creationId xmlns:a16="http://schemas.microsoft.com/office/drawing/2014/main" id="{D044807E-D31D-42EA-B1CB-7B885B0C3BEC}"/>
              </a:ext>
            </a:extLst>
          </p:cNvPr>
          <p:cNvSpPr/>
          <p:nvPr/>
        </p:nvSpPr>
        <p:spPr>
          <a:xfrm>
            <a:off x="5891401" y="6004931"/>
            <a:ext cx="2122998" cy="398207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0D2D8F81-EA90-4700-B602-F529433B7F71}"/>
              </a:ext>
            </a:extLst>
          </p:cNvPr>
          <p:cNvGrpSpPr/>
          <p:nvPr/>
        </p:nvGrpSpPr>
        <p:grpSpPr>
          <a:xfrm>
            <a:off x="1010265" y="1097778"/>
            <a:ext cx="9580872" cy="4404525"/>
            <a:chOff x="479334" y="471977"/>
            <a:chExt cx="9983625" cy="4404525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4752953E-17D1-4ECF-9398-1851E462EB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5563" y="471977"/>
              <a:ext cx="0" cy="434322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mit Pfeil 6">
              <a:extLst>
                <a:ext uri="{FF2B5EF4-FFF2-40B4-BE49-F238E27FC236}">
                  <a16:creationId xmlns:a16="http://schemas.microsoft.com/office/drawing/2014/main" id="{42B1D2AF-E56B-4F10-A311-0EB2D393B279}"/>
                </a:ext>
              </a:extLst>
            </p:cNvPr>
            <p:cNvCxnSpPr>
              <a:cxnSpLocks/>
            </p:cNvCxnSpPr>
            <p:nvPr/>
          </p:nvCxnSpPr>
          <p:spPr>
            <a:xfrm>
              <a:off x="479334" y="4814625"/>
              <a:ext cx="9983625" cy="6187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feld 10">
            <a:extLst>
              <a:ext uri="{FF2B5EF4-FFF2-40B4-BE49-F238E27FC236}">
                <a16:creationId xmlns:a16="http://schemas.microsoft.com/office/drawing/2014/main" id="{5DB787B3-0F66-4DD7-9572-AD3862BDC346}"/>
              </a:ext>
            </a:extLst>
          </p:cNvPr>
          <p:cNvSpPr txBox="1"/>
          <p:nvPr/>
        </p:nvSpPr>
        <p:spPr>
          <a:xfrm>
            <a:off x="9544770" y="5501759"/>
            <a:ext cx="9872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time [min]</a:t>
            </a: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F4AC11F6-3C8B-4488-9EF1-BEE3948D6344}"/>
              </a:ext>
            </a:extLst>
          </p:cNvPr>
          <p:cNvCxnSpPr>
            <a:cxnSpLocks/>
          </p:cNvCxnSpPr>
          <p:nvPr/>
        </p:nvCxnSpPr>
        <p:spPr>
          <a:xfrm>
            <a:off x="1080451" y="4682677"/>
            <a:ext cx="936141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ihandform: Form 37">
            <a:extLst>
              <a:ext uri="{FF2B5EF4-FFF2-40B4-BE49-F238E27FC236}">
                <a16:creationId xmlns:a16="http://schemas.microsoft.com/office/drawing/2014/main" id="{9654511D-DA9C-4A4E-80BA-D7EADDCB0F59}"/>
              </a:ext>
            </a:extLst>
          </p:cNvPr>
          <p:cNvSpPr/>
          <p:nvPr/>
        </p:nvSpPr>
        <p:spPr>
          <a:xfrm>
            <a:off x="3069203" y="2592125"/>
            <a:ext cx="691764" cy="2812562"/>
          </a:xfrm>
          <a:custGeom>
            <a:avLst/>
            <a:gdLst>
              <a:gd name="connsiteX0" fmla="*/ 0 w 1025718"/>
              <a:gd name="connsiteY0" fmla="*/ 2892367 h 2905768"/>
              <a:gd name="connsiteX1" fmla="*/ 302150 w 1025718"/>
              <a:gd name="connsiteY1" fmla="*/ 2900318 h 2905768"/>
              <a:gd name="connsiteX2" fmla="*/ 389614 w 1025718"/>
              <a:gd name="connsiteY2" fmla="*/ 2820805 h 2905768"/>
              <a:gd name="connsiteX3" fmla="*/ 429371 w 1025718"/>
              <a:gd name="connsiteY3" fmla="*/ 2701536 h 2905768"/>
              <a:gd name="connsiteX4" fmla="*/ 461176 w 1025718"/>
              <a:gd name="connsiteY4" fmla="*/ 2518656 h 2905768"/>
              <a:gd name="connsiteX5" fmla="*/ 731520 w 1025718"/>
              <a:gd name="connsiteY5" fmla="*/ 586489 h 2905768"/>
              <a:gd name="connsiteX6" fmla="*/ 795131 w 1025718"/>
              <a:gd name="connsiteY6" fmla="*/ 69654 h 2905768"/>
              <a:gd name="connsiteX7" fmla="*/ 930303 w 1025718"/>
              <a:gd name="connsiteY7" fmla="*/ 6044 h 2905768"/>
              <a:gd name="connsiteX8" fmla="*/ 1025718 w 1025718"/>
              <a:gd name="connsiteY8" fmla="*/ 77605 h 2905768"/>
              <a:gd name="connsiteX9" fmla="*/ 1025718 w 1025718"/>
              <a:gd name="connsiteY9" fmla="*/ 77605 h 2905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5718" h="2905768">
                <a:moveTo>
                  <a:pt x="0" y="2892367"/>
                </a:moveTo>
                <a:cubicBezTo>
                  <a:pt x="118607" y="2902306"/>
                  <a:pt x="237214" y="2912245"/>
                  <a:pt x="302150" y="2900318"/>
                </a:cubicBezTo>
                <a:cubicBezTo>
                  <a:pt x="367086" y="2888391"/>
                  <a:pt x="368411" y="2853935"/>
                  <a:pt x="389614" y="2820805"/>
                </a:cubicBezTo>
                <a:cubicBezTo>
                  <a:pt x="410817" y="2787675"/>
                  <a:pt x="417444" y="2751894"/>
                  <a:pt x="429371" y="2701536"/>
                </a:cubicBezTo>
                <a:cubicBezTo>
                  <a:pt x="441298" y="2651178"/>
                  <a:pt x="410818" y="2871164"/>
                  <a:pt x="461176" y="2518656"/>
                </a:cubicBezTo>
                <a:cubicBezTo>
                  <a:pt x="511534" y="2166148"/>
                  <a:pt x="675861" y="994656"/>
                  <a:pt x="731520" y="586489"/>
                </a:cubicBezTo>
                <a:cubicBezTo>
                  <a:pt x="787179" y="178322"/>
                  <a:pt x="762001" y="166395"/>
                  <a:pt x="795131" y="69654"/>
                </a:cubicBezTo>
                <a:cubicBezTo>
                  <a:pt x="828262" y="-27087"/>
                  <a:pt x="891872" y="4719"/>
                  <a:pt x="930303" y="6044"/>
                </a:cubicBezTo>
                <a:cubicBezTo>
                  <a:pt x="968734" y="7369"/>
                  <a:pt x="1025718" y="77605"/>
                  <a:pt x="1025718" y="77605"/>
                </a:cubicBezTo>
                <a:lnTo>
                  <a:pt x="1025718" y="77605"/>
                </a:ln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B374C197-127B-4A0E-9432-109043E36C23}"/>
              </a:ext>
            </a:extLst>
          </p:cNvPr>
          <p:cNvCxnSpPr>
            <a:cxnSpLocks/>
            <a:stCxn id="38" idx="8"/>
            <a:endCxn id="93" idx="0"/>
          </p:cNvCxnSpPr>
          <p:nvPr/>
        </p:nvCxnSpPr>
        <p:spPr>
          <a:xfrm>
            <a:off x="3760967" y="2667241"/>
            <a:ext cx="2226364" cy="222281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227EAB96-8F3E-43F7-9878-D7D35C4C25D1}"/>
              </a:ext>
            </a:extLst>
          </p:cNvPr>
          <p:cNvCxnSpPr>
            <a:cxnSpLocks/>
          </p:cNvCxnSpPr>
          <p:nvPr/>
        </p:nvCxnSpPr>
        <p:spPr>
          <a:xfrm>
            <a:off x="1016832" y="3720669"/>
            <a:ext cx="939142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DA18E5C6-449B-4975-B9F4-27C6891559B4}"/>
              </a:ext>
            </a:extLst>
          </p:cNvPr>
          <p:cNvSpPr txBox="1"/>
          <p:nvPr/>
        </p:nvSpPr>
        <p:spPr>
          <a:xfrm>
            <a:off x="551309" y="3561735"/>
            <a:ext cx="6359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70C0"/>
                </a:solidFill>
              </a:rPr>
              <a:t>1.3 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3E80616-AE2C-41CF-821D-00DAB49AF276}"/>
              </a:ext>
            </a:extLst>
          </p:cNvPr>
          <p:cNvCxnSpPr>
            <a:cxnSpLocks/>
          </p:cNvCxnSpPr>
          <p:nvPr/>
        </p:nvCxnSpPr>
        <p:spPr>
          <a:xfrm>
            <a:off x="914403" y="3730370"/>
            <a:ext cx="117987" cy="0"/>
          </a:xfrm>
          <a:prstGeom prst="line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806CD53B-2EEB-4F10-9C50-B0EE4FC61368}"/>
              </a:ext>
            </a:extLst>
          </p:cNvPr>
          <p:cNvCxnSpPr>
            <a:cxnSpLocks/>
          </p:cNvCxnSpPr>
          <p:nvPr/>
        </p:nvCxnSpPr>
        <p:spPr>
          <a:xfrm>
            <a:off x="984069" y="4770676"/>
            <a:ext cx="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9926AB5B-9213-42EE-93DA-ADD9CDF9493C}"/>
              </a:ext>
            </a:extLst>
          </p:cNvPr>
          <p:cNvCxnSpPr/>
          <p:nvPr/>
        </p:nvCxnSpPr>
        <p:spPr>
          <a:xfrm>
            <a:off x="1114697" y="553865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>
            <a:extLst>
              <a:ext uri="{FF2B5EF4-FFF2-40B4-BE49-F238E27FC236}">
                <a16:creationId xmlns:a16="http://schemas.microsoft.com/office/drawing/2014/main" id="{87A266AF-0D1C-44C6-97AE-341A20556D8A}"/>
              </a:ext>
            </a:extLst>
          </p:cNvPr>
          <p:cNvSpPr txBox="1"/>
          <p:nvPr/>
        </p:nvSpPr>
        <p:spPr>
          <a:xfrm>
            <a:off x="556229" y="4517926"/>
            <a:ext cx="6359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0070C0"/>
                </a:solidFill>
              </a:rPr>
              <a:t>0.7 </a:t>
            </a:r>
          </a:p>
        </p:txBody>
      </p: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D6A09B62-0EE8-4CDF-84F4-328632775C0C}"/>
              </a:ext>
            </a:extLst>
          </p:cNvPr>
          <p:cNvCxnSpPr>
            <a:cxnSpLocks/>
          </p:cNvCxnSpPr>
          <p:nvPr/>
        </p:nvCxnSpPr>
        <p:spPr>
          <a:xfrm>
            <a:off x="919323" y="4686561"/>
            <a:ext cx="117987" cy="0"/>
          </a:xfrm>
          <a:prstGeom prst="line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feld 79">
            <a:extLst>
              <a:ext uri="{FF2B5EF4-FFF2-40B4-BE49-F238E27FC236}">
                <a16:creationId xmlns:a16="http://schemas.microsoft.com/office/drawing/2014/main" id="{42426782-4634-43AF-A74F-BB1336D11525}"/>
              </a:ext>
            </a:extLst>
          </p:cNvPr>
          <p:cNvSpPr txBox="1"/>
          <p:nvPr/>
        </p:nvSpPr>
        <p:spPr>
          <a:xfrm>
            <a:off x="346587" y="5877232"/>
            <a:ext cx="833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SL on 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7CDAB49C-58D8-4884-874D-65C13B54E8C4}"/>
              </a:ext>
            </a:extLst>
          </p:cNvPr>
          <p:cNvSpPr txBox="1"/>
          <p:nvPr/>
        </p:nvSpPr>
        <p:spPr>
          <a:xfrm>
            <a:off x="322007" y="6258231"/>
            <a:ext cx="857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SL off </a:t>
            </a:r>
          </a:p>
        </p:txBody>
      </p: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2E0DE0FF-675C-4828-B43F-41C655E1C5A1}"/>
              </a:ext>
            </a:extLst>
          </p:cNvPr>
          <p:cNvCxnSpPr/>
          <p:nvPr/>
        </p:nvCxnSpPr>
        <p:spPr>
          <a:xfrm>
            <a:off x="1039761" y="642292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r Verbinder 93">
            <a:extLst>
              <a:ext uri="{FF2B5EF4-FFF2-40B4-BE49-F238E27FC236}">
                <a16:creationId xmlns:a16="http://schemas.microsoft.com/office/drawing/2014/main" id="{AED2080F-79A9-4A79-8108-440570381EA1}"/>
              </a:ext>
            </a:extLst>
          </p:cNvPr>
          <p:cNvCxnSpPr/>
          <p:nvPr/>
        </p:nvCxnSpPr>
        <p:spPr>
          <a:xfrm>
            <a:off x="6636774" y="598784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r Verbinder 95">
            <a:extLst>
              <a:ext uri="{FF2B5EF4-FFF2-40B4-BE49-F238E27FC236}">
                <a16:creationId xmlns:a16="http://schemas.microsoft.com/office/drawing/2014/main" id="{20481E22-327C-4212-8B0B-936B04954E5F}"/>
              </a:ext>
            </a:extLst>
          </p:cNvPr>
          <p:cNvCxnSpPr/>
          <p:nvPr/>
        </p:nvCxnSpPr>
        <p:spPr>
          <a:xfrm>
            <a:off x="6636774" y="600996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uppieren 102">
            <a:extLst>
              <a:ext uri="{FF2B5EF4-FFF2-40B4-BE49-F238E27FC236}">
                <a16:creationId xmlns:a16="http://schemas.microsoft.com/office/drawing/2014/main" id="{CE95F010-EB12-4D0B-A294-1F818B324CFE}"/>
              </a:ext>
            </a:extLst>
          </p:cNvPr>
          <p:cNvGrpSpPr/>
          <p:nvPr/>
        </p:nvGrpSpPr>
        <p:grpSpPr>
          <a:xfrm>
            <a:off x="1063219" y="5956618"/>
            <a:ext cx="6974793" cy="476143"/>
            <a:chOff x="1054510" y="5956618"/>
            <a:chExt cx="7015308" cy="476143"/>
          </a:xfrm>
        </p:grpSpPr>
        <p:cxnSp>
          <p:nvCxnSpPr>
            <p:cNvPr id="85" name="Gerader Verbinder 84">
              <a:extLst>
                <a:ext uri="{FF2B5EF4-FFF2-40B4-BE49-F238E27FC236}">
                  <a16:creationId xmlns:a16="http://schemas.microsoft.com/office/drawing/2014/main" id="{D245AC02-8989-4E0B-B7BF-0C3F725A7E01}"/>
                </a:ext>
              </a:extLst>
            </p:cNvPr>
            <p:cNvCxnSpPr>
              <a:cxnSpLocks/>
            </p:cNvCxnSpPr>
            <p:nvPr/>
          </p:nvCxnSpPr>
          <p:spPr>
            <a:xfrm>
              <a:off x="1054510" y="6422923"/>
              <a:ext cx="2393519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r Verbinder 88">
              <a:extLst>
                <a:ext uri="{FF2B5EF4-FFF2-40B4-BE49-F238E27FC236}">
                  <a16:creationId xmlns:a16="http://schemas.microsoft.com/office/drawing/2014/main" id="{C046AA06-2EB2-4DBC-92D7-E59CF36153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36152" y="5956618"/>
              <a:ext cx="0" cy="4759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Gerader Verbinder 90">
              <a:extLst>
                <a:ext uri="{FF2B5EF4-FFF2-40B4-BE49-F238E27FC236}">
                  <a16:creationId xmlns:a16="http://schemas.microsoft.com/office/drawing/2014/main" id="{708390C9-F72F-4E86-B08A-45EA0EF9FC74}"/>
                </a:ext>
              </a:extLst>
            </p:cNvPr>
            <p:cNvCxnSpPr>
              <a:cxnSpLocks/>
            </p:cNvCxnSpPr>
            <p:nvPr/>
          </p:nvCxnSpPr>
          <p:spPr>
            <a:xfrm>
              <a:off x="3432034" y="5980471"/>
              <a:ext cx="245523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Gerader Verbinder 98">
              <a:extLst>
                <a:ext uri="{FF2B5EF4-FFF2-40B4-BE49-F238E27FC236}">
                  <a16:creationId xmlns:a16="http://schemas.microsoft.com/office/drawing/2014/main" id="{3DC8C940-B094-4C77-A107-73A2B2291D68}"/>
                </a:ext>
              </a:extLst>
            </p:cNvPr>
            <p:cNvCxnSpPr/>
            <p:nvPr/>
          </p:nvCxnSpPr>
          <p:spPr>
            <a:xfrm flipV="1">
              <a:off x="5881310" y="5978016"/>
              <a:ext cx="0" cy="4350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r Verbinder 99">
              <a:extLst>
                <a:ext uri="{FF2B5EF4-FFF2-40B4-BE49-F238E27FC236}">
                  <a16:creationId xmlns:a16="http://schemas.microsoft.com/office/drawing/2014/main" id="{DF3923C9-609E-4999-94BD-FF91B65913DB}"/>
                </a:ext>
              </a:extLst>
            </p:cNvPr>
            <p:cNvCxnSpPr>
              <a:cxnSpLocks/>
            </p:cNvCxnSpPr>
            <p:nvPr/>
          </p:nvCxnSpPr>
          <p:spPr>
            <a:xfrm>
              <a:off x="5871269" y="6420469"/>
              <a:ext cx="218135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r Verbinder 101">
              <a:extLst>
                <a:ext uri="{FF2B5EF4-FFF2-40B4-BE49-F238E27FC236}">
                  <a16:creationId xmlns:a16="http://schemas.microsoft.com/office/drawing/2014/main" id="{73C3FE0F-938D-4B74-8727-00D6B09D65E9}"/>
                </a:ext>
              </a:extLst>
            </p:cNvPr>
            <p:cNvCxnSpPr/>
            <p:nvPr/>
          </p:nvCxnSpPr>
          <p:spPr>
            <a:xfrm flipV="1">
              <a:off x="8069818" y="5997684"/>
              <a:ext cx="0" cy="4350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6" name="Gerader Verbinder 105">
            <a:extLst>
              <a:ext uri="{FF2B5EF4-FFF2-40B4-BE49-F238E27FC236}">
                <a16:creationId xmlns:a16="http://schemas.microsoft.com/office/drawing/2014/main" id="{6DB604CF-65CC-48EF-ADE8-CA78528011DA}"/>
              </a:ext>
            </a:extLst>
          </p:cNvPr>
          <p:cNvCxnSpPr>
            <a:cxnSpLocks/>
          </p:cNvCxnSpPr>
          <p:nvPr/>
        </p:nvCxnSpPr>
        <p:spPr>
          <a:xfrm>
            <a:off x="8058659" y="6002594"/>
            <a:ext cx="72267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DDA4E67C-225A-40CF-8B1C-685341C45710}"/>
              </a:ext>
            </a:extLst>
          </p:cNvPr>
          <p:cNvCxnSpPr>
            <a:cxnSpLocks/>
          </p:cNvCxnSpPr>
          <p:nvPr/>
        </p:nvCxnSpPr>
        <p:spPr>
          <a:xfrm>
            <a:off x="5859054" y="4702630"/>
            <a:ext cx="0" cy="140389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8D2D26B8-3719-4E71-956B-BF333FB743E0}"/>
              </a:ext>
            </a:extLst>
          </p:cNvPr>
          <p:cNvCxnSpPr>
            <a:cxnSpLocks/>
          </p:cNvCxnSpPr>
          <p:nvPr/>
        </p:nvCxnSpPr>
        <p:spPr>
          <a:xfrm>
            <a:off x="8038288" y="4706979"/>
            <a:ext cx="0" cy="140389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055817EE-F593-4B62-949F-646A7FF4C96B}"/>
              </a:ext>
            </a:extLst>
          </p:cNvPr>
          <p:cNvCxnSpPr>
            <a:cxnSpLocks/>
          </p:cNvCxnSpPr>
          <p:nvPr/>
        </p:nvCxnSpPr>
        <p:spPr>
          <a:xfrm>
            <a:off x="3425757" y="4685211"/>
            <a:ext cx="0" cy="132116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egende: mit gebogener Linie 9">
            <a:extLst>
              <a:ext uri="{FF2B5EF4-FFF2-40B4-BE49-F238E27FC236}">
                <a16:creationId xmlns:a16="http://schemas.microsoft.com/office/drawing/2014/main" id="{B5CF6EDF-EB46-4372-96C2-277A3B6F6938}"/>
              </a:ext>
            </a:extLst>
          </p:cNvPr>
          <p:cNvSpPr/>
          <p:nvPr/>
        </p:nvSpPr>
        <p:spPr>
          <a:xfrm flipH="1">
            <a:off x="1637973" y="4729127"/>
            <a:ext cx="1296062" cy="37446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76201"/>
              <a:gd name="adj6" fmla="val -2739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accelerator pedal released</a:t>
            </a:r>
          </a:p>
        </p:txBody>
      </p:sp>
      <p:sp>
        <p:nvSpPr>
          <p:cNvPr id="53" name="Legende: mit gebogener Linie 52">
            <a:extLst>
              <a:ext uri="{FF2B5EF4-FFF2-40B4-BE49-F238E27FC236}">
                <a16:creationId xmlns:a16="http://schemas.microsoft.com/office/drawing/2014/main" id="{C526FE33-DFEA-475C-9991-5C917D966CBA}"/>
              </a:ext>
            </a:extLst>
          </p:cNvPr>
          <p:cNvSpPr/>
          <p:nvPr/>
        </p:nvSpPr>
        <p:spPr>
          <a:xfrm>
            <a:off x="8660695" y="6265628"/>
            <a:ext cx="1397706" cy="254441"/>
          </a:xfrm>
          <a:prstGeom prst="borderCallout2">
            <a:avLst>
              <a:gd name="adj1" fmla="val 26235"/>
              <a:gd name="adj2" fmla="val -767"/>
              <a:gd name="adj3" fmla="val 23920"/>
              <a:gd name="adj4" fmla="val -28183"/>
              <a:gd name="adj5" fmla="val 49442"/>
              <a:gd name="adj6" fmla="val -4166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according 5.2.22.1.</a:t>
            </a:r>
          </a:p>
        </p:txBody>
      </p:sp>
      <p:sp>
        <p:nvSpPr>
          <p:cNvPr id="55" name="Legende: mit gebogener Linie 54">
            <a:extLst>
              <a:ext uri="{FF2B5EF4-FFF2-40B4-BE49-F238E27FC236}">
                <a16:creationId xmlns:a16="http://schemas.microsoft.com/office/drawing/2014/main" id="{6460B54A-1E27-492F-8B0D-E241409179A9}"/>
              </a:ext>
            </a:extLst>
          </p:cNvPr>
          <p:cNvSpPr/>
          <p:nvPr/>
        </p:nvSpPr>
        <p:spPr>
          <a:xfrm>
            <a:off x="8442221" y="4745224"/>
            <a:ext cx="1236613" cy="37446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4614"/>
              <a:gd name="adj6" fmla="val -3141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brake pedal activated</a:t>
            </a:r>
          </a:p>
        </p:txBody>
      </p:sp>
      <p:sp>
        <p:nvSpPr>
          <p:cNvPr id="56" name="Legende: mit gebogener Linie 55">
            <a:extLst>
              <a:ext uri="{FF2B5EF4-FFF2-40B4-BE49-F238E27FC236}">
                <a16:creationId xmlns:a16="http://schemas.microsoft.com/office/drawing/2014/main" id="{9A522211-C165-4584-A067-63BD1A5D5E66}"/>
              </a:ext>
            </a:extLst>
          </p:cNvPr>
          <p:cNvSpPr/>
          <p:nvPr/>
        </p:nvSpPr>
        <p:spPr>
          <a:xfrm flipH="1">
            <a:off x="3908630" y="6273579"/>
            <a:ext cx="1419497" cy="262393"/>
          </a:xfrm>
          <a:prstGeom prst="borderCallout2">
            <a:avLst>
              <a:gd name="adj1" fmla="val 18750"/>
              <a:gd name="adj2" fmla="val 64"/>
              <a:gd name="adj3" fmla="val 18750"/>
              <a:gd name="adj4" fmla="val -16667"/>
              <a:gd name="adj5" fmla="val 49982"/>
              <a:gd name="adj6" fmla="val -3520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according 5.2.22.4.</a:t>
            </a: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EF8EBDB0-C5A7-4319-A08C-ADB737747A19}"/>
              </a:ext>
            </a:extLst>
          </p:cNvPr>
          <p:cNvCxnSpPr>
            <a:cxnSpLocks/>
          </p:cNvCxnSpPr>
          <p:nvPr/>
        </p:nvCxnSpPr>
        <p:spPr>
          <a:xfrm>
            <a:off x="3824577" y="27670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Bogen 40">
            <a:extLst>
              <a:ext uri="{FF2B5EF4-FFF2-40B4-BE49-F238E27FC236}">
                <a16:creationId xmlns:a16="http://schemas.microsoft.com/office/drawing/2014/main" id="{DD6B11C4-BC7B-4F3B-B14C-D76549FC6B50}"/>
              </a:ext>
            </a:extLst>
          </p:cNvPr>
          <p:cNvSpPr/>
          <p:nvPr/>
        </p:nvSpPr>
        <p:spPr>
          <a:xfrm>
            <a:off x="6170212" y="4818490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6670E96B-DE79-4364-B9E7-0BB1875591AA}"/>
              </a:ext>
            </a:extLst>
          </p:cNvPr>
          <p:cNvGrpSpPr/>
          <p:nvPr/>
        </p:nvGrpSpPr>
        <p:grpSpPr>
          <a:xfrm>
            <a:off x="1341199" y="1917345"/>
            <a:ext cx="2136786" cy="554431"/>
            <a:chOff x="6440555" y="2967023"/>
            <a:chExt cx="2136786" cy="554431"/>
          </a:xfrm>
        </p:grpSpPr>
        <p:grpSp>
          <p:nvGrpSpPr>
            <p:cNvPr id="68" name="Gruppieren 67">
              <a:extLst>
                <a:ext uri="{FF2B5EF4-FFF2-40B4-BE49-F238E27FC236}">
                  <a16:creationId xmlns:a16="http://schemas.microsoft.com/office/drawing/2014/main" id="{4EC0BCAB-AAC3-4D41-9144-DD3AF3CECE57}"/>
                </a:ext>
              </a:extLst>
            </p:cNvPr>
            <p:cNvGrpSpPr/>
            <p:nvPr/>
          </p:nvGrpSpPr>
          <p:grpSpPr>
            <a:xfrm>
              <a:off x="6440555" y="2967023"/>
              <a:ext cx="2136786" cy="307777"/>
              <a:chOff x="4945711" y="2800046"/>
              <a:chExt cx="2136786" cy="307777"/>
            </a:xfrm>
          </p:grpSpPr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31F9CDB5-EF3C-4EC4-8189-5FE560F7C2A0}"/>
                  </a:ext>
                </a:extLst>
              </p:cNvPr>
              <p:cNvSpPr txBox="1"/>
              <p:nvPr/>
            </p:nvSpPr>
            <p:spPr>
              <a:xfrm>
                <a:off x="5217734" y="2800046"/>
                <a:ext cx="186476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chemeClr val="accent1"/>
                    </a:solidFill>
                  </a:rPr>
                  <a:t>deceleration   </a:t>
                </a:r>
                <a:r>
                  <a:rPr lang="de-DE" sz="1400" b="1" dirty="0">
                    <a:solidFill>
                      <a:schemeClr val="accent1"/>
                    </a:solidFill>
                  </a:rPr>
                  <a:t>[m/s²]</a:t>
                </a:r>
              </a:p>
            </p:txBody>
          </p:sp>
          <p:cxnSp>
            <p:nvCxnSpPr>
              <p:cNvPr id="66" name="Gerader Verbinder 65">
                <a:extLst>
                  <a:ext uri="{FF2B5EF4-FFF2-40B4-BE49-F238E27FC236}">
                    <a16:creationId xmlns:a16="http://schemas.microsoft.com/office/drawing/2014/main" id="{8B441CF7-CB1A-4D51-A145-ED1F9BB609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5711" y="2969837"/>
                <a:ext cx="256120" cy="0"/>
              </a:xfrm>
              <a:prstGeom prst="line">
                <a:avLst/>
              </a:prstGeom>
              <a:ln w="571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uppieren 68">
              <a:extLst>
                <a:ext uri="{FF2B5EF4-FFF2-40B4-BE49-F238E27FC236}">
                  <a16:creationId xmlns:a16="http://schemas.microsoft.com/office/drawing/2014/main" id="{5784A6BC-D872-401A-A2DF-4EF8827EAB0A}"/>
                </a:ext>
              </a:extLst>
            </p:cNvPr>
            <p:cNvGrpSpPr/>
            <p:nvPr/>
          </p:nvGrpSpPr>
          <p:grpSpPr>
            <a:xfrm>
              <a:off x="6441881" y="3213677"/>
              <a:ext cx="2027012" cy="307777"/>
              <a:chOff x="6441881" y="3213677"/>
              <a:chExt cx="2027012" cy="307777"/>
            </a:xfrm>
          </p:grpSpPr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BBCB3693-82F9-44E7-B0DF-34E946FC2C61}"/>
                  </a:ext>
                </a:extLst>
              </p:cNvPr>
              <p:cNvSpPr txBox="1"/>
              <p:nvPr/>
            </p:nvSpPr>
            <p:spPr>
              <a:xfrm>
                <a:off x="6740034" y="3213677"/>
                <a:ext cx="172885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chemeClr val="accent2"/>
                    </a:solidFill>
                  </a:rPr>
                  <a:t>vehicle speed </a:t>
                </a:r>
                <a:r>
                  <a:rPr lang="de-DE" sz="1400" b="1" dirty="0">
                    <a:solidFill>
                      <a:schemeClr val="accent2"/>
                    </a:solidFill>
                  </a:rPr>
                  <a:t>[m/s ]</a:t>
                </a:r>
              </a:p>
            </p:txBody>
          </p:sp>
          <p:cxnSp>
            <p:nvCxnSpPr>
              <p:cNvPr id="90" name="Gerader Verbinder 89">
                <a:extLst>
                  <a:ext uri="{FF2B5EF4-FFF2-40B4-BE49-F238E27FC236}">
                    <a16:creationId xmlns:a16="http://schemas.microsoft.com/office/drawing/2014/main" id="{E3F0F63A-5766-420C-908A-696DB8D554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41881" y="3392578"/>
                <a:ext cx="256120" cy="0"/>
              </a:xfrm>
              <a:prstGeom prst="line">
                <a:avLst/>
              </a:prstGeom>
              <a:ln w="571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3" name="Freihandform: Form 92">
            <a:extLst>
              <a:ext uri="{FF2B5EF4-FFF2-40B4-BE49-F238E27FC236}">
                <a16:creationId xmlns:a16="http://schemas.microsoft.com/office/drawing/2014/main" id="{6EEAFE4F-9065-4FD7-9300-62FE406D4D3B}"/>
              </a:ext>
            </a:extLst>
          </p:cNvPr>
          <p:cNvSpPr/>
          <p:nvPr/>
        </p:nvSpPr>
        <p:spPr>
          <a:xfrm>
            <a:off x="5987331" y="4890052"/>
            <a:ext cx="1979875" cy="572494"/>
          </a:xfrm>
          <a:custGeom>
            <a:avLst/>
            <a:gdLst>
              <a:gd name="connsiteX0" fmla="*/ 0 w 1971924"/>
              <a:gd name="connsiteY0" fmla="*/ 0 h 556592"/>
              <a:gd name="connsiteX1" fmla="*/ 286247 w 1971924"/>
              <a:gd name="connsiteY1" fmla="*/ 246491 h 556592"/>
              <a:gd name="connsiteX2" fmla="*/ 652007 w 1971924"/>
              <a:gd name="connsiteY2" fmla="*/ 397566 h 556592"/>
              <a:gd name="connsiteX3" fmla="*/ 985962 w 1971924"/>
              <a:gd name="connsiteY3" fmla="*/ 485030 h 556592"/>
              <a:gd name="connsiteX4" fmla="*/ 1415333 w 1971924"/>
              <a:gd name="connsiteY4" fmla="*/ 540689 h 556592"/>
              <a:gd name="connsiteX5" fmla="*/ 1971924 w 1971924"/>
              <a:gd name="connsiteY5" fmla="*/ 556592 h 556592"/>
              <a:gd name="connsiteX6" fmla="*/ 1971924 w 1971924"/>
              <a:gd name="connsiteY6" fmla="*/ 556592 h 55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1924" h="556592">
                <a:moveTo>
                  <a:pt x="0" y="0"/>
                </a:moveTo>
                <a:cubicBezTo>
                  <a:pt x="88789" y="90115"/>
                  <a:pt x="177579" y="180230"/>
                  <a:pt x="286247" y="246491"/>
                </a:cubicBezTo>
                <a:cubicBezTo>
                  <a:pt x="394915" y="312752"/>
                  <a:pt x="535388" y="357810"/>
                  <a:pt x="652007" y="397566"/>
                </a:cubicBezTo>
                <a:cubicBezTo>
                  <a:pt x="768626" y="437322"/>
                  <a:pt x="858741" y="461176"/>
                  <a:pt x="985962" y="485030"/>
                </a:cubicBezTo>
                <a:cubicBezTo>
                  <a:pt x="1113183" y="508884"/>
                  <a:pt x="1251006" y="528762"/>
                  <a:pt x="1415333" y="540689"/>
                </a:cubicBezTo>
                <a:cubicBezTo>
                  <a:pt x="1579660" y="552616"/>
                  <a:pt x="1971924" y="556592"/>
                  <a:pt x="1971924" y="556592"/>
                </a:cubicBezTo>
                <a:lnTo>
                  <a:pt x="1971924" y="556592"/>
                </a:ln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F86AD042-A31E-43C3-AF2F-540E81F9C0DF}"/>
              </a:ext>
            </a:extLst>
          </p:cNvPr>
          <p:cNvCxnSpPr>
            <a:cxnSpLocks/>
          </p:cNvCxnSpPr>
          <p:nvPr/>
        </p:nvCxnSpPr>
        <p:spPr>
          <a:xfrm>
            <a:off x="3521346" y="3703863"/>
            <a:ext cx="0" cy="273775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2ED03CAF-889B-4B49-BCCB-EE5C5D53B18D}"/>
              </a:ext>
            </a:extLst>
          </p:cNvPr>
          <p:cNvCxnSpPr>
            <a:cxnSpLocks/>
          </p:cNvCxnSpPr>
          <p:nvPr/>
        </p:nvCxnSpPr>
        <p:spPr>
          <a:xfrm>
            <a:off x="3477985" y="5964219"/>
            <a:ext cx="0" cy="473528"/>
          </a:xfrm>
          <a:prstGeom prst="line">
            <a:avLst/>
          </a:prstGeom>
          <a:ln w="825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itel 1">
            <a:extLst>
              <a:ext uri="{FF2B5EF4-FFF2-40B4-BE49-F238E27FC236}">
                <a16:creationId xmlns:a16="http://schemas.microsoft.com/office/drawing/2014/main" id="{D78D0A5B-B4E0-4EA5-B45F-D5A132296303}"/>
              </a:ext>
            </a:extLst>
          </p:cNvPr>
          <p:cNvSpPr txBox="1">
            <a:spLocks/>
          </p:cNvSpPr>
          <p:nvPr/>
        </p:nvSpPr>
        <p:spPr>
          <a:xfrm>
            <a:off x="265504" y="275574"/>
            <a:ext cx="11291776" cy="6291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/>
              <a:t>Current Regulation </a:t>
            </a:r>
            <a:r>
              <a:rPr lang="pt-BR" sz="3600" b="1" dirty="0">
                <a:solidFill>
                  <a:prstClr val="black"/>
                </a:solidFill>
              </a:rPr>
              <a:t>UN-R 13H/01 Suppl.1</a:t>
            </a:r>
            <a:endParaRPr lang="de-DE" sz="3600" b="1" dirty="0"/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9793ABC7-0927-414A-B9CC-BB5AAA6C0A5F}"/>
              </a:ext>
            </a:extLst>
          </p:cNvPr>
          <p:cNvSpPr txBox="1"/>
          <p:nvPr/>
        </p:nvSpPr>
        <p:spPr>
          <a:xfrm>
            <a:off x="2286004" y="1136630"/>
            <a:ext cx="729918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dirty="0" err="1"/>
              <a:t>Example</a:t>
            </a:r>
            <a:r>
              <a:rPr lang="de-DE" sz="2000" dirty="0"/>
              <a:t>: Release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accelerator</a:t>
            </a:r>
            <a:r>
              <a:rPr lang="de-DE" sz="2000" dirty="0"/>
              <a:t> pedal </a:t>
            </a:r>
            <a:r>
              <a:rPr lang="de-DE" sz="2000" dirty="0" err="1"/>
              <a:t>of</a:t>
            </a:r>
            <a:r>
              <a:rPr lang="de-DE" sz="2000" dirty="0"/>
              <a:t> an </a:t>
            </a:r>
            <a:r>
              <a:rPr lang="de-DE" sz="2000" dirty="0" err="1"/>
              <a:t>electric</a:t>
            </a:r>
            <a:r>
              <a:rPr lang="de-DE" sz="2000" dirty="0"/>
              <a:t> </a:t>
            </a:r>
            <a:r>
              <a:rPr lang="de-DE" sz="2000" dirty="0" err="1"/>
              <a:t>vehicle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5810047" y="1987304"/>
            <a:ext cx="2573104" cy="107721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Was this intended ?</a:t>
            </a:r>
          </a:p>
        </p:txBody>
      </p:sp>
      <p:cxnSp>
        <p:nvCxnSpPr>
          <p:cNvPr id="13" name="Straight Arrow Connector 12"/>
          <p:cNvCxnSpPr>
            <a:stCxn id="6" idx="2"/>
          </p:cNvCxnSpPr>
          <p:nvPr/>
        </p:nvCxnSpPr>
        <p:spPr>
          <a:xfrm flipH="1">
            <a:off x="6486906" y="3064522"/>
            <a:ext cx="609693" cy="28705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100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792940"/>
            <a:ext cx="10515600" cy="4374777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sz="2400" dirty="0"/>
              <a:t>The stop lamp signal should reflect the</a:t>
            </a:r>
            <a:r>
              <a:rPr lang="en-GB" sz="2400" i="1" dirty="0"/>
              <a:t> </a:t>
            </a:r>
            <a:r>
              <a:rPr lang="en-GB" sz="2400" u="sng" dirty="0"/>
              <a:t>intention</a:t>
            </a:r>
            <a:r>
              <a:rPr lang="en-GB" sz="2400" i="1" dirty="0"/>
              <a:t> </a:t>
            </a:r>
            <a:r>
              <a:rPr lang="en-GB" sz="2400" dirty="0"/>
              <a:t>to decelerate.</a:t>
            </a:r>
          </a:p>
          <a:p>
            <a:pPr>
              <a:spcBef>
                <a:spcPts val="1800"/>
              </a:spcBef>
            </a:pPr>
            <a:r>
              <a:rPr lang="en-GB" sz="2400" u="sng" dirty="0"/>
              <a:t>New technologies</a:t>
            </a:r>
            <a:r>
              <a:rPr lang="en-GB" sz="2400" dirty="0"/>
              <a:t> must be taken into account </a:t>
            </a:r>
            <a:br>
              <a:rPr lang="en-GB" sz="2400" dirty="0"/>
            </a:br>
            <a:r>
              <a:rPr lang="en-GB" sz="2400" dirty="0"/>
              <a:t>(increased deceleration capabilities of modern EVs)</a:t>
            </a:r>
          </a:p>
          <a:p>
            <a:pPr>
              <a:spcBef>
                <a:spcPts val="1800"/>
              </a:spcBef>
            </a:pPr>
            <a:r>
              <a:rPr lang="en-GB" sz="2400" dirty="0"/>
              <a:t>Stop lamp illumination requirements should be independent from the type of propulsion (combustion and/or electric)</a:t>
            </a:r>
          </a:p>
          <a:p>
            <a:pPr>
              <a:spcBef>
                <a:spcPts val="1800"/>
              </a:spcBef>
            </a:pPr>
            <a:r>
              <a:rPr lang="en-GB" sz="2400" dirty="0"/>
              <a:t>Technical constraints to be solved</a:t>
            </a:r>
            <a:br>
              <a:rPr lang="en-GB" sz="2400" dirty="0"/>
            </a:br>
            <a:r>
              <a:rPr lang="en-GB" sz="2400" dirty="0"/>
              <a:t>(e.g. accuracy of deceleration, flickering and too frequent illumination)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06127FC7-A111-4F26-8517-78A98E56D351}"/>
              </a:ext>
            </a:extLst>
          </p:cNvPr>
          <p:cNvSpPr txBox="1">
            <a:spLocks/>
          </p:cNvSpPr>
          <p:nvPr/>
        </p:nvSpPr>
        <p:spPr>
          <a:xfrm>
            <a:off x="265504" y="275574"/>
            <a:ext cx="11291776" cy="985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dirty="0"/>
              <a:t>Rationales Of The Proposal</a:t>
            </a:r>
          </a:p>
        </p:txBody>
      </p:sp>
    </p:spTree>
    <p:extLst>
      <p:ext uri="{BB962C8B-B14F-4D97-AF65-F5344CB8AC3E}">
        <p14:creationId xmlns:p14="http://schemas.microsoft.com/office/powerpoint/2010/main" val="3090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9155" y="1005908"/>
            <a:ext cx="338463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Shall not illuminate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97153" y="996944"/>
            <a:ext cx="3499202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Shall illuminate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65813" y="996944"/>
            <a:ext cx="383649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May illuminate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5719" y="1576505"/>
            <a:ext cx="34480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cases where deceleration is generated by: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Air/rolling resistance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Road Slope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Natural braking effect of the engine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Selective braking (no intention to decelerate)</a:t>
            </a:r>
          </a:p>
        </p:txBody>
      </p:sp>
      <p:sp>
        <p:nvSpPr>
          <p:cNvPr id="10" name="Down Arrow 9"/>
          <p:cNvSpPr/>
          <p:nvPr/>
        </p:nvSpPr>
        <p:spPr>
          <a:xfrm>
            <a:off x="1821436" y="4838273"/>
            <a:ext cx="696036" cy="4776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15719" y="5435226"/>
            <a:ext cx="3448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Avoid too frequent illumination, at low (unintended) decelerations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97152" y="1585325"/>
            <a:ext cx="3594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cases where the intention to decelerate is obvious: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Driver presses the brake pedal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Driver releases the accelerator of an electric vehicle, generating noticeable deceleration (&gt;1.3m/s²)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Automatically commanded braking is demanded (e.g. by AEBS, ACC…) and generating noticeable deceleration (&gt;1.3m/s²)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3" name="Down Arrow 12"/>
          <p:cNvSpPr/>
          <p:nvPr/>
        </p:nvSpPr>
        <p:spPr>
          <a:xfrm>
            <a:off x="10001093" y="5288657"/>
            <a:ext cx="696036" cy="4776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8645702" y="5855396"/>
            <a:ext cx="349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The intention to decelerate is clear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65813" y="1585325"/>
            <a:ext cx="383649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cases where: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intention to decelerate depends on the context</a:t>
            </a:r>
            <a:br>
              <a:rPr lang="en-GB" dirty="0"/>
            </a:br>
            <a:r>
              <a:rPr lang="en-GB" sz="1600" dirty="0"/>
              <a:t>(e.g. Automatically commanded braking via AEBS would preferably generate stop lamps, while a slight deceleration from ACC to stabilize speed and distance to the preceding vehicle should not).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Measures to avoid stop lamps flickering (Filtering / hysteresis) makes it difficult to define a concrete threshold below which the stop lamps should be illuminated.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5839199" y="5620132"/>
            <a:ext cx="696036" cy="4776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585654" y="6115458"/>
            <a:ext cx="3347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Avoid stop lamps flickering and ensures consistency of the signal</a:t>
            </a:r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id="{F72FE86C-AC9A-49F5-B5C4-977D353585F7}"/>
              </a:ext>
            </a:extLst>
          </p:cNvPr>
          <p:cNvSpPr txBox="1">
            <a:spLocks/>
          </p:cNvSpPr>
          <p:nvPr/>
        </p:nvSpPr>
        <p:spPr>
          <a:xfrm>
            <a:off x="479154" y="39413"/>
            <a:ext cx="11291776" cy="985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dirty="0"/>
              <a:t>Rationales Of The Proposal</a:t>
            </a:r>
          </a:p>
        </p:txBody>
      </p:sp>
    </p:spTree>
    <p:extLst>
      <p:ext uri="{BB962C8B-B14F-4D97-AF65-F5344CB8AC3E}">
        <p14:creationId xmlns:p14="http://schemas.microsoft.com/office/powerpoint/2010/main" val="2495811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34DCA-7B1E-4D8F-9818-A95470BE1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4" y="144943"/>
            <a:ext cx="11291776" cy="480206"/>
          </a:xfrm>
        </p:spPr>
        <p:txBody>
          <a:bodyPr>
            <a:normAutofit/>
          </a:bodyPr>
          <a:lstStyle/>
          <a:p>
            <a:r>
              <a:rPr lang="en-US" sz="2800" b="1" dirty="0"/>
              <a:t>Current Status R13H.01 vs. Proposal</a:t>
            </a:r>
            <a:endParaRPr lang="de-DE" sz="2800" b="1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70" y="1871226"/>
            <a:ext cx="1369387" cy="904942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486957" y="2182019"/>
            <a:ext cx="2466340" cy="496438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777256" y="4868183"/>
            <a:ext cx="1895641" cy="506338"/>
          </a:xfrm>
          <a:prstGeom prst="rect">
            <a:avLst/>
          </a:prstGeom>
        </p:spPr>
      </p:pic>
      <p:pic>
        <p:nvPicPr>
          <p:cNvPr id="149" name="Grafik 1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70" y="4601509"/>
            <a:ext cx="1369387" cy="904942"/>
          </a:xfrm>
          <a:prstGeom prst="rect">
            <a:avLst/>
          </a:prstGeom>
        </p:spPr>
      </p:pic>
      <p:cxnSp>
        <p:nvCxnSpPr>
          <p:cNvPr id="551" name="Gerader Verbinder 550"/>
          <p:cNvCxnSpPr/>
          <p:nvPr/>
        </p:nvCxnSpPr>
        <p:spPr>
          <a:xfrm flipV="1">
            <a:off x="103070" y="3829790"/>
            <a:ext cx="12016485" cy="3108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</a:ln>
          <a:effectLst/>
        </p:spPr>
      </p:cxnSp>
      <p:pic>
        <p:nvPicPr>
          <p:cNvPr id="3" name="Grafik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86669" y="692839"/>
            <a:ext cx="9900651" cy="6172376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C307F9E1-8EDA-4C2D-800E-E7F3BD5F0278}"/>
              </a:ext>
            </a:extLst>
          </p:cNvPr>
          <p:cNvSpPr/>
          <p:nvPr/>
        </p:nvSpPr>
        <p:spPr>
          <a:xfrm>
            <a:off x="9039163" y="210712"/>
            <a:ext cx="31528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MT"/>
              </a:rPr>
              <a:t>Example:</a:t>
            </a:r>
            <a:r>
              <a:rPr lang="en-US" sz="1600" dirty="0">
                <a:solidFill>
                  <a:srgbClr val="0070C0"/>
                </a:solidFill>
                <a:latin typeface="ArialMT"/>
              </a:rPr>
              <a:t> Braking on flat level</a:t>
            </a:r>
            <a:endParaRPr lang="de-DE" sz="1600" dirty="0">
              <a:solidFill>
                <a:srgbClr val="0070C0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7E87A69-C0CC-4FA2-83D2-E2CEF4AB07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9163" y="5117511"/>
            <a:ext cx="160338" cy="592553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A732C12-5230-44EE-82F8-3929BBA19778}"/>
              </a:ext>
            </a:extLst>
          </p:cNvPr>
          <p:cNvSpPr/>
          <p:nvPr/>
        </p:nvSpPr>
        <p:spPr>
          <a:xfrm>
            <a:off x="11817350" y="5870020"/>
            <a:ext cx="127000" cy="468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CF83EBD-9BF8-409F-BB5B-D3AC899474F4}"/>
              </a:ext>
            </a:extLst>
          </p:cNvPr>
          <p:cNvSpPr/>
          <p:nvPr/>
        </p:nvSpPr>
        <p:spPr>
          <a:xfrm>
            <a:off x="66130" y="5513952"/>
            <a:ext cx="1340663" cy="273872"/>
          </a:xfrm>
          <a:prstGeom prst="rect">
            <a:avLst/>
          </a:prstGeom>
          <a:pattFill prst="wdUpDiag">
            <a:fgClr>
              <a:schemeClr val="bg2">
                <a:lumMod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err="1">
                <a:solidFill>
                  <a:schemeClr val="tx1"/>
                </a:solidFill>
              </a:rPr>
              <a:t>forbidden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0C5D7A5-109C-4178-9557-90C0DD2E7FA2}"/>
              </a:ext>
            </a:extLst>
          </p:cNvPr>
          <p:cNvSpPr/>
          <p:nvPr/>
        </p:nvSpPr>
        <p:spPr>
          <a:xfrm>
            <a:off x="11328400" y="5800170"/>
            <a:ext cx="506339" cy="680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D19DD30-F6A7-44AE-BB16-800E474508B2}"/>
              </a:ext>
            </a:extLst>
          </p:cNvPr>
          <p:cNvSpPr/>
          <p:nvPr/>
        </p:nvSpPr>
        <p:spPr>
          <a:xfrm>
            <a:off x="1866900" y="6069173"/>
            <a:ext cx="8915400" cy="346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EF1BF16D-FE47-45C2-A318-8FBAAEACE043}"/>
              </a:ext>
            </a:extLst>
          </p:cNvPr>
          <p:cNvCxnSpPr>
            <a:cxnSpLocks/>
          </p:cNvCxnSpPr>
          <p:nvPr/>
        </p:nvCxnSpPr>
        <p:spPr>
          <a:xfrm>
            <a:off x="2086669" y="6062823"/>
            <a:ext cx="863342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fik 17">
            <a:extLst>
              <a:ext uri="{FF2B5EF4-FFF2-40B4-BE49-F238E27FC236}">
                <a16:creationId xmlns:a16="http://schemas.microsoft.com/office/drawing/2014/main" id="{F61E4995-5560-49BF-8551-9F5A5099D2A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328400" y="5787824"/>
            <a:ext cx="318792" cy="39849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0A496763-5EE0-4586-8BB9-9061BA7E497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663115" y="5728688"/>
            <a:ext cx="204798" cy="497367"/>
          </a:xfrm>
          <a:prstGeom prst="rect">
            <a:avLst/>
          </a:prstGeom>
        </p:spPr>
      </p:pic>
      <p:sp>
        <p:nvSpPr>
          <p:cNvPr id="23" name="Rechteck 22">
            <a:extLst>
              <a:ext uri="{FF2B5EF4-FFF2-40B4-BE49-F238E27FC236}">
                <a16:creationId xmlns:a16="http://schemas.microsoft.com/office/drawing/2014/main" id="{EC431DE5-8AB4-40A4-8F94-CAAB2AD2B342}"/>
              </a:ext>
            </a:extLst>
          </p:cNvPr>
          <p:cNvSpPr/>
          <p:nvPr/>
        </p:nvSpPr>
        <p:spPr>
          <a:xfrm>
            <a:off x="4601817" y="4131581"/>
            <a:ext cx="809938" cy="1937592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 cap="sq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vert270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</a:pPr>
            <a:r>
              <a:rPr lang="en-US" sz="1000" b="1" kern="0" dirty="0"/>
              <a:t>5.2.22.4.</a:t>
            </a:r>
          </a:p>
          <a:p>
            <a:pPr algn="ctr">
              <a:lnSpc>
                <a:spcPct val="110000"/>
              </a:lnSpc>
            </a:pPr>
            <a:r>
              <a:rPr lang="en-US" sz="1000" b="1" kern="0" dirty="0"/>
              <a:t>NATURAL DRVING RESISTANCE</a:t>
            </a:r>
          </a:p>
        </p:txBody>
      </p:sp>
      <p:sp>
        <p:nvSpPr>
          <p:cNvPr id="20" name="TextBox 21">
            <a:extLst>
              <a:ext uri="{FF2B5EF4-FFF2-40B4-BE49-F238E27FC236}">
                <a16:creationId xmlns:a16="http://schemas.microsoft.com/office/drawing/2014/main" id="{DA4AE0DB-A884-44EA-B04C-523590980A71}"/>
              </a:ext>
            </a:extLst>
          </p:cNvPr>
          <p:cNvSpPr txBox="1"/>
          <p:nvPr/>
        </p:nvSpPr>
        <p:spPr>
          <a:xfrm rot="19435459">
            <a:off x="4902033" y="2545270"/>
            <a:ext cx="2190984" cy="523220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E7E6E6">
                <a:lumMod val="50000"/>
              </a:srgbClr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Inconsistent !</a:t>
            </a:r>
          </a:p>
        </p:txBody>
      </p:sp>
    </p:spTree>
    <p:extLst>
      <p:ext uri="{BB962C8B-B14F-4D97-AF65-F5344CB8AC3E}">
        <p14:creationId xmlns:p14="http://schemas.microsoft.com/office/powerpoint/2010/main" val="388326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D69EE-4831-4F56-B568-217AD4A6E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262" y="3072589"/>
            <a:ext cx="1727713" cy="602438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4144904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34DCA-7B1E-4D8F-9818-A95470BE1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04" y="275574"/>
            <a:ext cx="11291776" cy="985502"/>
          </a:xfrm>
        </p:spPr>
        <p:txBody>
          <a:bodyPr>
            <a:normAutofit/>
          </a:bodyPr>
          <a:lstStyle/>
          <a:p>
            <a:r>
              <a:rPr lang="de-DE" sz="3200" b="1" dirty="0" err="1"/>
              <a:t>Stop</a:t>
            </a:r>
            <a:r>
              <a:rPr lang="de-DE" sz="3200" b="1" dirty="0"/>
              <a:t> </a:t>
            </a:r>
            <a:r>
              <a:rPr lang="de-DE" sz="3200" b="1" dirty="0" err="1"/>
              <a:t>Lamp</a:t>
            </a:r>
            <a:r>
              <a:rPr lang="de-DE" sz="3200" b="1" dirty="0"/>
              <a:t> </a:t>
            </a:r>
            <a:r>
              <a:rPr lang="en-US" sz="3200" b="1" dirty="0"/>
              <a:t>Illumination</a:t>
            </a:r>
            <a:r>
              <a:rPr lang="de-DE" sz="3200" b="1" dirty="0"/>
              <a:t>: </a:t>
            </a:r>
            <a:r>
              <a:rPr lang="de-DE" sz="3200" b="1" dirty="0" err="1"/>
              <a:t>Proposal</a:t>
            </a:r>
            <a:r>
              <a:rPr lang="de-DE" sz="3200" b="1" dirty="0"/>
              <a:t> </a:t>
            </a:r>
            <a:r>
              <a:rPr lang="de-DE" sz="3200" b="1" dirty="0" err="1"/>
              <a:t>For</a:t>
            </a:r>
            <a:r>
              <a:rPr lang="de-DE" sz="3200" b="1" dirty="0"/>
              <a:t> </a:t>
            </a:r>
            <a:r>
              <a:rPr lang="de-DE" sz="3200" b="1" dirty="0" err="1"/>
              <a:t>Harmonised</a:t>
            </a:r>
            <a:r>
              <a:rPr lang="de-DE" sz="3200" b="1" dirty="0"/>
              <a:t> </a:t>
            </a:r>
            <a:r>
              <a:rPr lang="de-DE" sz="3200" b="1" dirty="0" err="1"/>
              <a:t>Behaviour</a:t>
            </a:r>
            <a:r>
              <a:rPr lang="de-DE" sz="3200" b="1" dirty="0"/>
              <a:t>: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04" y="1619437"/>
            <a:ext cx="11678625" cy="4426802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C307F9E1-8EDA-4C2D-800E-E7F3BD5F0278}"/>
              </a:ext>
            </a:extLst>
          </p:cNvPr>
          <p:cNvSpPr/>
          <p:nvPr/>
        </p:nvSpPr>
        <p:spPr>
          <a:xfrm>
            <a:off x="5782779" y="1349046"/>
            <a:ext cx="31528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MT"/>
              </a:rPr>
              <a:t>Example:</a:t>
            </a:r>
            <a:r>
              <a:rPr lang="en-US" sz="1600" dirty="0">
                <a:solidFill>
                  <a:srgbClr val="0070C0"/>
                </a:solidFill>
                <a:latin typeface="ArialMT"/>
              </a:rPr>
              <a:t> Braking on flat level</a:t>
            </a:r>
            <a:endParaRPr lang="de-DE" sz="1600" dirty="0">
              <a:solidFill>
                <a:srgbClr val="0070C0"/>
              </a:solidFill>
            </a:endParaRPr>
          </a:p>
        </p:txBody>
      </p:sp>
      <p:sp>
        <p:nvSpPr>
          <p:cNvPr id="1165" name="Rechteck 1164">
            <a:extLst>
              <a:ext uri="{FF2B5EF4-FFF2-40B4-BE49-F238E27FC236}">
                <a16:creationId xmlns:a16="http://schemas.microsoft.com/office/drawing/2014/main" id="{255E34EE-4508-4062-803F-4DD9FEFDC018}"/>
              </a:ext>
            </a:extLst>
          </p:cNvPr>
          <p:cNvSpPr/>
          <p:nvPr/>
        </p:nvSpPr>
        <p:spPr>
          <a:xfrm>
            <a:off x="661851" y="5120640"/>
            <a:ext cx="583475" cy="117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7" name="Rechteck 1166">
            <a:extLst>
              <a:ext uri="{FF2B5EF4-FFF2-40B4-BE49-F238E27FC236}">
                <a16:creationId xmlns:a16="http://schemas.microsoft.com/office/drawing/2014/main" id="{D48407F6-32DD-4DF9-81E5-31D1CDE58DF6}"/>
              </a:ext>
            </a:extLst>
          </p:cNvPr>
          <p:cNvSpPr/>
          <p:nvPr/>
        </p:nvSpPr>
        <p:spPr>
          <a:xfrm rot="5400000">
            <a:off x="4376057" y="2338252"/>
            <a:ext cx="583475" cy="117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8" name="Rechteck 1167">
            <a:extLst>
              <a:ext uri="{FF2B5EF4-FFF2-40B4-BE49-F238E27FC236}">
                <a16:creationId xmlns:a16="http://schemas.microsoft.com/office/drawing/2014/main" id="{AE3970EB-3883-4CA8-99A2-08CE227CB870}"/>
              </a:ext>
            </a:extLst>
          </p:cNvPr>
          <p:cNvSpPr/>
          <p:nvPr/>
        </p:nvSpPr>
        <p:spPr>
          <a:xfrm rot="5400000">
            <a:off x="7658009" y="2272119"/>
            <a:ext cx="583475" cy="3158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9" name="Rechteck 1168">
            <a:extLst>
              <a:ext uri="{FF2B5EF4-FFF2-40B4-BE49-F238E27FC236}">
                <a16:creationId xmlns:a16="http://schemas.microsoft.com/office/drawing/2014/main" id="{B9D62606-D0DD-453B-A303-AD3193958898}"/>
              </a:ext>
            </a:extLst>
          </p:cNvPr>
          <p:cNvSpPr/>
          <p:nvPr/>
        </p:nvSpPr>
        <p:spPr>
          <a:xfrm>
            <a:off x="10312947" y="2138031"/>
            <a:ext cx="546641" cy="2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X+1.3</a:t>
            </a:r>
          </a:p>
        </p:txBody>
      </p:sp>
      <p:sp>
        <p:nvSpPr>
          <p:cNvPr id="1170" name="Rechteck 1169">
            <a:extLst>
              <a:ext uri="{FF2B5EF4-FFF2-40B4-BE49-F238E27FC236}">
                <a16:creationId xmlns:a16="http://schemas.microsoft.com/office/drawing/2014/main" id="{2DE16AED-8674-4F25-BB99-5661FEA244B4}"/>
              </a:ext>
            </a:extLst>
          </p:cNvPr>
          <p:cNvSpPr/>
          <p:nvPr/>
        </p:nvSpPr>
        <p:spPr>
          <a:xfrm>
            <a:off x="5675809" y="2215085"/>
            <a:ext cx="126492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625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3B64F82E7098488BA699CD80F6C817" ma:contentTypeVersion="11" ma:contentTypeDescription="Create a new document." ma:contentTypeScope="" ma:versionID="68721267261fe1ada10340aacf2cd829">
  <xsd:schema xmlns:xsd="http://www.w3.org/2001/XMLSchema" xmlns:xs="http://www.w3.org/2001/XMLSchema" xmlns:p="http://schemas.microsoft.com/office/2006/metadata/properties" xmlns:ns2="beab5909-2256-4ef5-9bfe-179cc9eb78a8" xmlns:ns3="a2803eea-376f-4b0d-b851-13f11d2e39ae" targetNamespace="http://schemas.microsoft.com/office/2006/metadata/properties" ma:root="true" ma:fieldsID="de9ee5acc64c1a4a943db53b6ab7a6bb" ns2:_="" ns3:_="">
    <xsd:import namespace="beab5909-2256-4ef5-9bfe-179cc9eb78a8"/>
    <xsd:import namespace="a2803eea-376f-4b0d-b851-13f11d2e39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b5909-2256-4ef5-9bfe-179cc9eb78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803eea-376f-4b0d-b851-13f11d2e39a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7426F1-4B38-400E-B7AF-55760AD737DA}">
  <ds:schemaRefs>
    <ds:schemaRef ds:uri="beab5909-2256-4ef5-9bfe-179cc9eb78a8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a2803eea-376f-4b0d-b851-13f11d2e39ae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D15985B-A75B-4CFD-9A6E-7616D06A8B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ED51B8-BF04-4870-8A4D-D8E245B321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ab5909-2256-4ef5-9bfe-179cc9eb78a8"/>
    <ds:schemaRef ds:uri="a2803eea-376f-4b0d-b851-13f11d2e39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491</Words>
  <Application>Microsoft Office PowerPoint</Application>
  <PresentationFormat>Widescreen</PresentationFormat>
  <Paragraphs>71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ArialMT</vt:lpstr>
      <vt:lpstr>Arial</vt:lpstr>
      <vt:lpstr>Calibri</vt:lpstr>
      <vt:lpstr>Calibri Light</vt:lpstr>
      <vt:lpstr>Office</vt:lpstr>
      <vt:lpstr>UN Regulation No. 13-H  Stop Lamp Illumination </vt:lpstr>
      <vt:lpstr>Current regulation UN-R 13H/01 Suppl.1</vt:lpstr>
      <vt:lpstr>PowerPoint Presentation</vt:lpstr>
      <vt:lpstr>PowerPoint Presentation</vt:lpstr>
      <vt:lpstr>PowerPoint Presentation</vt:lpstr>
      <vt:lpstr>Current Status R13H.01 vs. Proposal</vt:lpstr>
      <vt:lpstr>Backup</vt:lpstr>
      <vt:lpstr>Stop Lamp Illumination: Proposal For Harmonised Behaviour: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UNECE R79</dc:title>
  <dc:creator>Felix Hoffmann</dc:creator>
  <cp:lastModifiedBy>FG</cp:lastModifiedBy>
  <cp:revision>207</cp:revision>
  <dcterms:created xsi:type="dcterms:W3CDTF">2019-06-03T05:20:51Z</dcterms:created>
  <dcterms:modified xsi:type="dcterms:W3CDTF">2020-09-18T16:16:35Z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0x0101004B3B64F82E7098488BA699CD80F6C817</vt:lpwstr>
  </property>
</Properties>
</file>