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4"/>
  </p:notesMasterIdLst>
  <p:handoutMasterIdLst>
    <p:handoutMasterId r:id="rId15"/>
  </p:handoutMasterIdLst>
  <p:sldIdLst>
    <p:sldId id="256" r:id="rId2"/>
    <p:sldId id="285" r:id="rId3"/>
    <p:sldId id="286" r:id="rId4"/>
    <p:sldId id="297" r:id="rId5"/>
    <p:sldId id="287" r:id="rId6"/>
    <p:sldId id="295" r:id="rId7"/>
    <p:sldId id="289" r:id="rId8"/>
    <p:sldId id="299" r:id="rId9"/>
    <p:sldId id="296" r:id="rId10"/>
    <p:sldId id="298" r:id="rId11"/>
    <p:sldId id="294" r:id="rId12"/>
    <p:sldId id="264" r:id="rId13"/>
  </p:sldIdLst>
  <p:sldSz cx="9144000" cy="6858000" type="screen4x3"/>
  <p:notesSz cx="6811963" cy="9942513"/>
  <p:defaultTextStyle>
    <a:lvl1pPr defTabSz="457200">
      <a:defRPr>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81" autoAdjust="0"/>
    <p:restoredTop sz="86375" autoAdjust="0"/>
  </p:normalViewPr>
  <p:slideViewPr>
    <p:cSldViewPr>
      <p:cViewPr varScale="1">
        <p:scale>
          <a:sx n="55" d="100"/>
          <a:sy n="55" d="100"/>
        </p:scale>
        <p:origin x="1920"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8860999C-C32B-4469-B9CC-8A0AD7FAEE1C}" type="datetimeFigureOut">
              <a:rPr lang="en-GB" smtClean="0"/>
              <a:t>18/09/2020</a:t>
            </a:fld>
            <a:endParaRPr lang="en-GB"/>
          </a:p>
        </p:txBody>
      </p:sp>
      <p:sp>
        <p:nvSpPr>
          <p:cNvPr id="4" name="Footer Placeholder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A960B0DC-5C83-4098-8F72-2265AA5A5D32}" type="slidenum">
              <a:rPr lang="en-GB" smtClean="0"/>
              <a:t>‹#›</a:t>
            </a:fld>
            <a:endParaRPr lang="en-GB"/>
          </a:p>
        </p:txBody>
      </p:sp>
    </p:spTree>
    <p:extLst>
      <p:ext uri="{BB962C8B-B14F-4D97-AF65-F5344CB8AC3E}">
        <p14:creationId xmlns:p14="http://schemas.microsoft.com/office/powerpoint/2010/main" val="2892511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922338" y="746125"/>
            <a:ext cx="4967287" cy="3727450"/>
          </a:xfrm>
          <a:prstGeom prst="rect">
            <a:avLst/>
          </a:prstGeom>
        </p:spPr>
        <p:txBody>
          <a:bodyPr/>
          <a:lstStyle/>
          <a:p>
            <a:pPr lvl="0"/>
            <a:endParaRPr/>
          </a:p>
        </p:txBody>
      </p:sp>
      <p:sp>
        <p:nvSpPr>
          <p:cNvPr id="47" name="Shape 47"/>
          <p:cNvSpPr>
            <a:spLocks noGrp="1"/>
          </p:cNvSpPr>
          <p:nvPr>
            <p:ph type="body" sz="quarter" idx="1"/>
          </p:nvPr>
        </p:nvSpPr>
        <p:spPr>
          <a:xfrm>
            <a:off x="908262" y="4722694"/>
            <a:ext cx="4995440" cy="4474131"/>
          </a:xfrm>
          <a:prstGeom prst="rect">
            <a:avLst/>
          </a:prstGeom>
        </p:spPr>
        <p:txBody>
          <a:bodyPr/>
          <a:lstStyle/>
          <a:p>
            <a:pPr lvl="0"/>
            <a:endParaRPr/>
          </a:p>
        </p:txBody>
      </p:sp>
    </p:spTree>
    <p:extLst>
      <p:ext uri="{BB962C8B-B14F-4D97-AF65-F5344CB8AC3E}">
        <p14:creationId xmlns:p14="http://schemas.microsoft.com/office/powerpoint/2010/main" val="1017932119"/>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Book"/>
      </a:defRPr>
    </a:lvl1pPr>
    <a:lvl2pPr indent="228600" defTabSz="457200">
      <a:lnSpc>
        <a:spcPct val="125000"/>
      </a:lnSpc>
      <a:defRPr sz="2400">
        <a:latin typeface="+mj-lt"/>
        <a:ea typeface="+mj-ea"/>
        <a:cs typeface="+mj-cs"/>
        <a:sym typeface="Avenir Book"/>
      </a:defRPr>
    </a:lvl2pPr>
    <a:lvl3pPr indent="457200" defTabSz="457200">
      <a:lnSpc>
        <a:spcPct val="125000"/>
      </a:lnSpc>
      <a:defRPr sz="2400">
        <a:latin typeface="+mj-lt"/>
        <a:ea typeface="+mj-ea"/>
        <a:cs typeface="+mj-cs"/>
        <a:sym typeface="Avenir Book"/>
      </a:defRPr>
    </a:lvl3pPr>
    <a:lvl4pPr indent="685800" defTabSz="457200">
      <a:lnSpc>
        <a:spcPct val="125000"/>
      </a:lnSpc>
      <a:defRPr sz="2400">
        <a:latin typeface="+mj-lt"/>
        <a:ea typeface="+mj-ea"/>
        <a:cs typeface="+mj-cs"/>
        <a:sym typeface="Avenir Book"/>
      </a:defRPr>
    </a:lvl4pPr>
    <a:lvl5pPr indent="914400" defTabSz="457200">
      <a:lnSpc>
        <a:spcPct val="125000"/>
      </a:lnSpc>
      <a:defRPr sz="2400">
        <a:latin typeface="+mj-lt"/>
        <a:ea typeface="+mj-ea"/>
        <a:cs typeface="+mj-cs"/>
        <a:sym typeface="Avenir Book"/>
      </a:defRPr>
    </a:lvl5pPr>
    <a:lvl6pPr indent="1143000" defTabSz="457200">
      <a:lnSpc>
        <a:spcPct val="125000"/>
      </a:lnSpc>
      <a:defRPr sz="2400">
        <a:latin typeface="+mj-lt"/>
        <a:ea typeface="+mj-ea"/>
        <a:cs typeface="+mj-cs"/>
        <a:sym typeface="Avenir Book"/>
      </a:defRPr>
    </a:lvl6pPr>
    <a:lvl7pPr indent="1371600" defTabSz="457200">
      <a:lnSpc>
        <a:spcPct val="125000"/>
      </a:lnSpc>
      <a:defRPr sz="2400">
        <a:latin typeface="+mj-lt"/>
        <a:ea typeface="+mj-ea"/>
        <a:cs typeface="+mj-cs"/>
        <a:sym typeface="Avenir Book"/>
      </a:defRPr>
    </a:lvl7pPr>
    <a:lvl8pPr indent="1600200" defTabSz="457200">
      <a:lnSpc>
        <a:spcPct val="125000"/>
      </a:lnSpc>
      <a:defRPr sz="2400">
        <a:latin typeface="+mj-lt"/>
        <a:ea typeface="+mj-ea"/>
        <a:cs typeface="+mj-cs"/>
        <a:sym typeface="Avenir Book"/>
      </a:defRPr>
    </a:lvl8pPr>
    <a:lvl9pPr indent="1828800" defTabSz="457200">
      <a:lnSpc>
        <a:spcPct val="125000"/>
      </a:lnSpc>
      <a:defRPr sz="2400">
        <a:latin typeface="+mj-lt"/>
        <a:ea typeface="+mj-ea"/>
        <a:cs typeface="+mj-cs"/>
        <a:sym typeface="Avenir 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86324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Tree>
    <p:extLst>
      <p:ext uri="{BB962C8B-B14F-4D97-AF65-F5344CB8AC3E}">
        <p14:creationId xmlns:p14="http://schemas.microsoft.com/office/powerpoint/2010/main" val="3166951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90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8129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Tree>
    <p:extLst>
      <p:ext uri="{BB962C8B-B14F-4D97-AF65-F5344CB8AC3E}">
        <p14:creationId xmlns:p14="http://schemas.microsoft.com/office/powerpoint/2010/main" val="683057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Tree>
    <p:extLst>
      <p:ext uri="{BB962C8B-B14F-4D97-AF65-F5344CB8AC3E}">
        <p14:creationId xmlns:p14="http://schemas.microsoft.com/office/powerpoint/2010/main" val="165434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Tree>
    <p:extLst>
      <p:ext uri="{BB962C8B-B14F-4D97-AF65-F5344CB8AC3E}">
        <p14:creationId xmlns:p14="http://schemas.microsoft.com/office/powerpoint/2010/main" val="1358155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Tree>
    <p:extLst>
      <p:ext uri="{BB962C8B-B14F-4D97-AF65-F5344CB8AC3E}">
        <p14:creationId xmlns:p14="http://schemas.microsoft.com/office/powerpoint/2010/main" val="260897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Tree>
    <p:extLst>
      <p:ext uri="{BB962C8B-B14F-4D97-AF65-F5344CB8AC3E}">
        <p14:creationId xmlns:p14="http://schemas.microsoft.com/office/powerpoint/2010/main" val="298514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Tree>
    <p:extLst>
      <p:ext uri="{BB962C8B-B14F-4D97-AF65-F5344CB8AC3E}">
        <p14:creationId xmlns:p14="http://schemas.microsoft.com/office/powerpoint/2010/main" val="2309799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Tree>
    <p:extLst>
      <p:ext uri="{BB962C8B-B14F-4D97-AF65-F5344CB8AC3E}">
        <p14:creationId xmlns:p14="http://schemas.microsoft.com/office/powerpoint/2010/main" val="2901106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re de section">
    <p:spTree>
      <p:nvGrpSpPr>
        <p:cNvPr id="1" name=""/>
        <p:cNvGrpSpPr/>
        <p:nvPr/>
      </p:nvGrpSpPr>
      <p:grpSpPr>
        <a:xfrm>
          <a:off x="0" y="0"/>
          <a:ext cx="0" cy="0"/>
          <a:chOff x="0" y="0"/>
          <a:chExt cx="0" cy="0"/>
        </a:xfrm>
      </p:grpSpPr>
      <p:pic>
        <p:nvPicPr>
          <p:cNvPr id="9" name="image1.jpg"/>
          <p:cNvPicPr/>
          <p:nvPr/>
        </p:nvPicPr>
        <p:blipFill>
          <a:blip r:embed="rId2"/>
          <a:stretch>
            <a:fillRect/>
          </a:stretch>
        </p:blipFill>
        <p:spPr>
          <a:xfrm>
            <a:off x="4900148" y="-482"/>
            <a:ext cx="4319366" cy="6858001"/>
          </a:xfrm>
          <a:prstGeom prst="rect">
            <a:avLst/>
          </a:prstGeom>
          <a:ln w="12700">
            <a:miter lim="400000"/>
          </a:ln>
        </p:spPr>
      </p:pic>
      <p:pic>
        <p:nvPicPr>
          <p:cNvPr id="10" name="image2.png"/>
          <p:cNvPicPr/>
          <p:nvPr/>
        </p:nvPicPr>
        <p:blipFill>
          <a:blip r:embed="rId3" cstate="screen">
            <a:extLst>
              <a:ext uri="{28A0092B-C50C-407E-A947-70E740481C1C}">
                <a14:useLocalDpi xmlns:a14="http://schemas.microsoft.com/office/drawing/2010/main"/>
              </a:ext>
            </a:extLst>
          </a:blip>
          <a:srcRect/>
          <a:stretch>
            <a:fillRect/>
          </a:stretch>
        </p:blipFill>
        <p:spPr>
          <a:xfrm>
            <a:off x="-1" y="-481"/>
            <a:ext cx="6775383" cy="6858482"/>
          </a:xfrm>
          <a:prstGeom prst="rect">
            <a:avLst/>
          </a:prstGeom>
          <a:ln w="12700">
            <a:miter lim="400000"/>
          </a:ln>
        </p:spPr>
      </p:pic>
      <p:pic>
        <p:nvPicPr>
          <p:cNvPr id="11" name="image3.png"/>
          <p:cNvPicPr/>
          <p:nvPr/>
        </p:nvPicPr>
        <p:blipFill>
          <a:blip r:embed="rId4"/>
          <a:stretch>
            <a:fillRect/>
          </a:stretch>
        </p:blipFill>
        <p:spPr>
          <a:xfrm>
            <a:off x="465182" y="5744979"/>
            <a:ext cx="1028701" cy="685801"/>
          </a:xfrm>
          <a:prstGeom prst="rect">
            <a:avLst/>
          </a:prstGeom>
          <a:ln w="12700">
            <a:miter lim="400000"/>
          </a:ln>
        </p:spPr>
      </p:pic>
      <p:pic>
        <p:nvPicPr>
          <p:cNvPr id="12" name="image4.png"/>
          <p:cNvPicPr/>
          <p:nvPr/>
        </p:nvPicPr>
        <p:blipFill>
          <a:blip r:embed="rId5" cstate="screen">
            <a:extLst>
              <a:ext uri="{28A0092B-C50C-407E-A947-70E740481C1C}">
                <a14:useLocalDpi xmlns:a14="http://schemas.microsoft.com/office/drawing/2010/main"/>
              </a:ext>
            </a:extLst>
          </a:blip>
          <a:stretch>
            <a:fillRect/>
          </a:stretch>
        </p:blipFill>
        <p:spPr>
          <a:xfrm>
            <a:off x="465057" y="402347"/>
            <a:ext cx="757379" cy="514406"/>
          </a:xfrm>
          <a:prstGeom prst="rect">
            <a:avLst/>
          </a:prstGeom>
          <a:ln w="12700">
            <a:miter lim="400000"/>
          </a:ln>
        </p:spPr>
      </p:pic>
      <p:pic>
        <p:nvPicPr>
          <p:cNvPr id="13" name="image5.png"/>
          <p:cNvPicPr/>
          <p:nvPr/>
        </p:nvPicPr>
        <p:blipFill>
          <a:blip r:embed="rId6" cstate="screen">
            <a:extLst>
              <a:ext uri="{28A0092B-C50C-407E-A947-70E740481C1C}">
                <a14:useLocalDpi xmlns:a14="http://schemas.microsoft.com/office/drawing/2010/main"/>
              </a:ext>
            </a:extLst>
          </a:blip>
          <a:stretch>
            <a:fillRect/>
          </a:stretch>
        </p:blipFill>
        <p:spPr>
          <a:xfrm>
            <a:off x="3439159" y="-482"/>
            <a:ext cx="4105028" cy="6858001"/>
          </a:xfrm>
          <a:prstGeom prst="rect">
            <a:avLst/>
          </a:prstGeom>
          <a:ln w="12700">
            <a:miter lim="400000"/>
          </a:ln>
        </p:spPr>
      </p:pic>
      <p:sp>
        <p:nvSpPr>
          <p:cNvPr id="14" name="Shape 14"/>
          <p:cNvSpPr>
            <a:spLocks noGrp="1"/>
          </p:cNvSpPr>
          <p:nvPr>
            <p:ph type="title"/>
          </p:nvPr>
        </p:nvSpPr>
        <p:spPr>
          <a:xfrm>
            <a:off x="375350" y="1109887"/>
            <a:ext cx="3271442" cy="978730"/>
          </a:xfrm>
          <a:prstGeom prst="rect">
            <a:avLst/>
          </a:prstGeom>
        </p:spPr>
        <p:txBody>
          <a:bodyPr/>
          <a:lstStyle>
            <a:lvl1pPr algn="l" defTabSz="914400"/>
          </a:lstStyle>
          <a:p>
            <a:pPr lvl="0">
              <a:defRPr sz="1800" spc="0">
                <a:solidFill>
                  <a:srgbClr val="000000"/>
                </a:solidFill>
              </a:defRPr>
            </a:pPr>
            <a:r>
              <a:rPr sz="1600" spc="130">
                <a:solidFill>
                  <a:srgbClr val="FFFFFF"/>
                </a:solidFill>
              </a:rPr>
              <a:t>Title Text</a:t>
            </a:r>
          </a:p>
        </p:txBody>
      </p:sp>
      <p:sp>
        <p:nvSpPr>
          <p:cNvPr id="2" name="Espace réservé du numéro de diapositive 1"/>
          <p:cNvSpPr>
            <a:spLocks noGrp="1"/>
          </p:cNvSpPr>
          <p:nvPr>
            <p:ph type="sldNum" sz="quarter" idx="10"/>
          </p:nvPr>
        </p:nvSpPr>
        <p:spPr/>
        <p:txBody>
          <a:bodyPr/>
          <a:lstStyle/>
          <a:p>
            <a:pPr lvl="0"/>
            <a:fld id="{86CB4B4D-7CA3-9044-876B-883B54F8677D}" type="slidenum">
              <a:rPr lang="fr-FR" smtClean="0"/>
              <a:t>‹#›</a:t>
            </a:fld>
            <a:endParaRPr lang="fr-F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iapositive de titre">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8271164" y="6356350"/>
            <a:ext cx="798021" cy="370840"/>
          </a:xfrm>
          <a:prstGeom prst="rect">
            <a:avLst/>
          </a:prstGeom>
        </p:spPr>
        <p:txBody>
          <a:bodyPr anchor="t"/>
          <a:lstStyle>
            <a:lvl1pPr algn="l">
              <a:defRPr sz="1800">
                <a:solidFill>
                  <a:srgbClr val="000000"/>
                </a:solidFill>
              </a:defRPr>
            </a:lvl1pPr>
          </a:lstStyle>
          <a:p>
            <a:pPr lvl="0"/>
            <a:fld id="{86CB4B4D-7CA3-9044-876B-883B54F8677D}" type="slidenum">
              <a:t>‹#›</a:t>
            </a:fld>
            <a:endParaRPr/>
          </a:p>
        </p:txBody>
      </p:sp>
      <p:pic>
        <p:nvPicPr>
          <p:cNvPr id="17" name="image2.png"/>
          <p:cNvPicPr/>
          <p:nvPr/>
        </p:nvPicPr>
        <p:blipFill>
          <a:blip r:embed="rId2" cstate="screen">
            <a:extLst>
              <a:ext uri="{28A0092B-C50C-407E-A947-70E740481C1C}">
                <a14:useLocalDpi xmlns:a14="http://schemas.microsoft.com/office/drawing/2010/main"/>
              </a:ext>
            </a:extLst>
          </a:blip>
          <a:srcRect/>
          <a:stretch>
            <a:fillRect/>
          </a:stretch>
        </p:blipFill>
        <p:spPr>
          <a:xfrm>
            <a:off x="-1" y="0"/>
            <a:ext cx="6775383" cy="6858482"/>
          </a:xfrm>
          <a:prstGeom prst="rect">
            <a:avLst/>
          </a:prstGeom>
          <a:ln w="12700">
            <a:miter lim="400000"/>
          </a:ln>
        </p:spPr>
      </p:pic>
      <p:pic>
        <p:nvPicPr>
          <p:cNvPr id="18" name="image4.png"/>
          <p:cNvPicPr/>
          <p:nvPr/>
        </p:nvPicPr>
        <p:blipFill>
          <a:blip r:embed="rId3" cstate="screen">
            <a:extLst>
              <a:ext uri="{28A0092B-C50C-407E-A947-70E740481C1C}">
                <a14:useLocalDpi xmlns:a14="http://schemas.microsoft.com/office/drawing/2010/main"/>
              </a:ext>
            </a:extLst>
          </a:blip>
          <a:stretch>
            <a:fillRect/>
          </a:stretch>
        </p:blipFill>
        <p:spPr>
          <a:xfrm>
            <a:off x="465057" y="402828"/>
            <a:ext cx="757379" cy="514406"/>
          </a:xfrm>
          <a:prstGeom prst="rect">
            <a:avLst/>
          </a:prstGeom>
          <a:ln w="12700">
            <a:miter lim="400000"/>
          </a:ln>
        </p:spPr>
      </p:pic>
      <p:sp>
        <p:nvSpPr>
          <p:cNvPr id="19" name="Shape 19"/>
          <p:cNvSpPr>
            <a:spLocks noGrp="1"/>
          </p:cNvSpPr>
          <p:nvPr>
            <p:ph type="title"/>
          </p:nvPr>
        </p:nvSpPr>
        <p:spPr>
          <a:xfrm>
            <a:off x="457200" y="1094439"/>
            <a:ext cx="4979324" cy="1134473"/>
          </a:xfrm>
          <a:prstGeom prst="rect">
            <a:avLst/>
          </a:prstGeom>
        </p:spPr>
        <p:txBody>
          <a:bodyPr/>
          <a:lstStyle>
            <a:lvl1pPr algn="l" defTabSz="914400">
              <a:spcBef>
                <a:spcPts val="300"/>
              </a:spcBef>
              <a:defRPr spc="140"/>
            </a:lvl1pPr>
          </a:lstStyle>
          <a:p>
            <a:pPr lvl="0">
              <a:defRPr sz="1800" spc="0">
                <a:solidFill>
                  <a:srgbClr val="000000"/>
                </a:solidFill>
              </a:defRPr>
            </a:pPr>
            <a:r>
              <a:rPr sz="1600" spc="140">
                <a:solidFill>
                  <a:srgbClr val="FFFFFF"/>
                </a:solidFill>
              </a:rPr>
              <a:t>Title Text</a:t>
            </a:r>
          </a:p>
        </p:txBody>
      </p:sp>
      <p:sp>
        <p:nvSpPr>
          <p:cNvPr id="20" name="Shape 20"/>
          <p:cNvSpPr>
            <a:spLocks noGrp="1"/>
          </p:cNvSpPr>
          <p:nvPr>
            <p:ph type="body" idx="1"/>
          </p:nvPr>
        </p:nvSpPr>
        <p:spPr>
          <a:xfrm>
            <a:off x="465057" y="2228911"/>
            <a:ext cx="4231635" cy="3468827"/>
          </a:xfrm>
          <a:prstGeom prst="rect">
            <a:avLst/>
          </a:prstGeom>
        </p:spPr>
        <p:txBody>
          <a:bodyPr>
            <a:noAutofit/>
          </a:bodyPr>
          <a:lstStyle>
            <a:lvl1pPr marL="0" indent="0" defTabSz="914400">
              <a:spcBef>
                <a:spcPts val="800"/>
              </a:spcBef>
              <a:buSzTx/>
              <a:buFontTx/>
              <a:buNone/>
              <a:defRPr sz="3600" spc="139">
                <a:solidFill>
                  <a:srgbClr val="FFFFFF"/>
                </a:solidFill>
                <a:latin typeface="Futura Std Light"/>
                <a:ea typeface="Futura Std Light"/>
                <a:cs typeface="Futura Std Light"/>
                <a:sym typeface="Futura Std Light"/>
              </a:defRPr>
            </a:lvl1pPr>
            <a:lvl2pPr marL="824592" indent="-367392" defTabSz="914400">
              <a:spcBef>
                <a:spcPts val="800"/>
              </a:spcBef>
              <a:buFontTx/>
              <a:defRPr sz="3600" spc="139">
                <a:solidFill>
                  <a:srgbClr val="FFFFFF"/>
                </a:solidFill>
                <a:latin typeface="Futura Std Light"/>
                <a:ea typeface="Futura Std Light"/>
                <a:cs typeface="Futura Std Light"/>
                <a:sym typeface="Futura Std Light"/>
              </a:defRPr>
            </a:lvl2pPr>
            <a:lvl3pPr marL="1257300" indent="-342900" defTabSz="914400">
              <a:spcBef>
                <a:spcPts val="800"/>
              </a:spcBef>
              <a:buFontTx/>
              <a:defRPr sz="3600" spc="139">
                <a:solidFill>
                  <a:srgbClr val="FFFFFF"/>
                </a:solidFill>
                <a:latin typeface="Futura Std Light"/>
                <a:ea typeface="Futura Std Light"/>
                <a:cs typeface="Futura Std Light"/>
                <a:sym typeface="Futura Std Light"/>
              </a:defRPr>
            </a:lvl3pPr>
            <a:lvl4pPr marL="1783079" indent="-411479" defTabSz="914400">
              <a:spcBef>
                <a:spcPts val="800"/>
              </a:spcBef>
              <a:buFontTx/>
              <a:defRPr sz="3600" spc="139">
                <a:solidFill>
                  <a:srgbClr val="FFFFFF"/>
                </a:solidFill>
                <a:latin typeface="Futura Std Light"/>
                <a:ea typeface="Futura Std Light"/>
                <a:cs typeface="Futura Std Light"/>
                <a:sym typeface="Futura Std Light"/>
              </a:defRPr>
            </a:lvl4pPr>
            <a:lvl5pPr marL="2240279" indent="-411479" defTabSz="914400">
              <a:spcBef>
                <a:spcPts val="800"/>
              </a:spcBef>
              <a:buFontTx/>
              <a:defRPr sz="3600" spc="139">
                <a:solidFill>
                  <a:srgbClr val="FFFFFF"/>
                </a:solidFill>
                <a:latin typeface="Futura Std Light"/>
                <a:ea typeface="Futura Std Light"/>
                <a:cs typeface="Futura Std Light"/>
                <a:sym typeface="Futura Std Light"/>
              </a:defRPr>
            </a:lvl5pPr>
          </a:lstStyle>
          <a:p>
            <a:pPr lvl="0">
              <a:defRPr sz="1800" spc="0">
                <a:solidFill>
                  <a:srgbClr val="000000"/>
                </a:solidFill>
              </a:defRPr>
            </a:pPr>
            <a:r>
              <a:rPr sz="3600" spc="139">
                <a:solidFill>
                  <a:srgbClr val="FFFFFF"/>
                </a:solidFill>
              </a:rPr>
              <a:t>Body Level One</a:t>
            </a:r>
          </a:p>
          <a:p>
            <a:pPr lvl="1">
              <a:defRPr sz="1800" spc="0">
                <a:solidFill>
                  <a:srgbClr val="000000"/>
                </a:solidFill>
              </a:defRPr>
            </a:pPr>
            <a:r>
              <a:rPr sz="3600" spc="139">
                <a:solidFill>
                  <a:srgbClr val="FFFFFF"/>
                </a:solidFill>
              </a:rPr>
              <a:t>Body Level Two</a:t>
            </a:r>
          </a:p>
          <a:p>
            <a:pPr lvl="2">
              <a:defRPr sz="1800" spc="0">
                <a:solidFill>
                  <a:srgbClr val="000000"/>
                </a:solidFill>
              </a:defRPr>
            </a:pPr>
            <a:r>
              <a:rPr sz="3600" spc="139">
                <a:solidFill>
                  <a:srgbClr val="FFFFFF"/>
                </a:solidFill>
              </a:rPr>
              <a:t>Body Level Three</a:t>
            </a:r>
          </a:p>
          <a:p>
            <a:pPr lvl="3">
              <a:defRPr sz="1800" spc="0">
                <a:solidFill>
                  <a:srgbClr val="000000"/>
                </a:solidFill>
              </a:defRPr>
            </a:pPr>
            <a:r>
              <a:rPr sz="3600" spc="139">
                <a:solidFill>
                  <a:srgbClr val="FFFFFF"/>
                </a:solidFill>
              </a:rPr>
              <a:t>Body Level Four</a:t>
            </a:r>
          </a:p>
          <a:p>
            <a:pPr lvl="4">
              <a:defRPr sz="1800" spc="0">
                <a:solidFill>
                  <a:srgbClr val="000000"/>
                </a:solidFill>
              </a:defRPr>
            </a:pPr>
            <a:r>
              <a:rPr sz="3600" spc="139">
                <a:solidFill>
                  <a:srgbClr val="FFFFFF"/>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spc="0">
                <a:solidFill>
                  <a:srgbClr val="000000"/>
                </a:solidFill>
              </a:defRPr>
            </a:pPr>
            <a:r>
              <a:rPr sz="1600" spc="130">
                <a:solidFill>
                  <a:srgbClr val="FFFFFF"/>
                </a:solidFill>
              </a:rPr>
              <a:t>Title Text</a:t>
            </a:r>
          </a:p>
        </p:txBody>
      </p:sp>
      <p:sp>
        <p:nvSpPr>
          <p:cNvPr id="23" name="Shape 23"/>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0" name="Shape 30"/>
          <p:cNvSpPr>
            <a:spLocks noGrp="1"/>
          </p:cNvSpPr>
          <p:nvPr>
            <p:ph type="title"/>
          </p:nvPr>
        </p:nvSpPr>
        <p:spPr>
          <a:xfrm>
            <a:off x="5544587" y="122685"/>
            <a:ext cx="3183776" cy="2299275"/>
          </a:xfrm>
          <a:prstGeom prst="rect">
            <a:avLst/>
          </a:prstGeom>
        </p:spPr>
        <p:txBody>
          <a:bodyPr/>
          <a:lstStyle/>
          <a:p>
            <a:pPr lvl="0">
              <a:defRPr sz="1800" spc="0">
                <a:solidFill>
                  <a:srgbClr val="000000"/>
                </a:solidFill>
              </a:defRPr>
            </a:pPr>
            <a:r>
              <a:rPr sz="1600" spc="130">
                <a:solidFill>
                  <a:srgbClr val="FFFFFF"/>
                </a:solidFill>
              </a:rPr>
              <a:t>Title Text</a:t>
            </a:r>
          </a:p>
        </p:txBody>
      </p:sp>
      <p:sp>
        <p:nvSpPr>
          <p:cNvPr id="31" name="Shape 31"/>
          <p:cNvSpPr>
            <a:spLocks noGrp="1"/>
          </p:cNvSpPr>
          <p:nvPr>
            <p:ph type="body" idx="1"/>
          </p:nvPr>
        </p:nvSpPr>
        <p:spPr>
          <a:xfrm>
            <a:off x="457200" y="0"/>
            <a:ext cx="4040188" cy="2174875"/>
          </a:xfrm>
          <a:prstGeom prst="rect">
            <a:avLst/>
          </a:prstGeom>
        </p:spPr>
        <p:txBody>
          <a:bodyPr anchor="b"/>
          <a:lstStyle>
            <a:lvl1pPr marL="0" indent="0">
              <a:spcBef>
                <a:spcPts val="500"/>
              </a:spcBef>
              <a:buSzTx/>
              <a:buFontTx/>
              <a:buNone/>
              <a:defRPr sz="2400"/>
            </a:lvl1pPr>
            <a:lvl2pPr marL="0" indent="457200">
              <a:spcBef>
                <a:spcPts val="500"/>
              </a:spcBef>
              <a:buSzTx/>
              <a:buFontTx/>
              <a:buNone/>
              <a:defRPr sz="2400"/>
            </a:lvl2pPr>
            <a:lvl3pPr marL="0" indent="914400">
              <a:spcBef>
                <a:spcPts val="500"/>
              </a:spcBef>
              <a:buSzTx/>
              <a:buFontTx/>
              <a:buNone/>
              <a:defRPr sz="2400"/>
            </a:lvl3pPr>
            <a:lvl4pPr marL="0" indent="1371600">
              <a:spcBef>
                <a:spcPts val="500"/>
              </a:spcBef>
              <a:buSzTx/>
              <a:buFontTx/>
              <a:buNone/>
              <a:defRPr sz="2400"/>
            </a:lvl4pPr>
            <a:lvl5pPr marL="0" indent="1828800">
              <a:spcBef>
                <a:spcPts val="500"/>
              </a:spcBef>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32" name="Shape 3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9" name="Shape 39"/>
          <p:cNvSpPr>
            <a:spLocks noGrp="1"/>
          </p:cNvSpPr>
          <p:nvPr>
            <p:ph type="title"/>
          </p:nvPr>
        </p:nvSpPr>
        <p:spPr>
          <a:xfrm>
            <a:off x="457200" y="0"/>
            <a:ext cx="3008314" cy="2091807"/>
          </a:xfrm>
          <a:prstGeom prst="rect">
            <a:avLst/>
          </a:prstGeom>
        </p:spPr>
        <p:txBody>
          <a:bodyPr anchor="b"/>
          <a:lstStyle>
            <a:lvl1pPr algn="l">
              <a:defRPr sz="2000" b="1"/>
            </a:lvl1pPr>
          </a:lstStyle>
          <a:p>
            <a:pPr lvl="0">
              <a:defRPr sz="1800" b="0" spc="0">
                <a:solidFill>
                  <a:srgbClr val="000000"/>
                </a:solidFill>
              </a:defRPr>
            </a:pPr>
            <a:r>
              <a:rPr sz="2000" b="1" spc="130">
                <a:solidFill>
                  <a:srgbClr val="FFFFFF"/>
                </a:solidFill>
              </a:rPr>
              <a:t>Title Text</a:t>
            </a:r>
          </a:p>
        </p:txBody>
      </p:sp>
      <p:sp>
        <p:nvSpPr>
          <p:cNvPr id="40" name="Shape 40"/>
          <p:cNvSpPr>
            <a:spLocks noGrp="1"/>
          </p:cNvSpPr>
          <p:nvPr>
            <p:ph type="body" idx="1"/>
          </p:nvPr>
        </p:nvSpPr>
        <p:spPr>
          <a:xfrm>
            <a:off x="3575050" y="929756"/>
            <a:ext cx="5111750" cy="5928244"/>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3" name="Shape 43"/>
          <p:cNvSpPr>
            <a:spLocks noGrp="1"/>
          </p:cNvSpPr>
          <p:nvPr>
            <p:ph type="title"/>
          </p:nvPr>
        </p:nvSpPr>
        <p:spPr>
          <a:xfrm>
            <a:off x="1792288" y="4800600"/>
            <a:ext cx="5486401" cy="566738"/>
          </a:xfrm>
          <a:prstGeom prst="rect">
            <a:avLst/>
          </a:prstGeom>
        </p:spPr>
        <p:txBody>
          <a:bodyPr anchor="b"/>
          <a:lstStyle>
            <a:lvl1pPr algn="l">
              <a:defRPr sz="2000" b="1"/>
            </a:lvl1pPr>
          </a:lstStyle>
          <a:p>
            <a:pPr lvl="0">
              <a:defRPr sz="1800" b="0" spc="0">
                <a:solidFill>
                  <a:srgbClr val="000000"/>
                </a:solidFill>
              </a:defRPr>
            </a:pPr>
            <a:r>
              <a:rPr sz="2000" b="1" spc="130">
                <a:solidFill>
                  <a:srgbClr val="FFFFFF"/>
                </a:solidFill>
              </a:rPr>
              <a:t>Title Text</a:t>
            </a:r>
          </a:p>
        </p:txBody>
      </p:sp>
      <p:sp>
        <p:nvSpPr>
          <p:cNvPr id="44" name="Shape 44"/>
          <p:cNvSpPr>
            <a:spLocks noGrp="1"/>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FR"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Slide Number Placeholder 5"/>
          <p:cNvSpPr>
            <a:spLocks noGrp="1"/>
          </p:cNvSpPr>
          <p:nvPr>
            <p:ph type="sldNum" sz="quarter" idx="12"/>
          </p:nvPr>
        </p:nvSpPr>
        <p:spPr/>
        <p:txBody>
          <a:bodyPr/>
          <a:lstStyle/>
          <a:p>
            <a:fld id="{07860B38-A4C3-494F-8C92-307E8236880B}" type="slidenum">
              <a:rPr lang="fr-FR" smtClean="0"/>
              <a:t>‹#›</a:t>
            </a:fld>
            <a:endParaRPr lang="fr-FR" dirty="0"/>
          </a:p>
        </p:txBody>
      </p:sp>
    </p:spTree>
    <p:extLst>
      <p:ext uri="{BB962C8B-B14F-4D97-AF65-F5344CB8AC3E}">
        <p14:creationId xmlns:p14="http://schemas.microsoft.com/office/powerpoint/2010/main" val="3674978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6.png"/>
          <p:cNvPicPr/>
          <p:nvPr/>
        </p:nvPicPr>
        <p:blipFill>
          <a:blip r:embed="rId10" cstate="screen">
            <a:extLst>
              <a:ext uri="{28A0092B-C50C-407E-A947-70E740481C1C}">
                <a14:useLocalDpi xmlns:a14="http://schemas.microsoft.com/office/drawing/2010/main"/>
              </a:ext>
            </a:extLst>
          </a:blip>
          <a:srcRect/>
          <a:stretch>
            <a:fillRect/>
          </a:stretch>
        </p:blipFill>
        <p:spPr>
          <a:xfrm>
            <a:off x="7071249" y="840201"/>
            <a:ext cx="2466329" cy="6017799"/>
          </a:xfrm>
          <a:prstGeom prst="rect">
            <a:avLst/>
          </a:prstGeom>
          <a:ln w="12700">
            <a:miter lim="400000"/>
          </a:ln>
        </p:spPr>
      </p:pic>
      <p:pic>
        <p:nvPicPr>
          <p:cNvPr id="3" name="image7.png"/>
          <p:cNvPicPr/>
          <p:nvPr/>
        </p:nvPicPr>
        <p:blipFill>
          <a:blip r:embed="rId11"/>
          <a:stretch>
            <a:fillRect/>
          </a:stretch>
        </p:blipFill>
        <p:spPr>
          <a:xfrm>
            <a:off x="0" y="446"/>
            <a:ext cx="9144000" cy="839756"/>
          </a:xfrm>
          <a:prstGeom prst="rect">
            <a:avLst/>
          </a:prstGeom>
          <a:ln w="12700">
            <a:miter lim="400000"/>
          </a:ln>
        </p:spPr>
      </p:pic>
      <p:pic>
        <p:nvPicPr>
          <p:cNvPr id="4" name="image4.png"/>
          <p:cNvPicPr/>
          <p:nvPr/>
        </p:nvPicPr>
        <p:blipFill>
          <a:blip r:embed="rId12" cstate="screen">
            <a:extLst>
              <a:ext uri="{28A0092B-C50C-407E-A947-70E740481C1C}">
                <a14:useLocalDpi xmlns:a14="http://schemas.microsoft.com/office/drawing/2010/main"/>
              </a:ext>
            </a:extLst>
          </a:blip>
          <a:stretch>
            <a:fillRect/>
          </a:stretch>
        </p:blipFill>
        <p:spPr>
          <a:xfrm>
            <a:off x="465057" y="173844"/>
            <a:ext cx="757379" cy="514405"/>
          </a:xfrm>
          <a:prstGeom prst="rect">
            <a:avLst/>
          </a:prstGeom>
          <a:ln w="12700">
            <a:miter lim="400000"/>
          </a:ln>
        </p:spPr>
      </p:pic>
      <p:sp>
        <p:nvSpPr>
          <p:cNvPr id="5" name="Shape 5"/>
          <p:cNvSpPr>
            <a:spLocks noGrp="1"/>
          </p:cNvSpPr>
          <p:nvPr>
            <p:ph type="title"/>
          </p:nvPr>
        </p:nvSpPr>
        <p:spPr>
          <a:xfrm>
            <a:off x="5544587" y="122685"/>
            <a:ext cx="3183776" cy="1477516"/>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pPr lvl="0">
              <a:defRPr sz="1800" spc="0">
                <a:solidFill>
                  <a:srgbClr val="000000"/>
                </a:solidFill>
              </a:defRPr>
            </a:pPr>
            <a:r>
              <a:rPr sz="1600" spc="130">
                <a:solidFill>
                  <a:srgbClr val="FFFFFF"/>
                </a:solidFill>
              </a:rPr>
              <a:t>Title Text</a:t>
            </a:r>
          </a:p>
        </p:txBody>
      </p:sp>
      <p:sp>
        <p:nvSpPr>
          <p:cNvPr id="6" name="Shape 6"/>
          <p:cNvSpPr>
            <a:spLocks noGrp="1"/>
          </p:cNvSpPr>
          <p:nvPr>
            <p:ph type="body" idx="1"/>
          </p:nvPr>
        </p:nvSpPr>
        <p:spPr>
          <a:xfrm>
            <a:off x="457200" y="1600200"/>
            <a:ext cx="8229600" cy="480409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7" name="Shape 7"/>
          <p:cNvSpPr>
            <a:spLocks noGrp="1"/>
          </p:cNvSpPr>
          <p:nvPr>
            <p:ph type="sldNum" sz="quarter" idx="2"/>
          </p:nvPr>
        </p:nvSpPr>
        <p:spPr>
          <a:xfrm>
            <a:off x="8304414" y="6404292"/>
            <a:ext cx="382386"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 id="2147483657" r:id="rId7"/>
    <p:sldLayoutId id="2147483658" r:id="rId8"/>
  </p:sldLayoutIdLst>
  <p:transition spd="med"/>
  <p:hf hdr="0" ftr="0" dt="0"/>
  <p:txStyles>
    <p:titleStyle>
      <a:lvl1pPr algn="r" defTabSz="457200">
        <a:defRPr sz="1600" spc="130">
          <a:solidFill>
            <a:srgbClr val="FFFFFF"/>
          </a:solidFill>
          <a:latin typeface="Futura Std Light"/>
          <a:ea typeface="Futura Std Light"/>
          <a:cs typeface="Futura Std Light"/>
          <a:sym typeface="Futura Std Light"/>
        </a:defRPr>
      </a:lvl1pPr>
      <a:lvl2pPr algn="r" defTabSz="457200">
        <a:defRPr sz="1600" spc="130">
          <a:solidFill>
            <a:srgbClr val="FFFFFF"/>
          </a:solidFill>
          <a:latin typeface="Futura Std Light"/>
          <a:ea typeface="Futura Std Light"/>
          <a:cs typeface="Futura Std Light"/>
          <a:sym typeface="Futura Std Light"/>
        </a:defRPr>
      </a:lvl2pPr>
      <a:lvl3pPr algn="r" defTabSz="457200">
        <a:defRPr sz="1600" spc="130">
          <a:solidFill>
            <a:srgbClr val="FFFFFF"/>
          </a:solidFill>
          <a:latin typeface="Futura Std Light"/>
          <a:ea typeface="Futura Std Light"/>
          <a:cs typeface="Futura Std Light"/>
          <a:sym typeface="Futura Std Light"/>
        </a:defRPr>
      </a:lvl3pPr>
      <a:lvl4pPr algn="r" defTabSz="457200">
        <a:defRPr sz="1600" spc="130">
          <a:solidFill>
            <a:srgbClr val="FFFFFF"/>
          </a:solidFill>
          <a:latin typeface="Futura Std Light"/>
          <a:ea typeface="Futura Std Light"/>
          <a:cs typeface="Futura Std Light"/>
          <a:sym typeface="Futura Std Light"/>
        </a:defRPr>
      </a:lvl4pPr>
      <a:lvl5pPr algn="r" defTabSz="457200">
        <a:defRPr sz="1600" spc="130">
          <a:solidFill>
            <a:srgbClr val="FFFFFF"/>
          </a:solidFill>
          <a:latin typeface="Futura Std Light"/>
          <a:ea typeface="Futura Std Light"/>
          <a:cs typeface="Futura Std Light"/>
          <a:sym typeface="Futura Std Light"/>
        </a:defRPr>
      </a:lvl5pPr>
      <a:lvl6pPr algn="r" defTabSz="457200">
        <a:defRPr sz="1600" spc="130">
          <a:solidFill>
            <a:srgbClr val="FFFFFF"/>
          </a:solidFill>
          <a:latin typeface="Futura Std Light"/>
          <a:ea typeface="Futura Std Light"/>
          <a:cs typeface="Futura Std Light"/>
          <a:sym typeface="Futura Std Light"/>
        </a:defRPr>
      </a:lvl6pPr>
      <a:lvl7pPr algn="r" defTabSz="457200">
        <a:defRPr sz="1600" spc="130">
          <a:solidFill>
            <a:srgbClr val="FFFFFF"/>
          </a:solidFill>
          <a:latin typeface="Futura Std Light"/>
          <a:ea typeface="Futura Std Light"/>
          <a:cs typeface="Futura Std Light"/>
          <a:sym typeface="Futura Std Light"/>
        </a:defRPr>
      </a:lvl7pPr>
      <a:lvl8pPr algn="r" defTabSz="457200">
        <a:defRPr sz="1600" spc="130">
          <a:solidFill>
            <a:srgbClr val="FFFFFF"/>
          </a:solidFill>
          <a:latin typeface="Futura Std Light"/>
          <a:ea typeface="Futura Std Light"/>
          <a:cs typeface="Futura Std Light"/>
          <a:sym typeface="Futura Std Light"/>
        </a:defRPr>
      </a:lvl8pPr>
      <a:lvl9pPr algn="r" defTabSz="457200">
        <a:defRPr sz="1600" spc="130">
          <a:solidFill>
            <a:srgbClr val="FFFFFF"/>
          </a:solidFill>
          <a:latin typeface="Futura Std Light"/>
          <a:ea typeface="Futura Std Light"/>
          <a:cs typeface="Futura Std Light"/>
          <a:sym typeface="Futura Std Light"/>
        </a:defRPr>
      </a:lvl9pPr>
    </p:titleStyle>
    <p:body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fiaregion1.com/fia-region-i-study-proposes-a-secured-model-for-access-to-in-vehicle-data-and-function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375350" y="1109886"/>
            <a:ext cx="5780826" cy="1238993"/>
          </a:xfrm>
          <a:prstGeom prst="rect">
            <a:avLst/>
          </a:prstGeom>
        </p:spPr>
        <p:txBody>
          <a:bodyPr/>
          <a:lstStyle/>
          <a:p>
            <a:pPr lvl="0">
              <a:defRPr sz="1800" spc="0">
                <a:solidFill>
                  <a:srgbClr val="000000"/>
                </a:solidFill>
              </a:defRPr>
            </a:pPr>
            <a:r>
              <a:rPr sz="2400" b="1" spc="130" dirty="0">
                <a:solidFill>
                  <a:srgbClr val="FFFFFF"/>
                </a:solidFill>
                <a:latin typeface="Calibri" panose="020F0502020204030204" pitchFamily="34" charset="0"/>
              </a:rPr>
              <a:t>FIA </a:t>
            </a:r>
            <a:r>
              <a:rPr lang="de-DE" sz="2400" b="1" spc="130" dirty="0">
                <a:solidFill>
                  <a:srgbClr val="FFFFFF"/>
                </a:solidFill>
                <a:latin typeface="Calibri" panose="020F0502020204030204" pitchFamily="34" charset="0"/>
              </a:rPr>
              <a:t>Protection Profile for</a:t>
            </a:r>
            <a:br>
              <a:rPr lang="de-DE" sz="2400" b="1" spc="130" dirty="0">
                <a:solidFill>
                  <a:srgbClr val="FFFFFF"/>
                </a:solidFill>
                <a:latin typeface="Calibri" panose="020F0502020204030204" pitchFamily="34" charset="0"/>
              </a:rPr>
            </a:br>
            <a:r>
              <a:rPr lang="de-DE" sz="2400" b="1" spc="130" dirty="0">
                <a:solidFill>
                  <a:srgbClr val="FFFFFF"/>
                </a:solidFill>
                <a:latin typeface="Calibri" panose="020F0502020204030204" pitchFamily="34" charset="0"/>
              </a:rPr>
              <a:t>Automated and Connected Vehicles</a:t>
            </a:r>
            <a:endParaRPr sz="2400" b="1" spc="130" dirty="0">
              <a:solidFill>
                <a:schemeClr val="bg1"/>
              </a:solidFill>
              <a:latin typeface="Calibri" panose="020F0502020204030204" pitchFamily="34" charset="0"/>
            </a:endParaRPr>
          </a:p>
          <a:p>
            <a:pPr lvl="0">
              <a:defRPr sz="1800" spc="0">
                <a:solidFill>
                  <a:srgbClr val="000000"/>
                </a:solidFill>
              </a:defRPr>
            </a:pPr>
            <a:br>
              <a:rPr lang="fr-FR" sz="2000" spc="130" dirty="0">
                <a:solidFill>
                  <a:srgbClr val="FFFFFF"/>
                </a:solidFill>
                <a:latin typeface="Calibri" panose="020F0502020204030204" pitchFamily="34" charset="0"/>
              </a:rPr>
            </a:br>
            <a:r>
              <a:rPr lang="fr-FR" sz="2000" spc="130" dirty="0">
                <a:solidFill>
                  <a:srgbClr val="FFFFFF"/>
                </a:solidFill>
                <a:latin typeface="Calibri" panose="020F0502020204030204" pitchFamily="34" charset="0"/>
              </a:rPr>
              <a:t>Gerd Preuss,</a:t>
            </a:r>
            <a:br>
              <a:rPr lang="fr-FR" sz="2000" spc="130" dirty="0">
                <a:solidFill>
                  <a:srgbClr val="FFFFFF"/>
                </a:solidFill>
                <a:latin typeface="Calibri" panose="020F0502020204030204" pitchFamily="34" charset="0"/>
              </a:rPr>
            </a:br>
            <a:r>
              <a:rPr lang="en-US" sz="2000" dirty="0">
                <a:solidFill>
                  <a:schemeClr val="bg1"/>
                </a:solidFill>
                <a:latin typeface="Calibri" panose="020F0502020204030204" pitchFamily="34" charset="0"/>
              </a:rPr>
              <a:t>FIA Representative UNECE</a:t>
            </a:r>
            <a:br>
              <a:rPr lang="en-US" sz="2000" dirty="0">
                <a:solidFill>
                  <a:schemeClr val="bg1"/>
                </a:solidFill>
                <a:latin typeface="Calibri" panose="020F0502020204030204" pitchFamily="34" charset="0"/>
              </a:rPr>
            </a:br>
            <a:br>
              <a:rPr lang="en-US" sz="2000" dirty="0">
                <a:solidFill>
                  <a:schemeClr val="bg1"/>
                </a:solidFill>
                <a:latin typeface="Calibri" panose="020F0502020204030204" pitchFamily="34" charset="0"/>
              </a:rPr>
            </a:br>
            <a:br>
              <a:rPr lang="en-US" sz="2000" dirty="0">
                <a:solidFill>
                  <a:schemeClr val="bg1"/>
                </a:solidFill>
                <a:latin typeface="Calibri" panose="020F0502020204030204" pitchFamily="34" charset="0"/>
              </a:rPr>
            </a:br>
            <a:br>
              <a:rPr lang="en-US" dirty="0">
                <a:solidFill>
                  <a:schemeClr val="bg1"/>
                </a:solidFill>
                <a:latin typeface="Calibri" panose="020F0502020204030204" pitchFamily="34" charset="0"/>
              </a:rPr>
            </a:br>
            <a:br>
              <a:rPr lang="en-US" dirty="0">
                <a:solidFill>
                  <a:schemeClr val="bg1"/>
                </a:solidFill>
                <a:latin typeface="Calibri" panose="020F0502020204030204" pitchFamily="34" charset="0"/>
              </a:rPr>
            </a:br>
            <a:br>
              <a:rPr lang="en-US" dirty="0">
                <a:solidFill>
                  <a:schemeClr val="bg1"/>
                </a:solidFill>
              </a:rPr>
            </a:br>
            <a:br>
              <a:rPr lang="en-US" dirty="0">
                <a:solidFill>
                  <a:schemeClr val="bg1"/>
                </a:solidFill>
              </a:rPr>
            </a:br>
            <a:r>
              <a:rPr lang="en-US" dirty="0">
                <a:solidFill>
                  <a:schemeClr val="bg1"/>
                </a:solidFill>
              </a:rPr>
              <a:t>7</a:t>
            </a:r>
            <a:r>
              <a:rPr lang="en-US" sz="2000" baseline="30000" dirty="0">
                <a:solidFill>
                  <a:schemeClr val="bg1"/>
                </a:solidFill>
                <a:latin typeface="Calibri" panose="020F0502020204030204" pitchFamily="34" charset="0"/>
              </a:rPr>
              <a:t>th</a:t>
            </a:r>
            <a:r>
              <a:rPr lang="en-US" sz="2000" dirty="0">
                <a:solidFill>
                  <a:schemeClr val="bg1"/>
                </a:solidFill>
                <a:latin typeface="Calibri" panose="020F0502020204030204" pitchFamily="34" charset="0"/>
              </a:rPr>
              <a:t> GRVA session</a:t>
            </a:r>
            <a:br>
              <a:rPr lang="en-US" sz="2000" dirty="0">
                <a:solidFill>
                  <a:schemeClr val="bg1"/>
                </a:solidFill>
                <a:latin typeface="Calibri" panose="020F0502020204030204" pitchFamily="34" charset="0"/>
              </a:rPr>
            </a:br>
            <a:r>
              <a:rPr lang="en-US" sz="2000" dirty="0">
                <a:solidFill>
                  <a:schemeClr val="bg1"/>
                </a:solidFill>
                <a:latin typeface="Calibri" panose="020F0502020204030204" pitchFamily="34" charset="0"/>
              </a:rPr>
              <a:t>UNECE Geneva</a:t>
            </a:r>
            <a:br>
              <a:rPr lang="en-US" sz="2000" dirty="0">
                <a:solidFill>
                  <a:schemeClr val="bg1"/>
                </a:solidFill>
                <a:latin typeface="Calibri" panose="020F0502020204030204" pitchFamily="34" charset="0"/>
              </a:rPr>
            </a:br>
            <a:r>
              <a:rPr lang="en-US" sz="2000" dirty="0">
                <a:solidFill>
                  <a:schemeClr val="bg1"/>
                </a:solidFill>
                <a:latin typeface="Calibri" panose="020F0502020204030204" pitchFamily="34" charset="0"/>
              </a:rPr>
              <a:t>21 – 25 September 2020</a:t>
            </a:r>
            <a:br>
              <a:rPr lang="en-US" dirty="0">
                <a:solidFill>
                  <a:schemeClr val="bg1"/>
                </a:solidFill>
              </a:rPr>
            </a:br>
            <a:br>
              <a:rPr lang="en-US" dirty="0">
                <a:solidFill>
                  <a:schemeClr val="bg1"/>
                </a:solidFill>
              </a:rPr>
            </a:br>
            <a:br>
              <a:rPr lang="en-US" dirty="0"/>
            </a:br>
            <a:r>
              <a:rPr lang="fr-FR" dirty="0">
                <a:solidFill>
                  <a:schemeClr val="bg1"/>
                </a:solidFill>
              </a:rPr>
              <a:t> </a:t>
            </a:r>
            <a:endParaRPr sz="1600" spc="130" dirty="0">
              <a:solidFill>
                <a:schemeClr val="bg1"/>
              </a:solidFill>
            </a:endParaRPr>
          </a:p>
        </p:txBody>
      </p:sp>
      <p:sp>
        <p:nvSpPr>
          <p:cNvPr id="2" name="TextBox 1">
            <a:extLst>
              <a:ext uri="{FF2B5EF4-FFF2-40B4-BE49-F238E27FC236}">
                <a16:creationId xmlns:a16="http://schemas.microsoft.com/office/drawing/2014/main" id="{653FD9E7-40D0-4A73-9D65-FFC3EDFB10BD}"/>
              </a:ext>
            </a:extLst>
          </p:cNvPr>
          <p:cNvSpPr txBox="1"/>
          <p:nvPr/>
        </p:nvSpPr>
        <p:spPr>
          <a:xfrm>
            <a:off x="3331565" y="44624"/>
            <a:ext cx="3256659"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CH" sz="1800" b="0" i="0" u="sng" strike="noStrike" cap="none" spc="0" normalizeH="0" baseline="0" dirty="0">
                <a:ln>
                  <a:noFill/>
                </a:ln>
                <a:solidFill>
                  <a:schemeClr val="bg1"/>
                </a:solidFill>
                <a:effectLst/>
                <a:uFillTx/>
                <a:latin typeface="Calibri"/>
                <a:ea typeface="Calibri"/>
                <a:cs typeface="Calibri"/>
                <a:sym typeface="Calibri"/>
              </a:rPr>
              <a:t>Informal document</a:t>
            </a:r>
            <a:r>
              <a:rPr kumimoji="0" lang="fr-CH" sz="1800" b="0" i="0" strike="noStrike" cap="none" spc="0" normalizeH="0" baseline="0" dirty="0">
                <a:ln>
                  <a:noFill/>
                </a:ln>
                <a:solidFill>
                  <a:schemeClr val="bg1"/>
                </a:solidFill>
                <a:effectLst/>
                <a:uFillTx/>
                <a:latin typeface="Calibri"/>
                <a:ea typeface="Calibri"/>
                <a:cs typeface="Calibri"/>
                <a:sym typeface="Calibri"/>
              </a:rPr>
              <a:t> </a:t>
            </a:r>
            <a:r>
              <a:rPr kumimoji="0" lang="fr-CH" sz="1800" b="1" i="0" u="none" strike="noStrike" cap="none" spc="0" normalizeH="0" baseline="0" dirty="0">
                <a:ln>
                  <a:noFill/>
                </a:ln>
                <a:solidFill>
                  <a:schemeClr val="bg1"/>
                </a:solidFill>
                <a:effectLst/>
                <a:uFillTx/>
                <a:latin typeface="Calibri"/>
                <a:ea typeface="Calibri"/>
                <a:cs typeface="Calibri"/>
                <a:sym typeface="Calibri"/>
              </a:rPr>
              <a:t>GRVA-07-41</a:t>
            </a:r>
          </a:p>
          <a:p>
            <a:pPr marL="0" marR="0" indent="0" algn="l" defTabSz="457200" rtl="0" fontAlgn="auto" latinLnBrk="1" hangingPunct="0">
              <a:lnSpc>
                <a:spcPct val="100000"/>
              </a:lnSpc>
              <a:spcBef>
                <a:spcPts val="0"/>
              </a:spcBef>
              <a:spcAft>
                <a:spcPts val="0"/>
              </a:spcAft>
              <a:buClrTx/>
              <a:buSzTx/>
              <a:buFontTx/>
              <a:buNone/>
              <a:tabLst/>
            </a:pPr>
            <a:r>
              <a:rPr lang="fr-CH" dirty="0">
                <a:solidFill>
                  <a:schemeClr val="bg1"/>
                </a:solidFill>
              </a:rPr>
              <a:t>7th GRVA, 21-25 </a:t>
            </a:r>
            <a:r>
              <a:rPr lang="fr-CH" dirty="0" err="1">
                <a:solidFill>
                  <a:schemeClr val="bg1"/>
                </a:solidFill>
              </a:rPr>
              <a:t>September</a:t>
            </a:r>
            <a:r>
              <a:rPr lang="fr-CH" dirty="0">
                <a:solidFill>
                  <a:schemeClr val="bg1"/>
                </a:solidFill>
              </a:rPr>
              <a:t> 2020</a:t>
            </a:r>
          </a:p>
          <a:p>
            <a:pPr marL="0" marR="0" indent="0" algn="l" defTabSz="457200" rtl="0" fontAlgn="auto" latinLnBrk="1" hangingPunct="0">
              <a:lnSpc>
                <a:spcPct val="100000"/>
              </a:lnSpc>
              <a:spcBef>
                <a:spcPts val="0"/>
              </a:spcBef>
              <a:spcAft>
                <a:spcPts val="0"/>
              </a:spcAft>
              <a:buClrTx/>
              <a:buSzTx/>
              <a:buFontTx/>
              <a:buNone/>
              <a:tabLst/>
            </a:pPr>
            <a:r>
              <a:rPr kumimoji="0" lang="fr-CH" sz="1800" b="0" i="0" u="none" strike="noStrike" cap="none" spc="0" normalizeH="0" baseline="0" dirty="0">
                <a:ln>
                  <a:noFill/>
                </a:ln>
                <a:solidFill>
                  <a:schemeClr val="bg1"/>
                </a:solidFill>
                <a:effectLst/>
                <a:uFillTx/>
                <a:latin typeface="Calibri"/>
                <a:ea typeface="Calibri"/>
                <a:cs typeface="Calibri"/>
                <a:sym typeface="Calibri"/>
              </a:rPr>
              <a:t>Agenda item 5(a)</a:t>
            </a:r>
            <a:endParaRPr kumimoji="0" lang="en-GB" sz="1800" b="0" i="0" u="none" strike="noStrike" cap="none" spc="0" normalizeH="0" baseline="0" dirty="0">
              <a:ln>
                <a:noFill/>
              </a:ln>
              <a:solidFill>
                <a:schemeClr val="bg1"/>
              </a:solidFill>
              <a:effectLst/>
              <a:uFillTx/>
              <a:latin typeface="Calibri"/>
              <a:ea typeface="Calibri"/>
              <a:cs typeface="Calibri"/>
              <a:sym typeface="Calibri"/>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3321058" y="44624"/>
            <a:ext cx="5527051" cy="457315"/>
          </a:xfrm>
          <a:prstGeom prst="rect">
            <a:avLst/>
          </a:prstGeom>
        </p:spPr>
        <p:txBody>
          <a:bodyPr lIns="0" tIns="0" rIns="0" bIns="0"/>
          <a:lstStyle/>
          <a:p>
            <a:pPr lvl="0">
              <a:lnSpc>
                <a:spcPct val="90000"/>
              </a:lnSpc>
              <a:spcBef>
                <a:spcPts val="100"/>
              </a:spcBef>
              <a:spcAft>
                <a:spcPts val="100"/>
              </a:spcAft>
              <a:defRPr sz="1800" spc="0">
                <a:solidFill>
                  <a:srgbClr val="000000"/>
                </a:solidFill>
              </a:defRPr>
            </a:pPr>
            <a:r>
              <a:rPr lang="en-US" sz="2400" b="1" dirty="0">
                <a:solidFill>
                  <a:schemeClr val="bg1"/>
                </a:solidFill>
                <a:latin typeface="Futura Std Book"/>
                <a:sym typeface="Futura Std Book"/>
              </a:rPr>
              <a:t>FIA Protection Profile for</a:t>
            </a:r>
            <a:br>
              <a:rPr lang="en-US" sz="2400" b="1" dirty="0">
                <a:solidFill>
                  <a:schemeClr val="bg1"/>
                </a:solidFill>
                <a:latin typeface="Futura Std Book"/>
                <a:sym typeface="Futura Std Book"/>
              </a:rPr>
            </a:br>
            <a:r>
              <a:rPr lang="en-US" sz="2400" b="1" dirty="0">
                <a:solidFill>
                  <a:schemeClr val="bg1"/>
                </a:solidFill>
                <a:latin typeface="Futura Std Book"/>
                <a:sym typeface="Futura Std Book"/>
              </a:rPr>
              <a:t>Automated and Connected Vehicles</a:t>
            </a:r>
            <a:endParaRPr sz="2400" b="1" dirty="0">
              <a:solidFill>
                <a:schemeClr val="bg1"/>
              </a:solidFill>
              <a:latin typeface="Futura Std Book"/>
              <a:sym typeface="Futura Std Book"/>
            </a:endParaRPr>
          </a:p>
        </p:txBody>
      </p:sp>
      <p:sp>
        <p:nvSpPr>
          <p:cNvPr id="2" name="Espace réservé du numéro de diapositive 1"/>
          <p:cNvSpPr>
            <a:spLocks noGrp="1"/>
          </p:cNvSpPr>
          <p:nvPr>
            <p:ph type="sldNum" sz="quarter" idx="2"/>
          </p:nvPr>
        </p:nvSpPr>
        <p:spPr/>
        <p:txBody>
          <a:bodyPr/>
          <a:lstStyle/>
          <a:p>
            <a:pPr lvl="0"/>
            <a:fld id="{86CB4B4D-7CA3-9044-876B-883B54F8677D}" type="slidenum">
              <a:rPr lang="fr-FR" smtClean="0"/>
              <a:t>10</a:t>
            </a:fld>
            <a:endParaRPr lang="fr-FR"/>
          </a:p>
        </p:txBody>
      </p:sp>
      <p:sp>
        <p:nvSpPr>
          <p:cNvPr id="3" name="Text Placeholder 2"/>
          <p:cNvSpPr>
            <a:spLocks noGrp="1"/>
          </p:cNvSpPr>
          <p:nvPr>
            <p:ph type="body" idx="1"/>
          </p:nvPr>
        </p:nvSpPr>
        <p:spPr>
          <a:xfrm>
            <a:off x="180000" y="997200"/>
            <a:ext cx="8452573" cy="4752528"/>
          </a:xfrm>
        </p:spPr>
        <p:txBody>
          <a:bodyPr>
            <a:noAutofit/>
          </a:bodyPr>
          <a:lstStyle/>
          <a:p>
            <a:pPr marL="0" lvl="0" indent="0">
              <a:buNone/>
            </a:pPr>
            <a:r>
              <a:rPr lang="en-US" sz="1800" b="1" dirty="0">
                <a:solidFill>
                  <a:srgbClr val="002060"/>
                </a:solidFill>
                <a:latin typeface="Calibri" panose="020F0502020204030204" pitchFamily="34" charset="0"/>
                <a:cs typeface="Calibri" panose="020F0502020204030204" pitchFamily="34" charset="0"/>
              </a:rPr>
              <a:t>The Methodology of Common Criteria is already used or in the development of different vehicle regulations</a:t>
            </a:r>
          </a:p>
          <a:p>
            <a:pPr marL="0" lvl="0" indent="0">
              <a:buNone/>
            </a:pPr>
            <a:endParaRPr lang="en-US" sz="1800" b="1" dirty="0">
              <a:solidFill>
                <a:srgbClr val="002060"/>
              </a:solidFill>
              <a:latin typeface="Calibri" panose="020F0502020204030204" pitchFamily="34" charset="0"/>
              <a:cs typeface="Calibri" panose="020F0502020204030204" pitchFamily="34" charset="0"/>
            </a:endParaRPr>
          </a:p>
          <a:p>
            <a:r>
              <a:rPr lang="en-US" sz="1800" dirty="0">
                <a:solidFill>
                  <a:srgbClr val="002060"/>
                </a:solidFill>
                <a:latin typeface="Calibri" panose="020F0502020204030204" pitchFamily="34" charset="0"/>
                <a:cs typeface="Calibri" panose="020F0502020204030204" pitchFamily="34" charset="0"/>
              </a:rPr>
              <a:t>The FIA Protection Profile is based on the PP for C-ITS, which is going to be mandated by EU law in existing EU law. CC Precedencets, e.g. are for Road Works Warning Unit, Cryptographic Service Provider, V2X Hardware Security Module, V2X Transceiver</a:t>
            </a:r>
            <a:br>
              <a:rPr lang="en-US" sz="1800" dirty="0">
                <a:solidFill>
                  <a:srgbClr val="002060"/>
                </a:solidFill>
                <a:latin typeface="Calibri" panose="020F0502020204030204" pitchFamily="34" charset="0"/>
                <a:cs typeface="Calibri" panose="020F0502020204030204" pitchFamily="34" charset="0"/>
              </a:rPr>
            </a:br>
            <a:endParaRPr lang="en-US" sz="1800" dirty="0">
              <a:solidFill>
                <a:srgbClr val="002060"/>
              </a:solidFill>
              <a:latin typeface="Calibri" panose="020F0502020204030204" pitchFamily="34" charset="0"/>
              <a:cs typeface="Calibri" panose="020F0502020204030204" pitchFamily="34" charset="0"/>
            </a:endParaRPr>
          </a:p>
          <a:p>
            <a:r>
              <a:rPr lang="en-US" sz="1800" dirty="0">
                <a:solidFill>
                  <a:srgbClr val="002060"/>
                </a:solidFill>
                <a:latin typeface="Calibri" panose="020F0502020204030204" pitchFamily="34" charset="0"/>
                <a:cs typeface="Calibri" panose="020F0502020204030204" pitchFamily="34" charset="0"/>
              </a:rPr>
              <a:t>Digital Tachograph (EU)</a:t>
            </a:r>
            <a:br>
              <a:rPr lang="en-US" sz="1800" dirty="0">
                <a:solidFill>
                  <a:srgbClr val="002060"/>
                </a:solidFill>
                <a:latin typeface="Calibri" panose="020F0502020204030204" pitchFamily="34" charset="0"/>
                <a:cs typeface="Calibri" panose="020F0502020204030204" pitchFamily="34" charset="0"/>
              </a:rPr>
            </a:br>
            <a:endParaRPr lang="en-US" sz="1800" dirty="0">
              <a:solidFill>
                <a:srgbClr val="002060"/>
              </a:solidFill>
              <a:latin typeface="Calibri" panose="020F0502020204030204" pitchFamily="34" charset="0"/>
              <a:cs typeface="Calibri" panose="020F0502020204030204" pitchFamily="34" charset="0"/>
            </a:endParaRPr>
          </a:p>
          <a:p>
            <a:r>
              <a:rPr lang="en-US" sz="1800" dirty="0">
                <a:solidFill>
                  <a:srgbClr val="002060"/>
                </a:solidFill>
                <a:latin typeface="Calibri" panose="020F0502020204030204" pitchFamily="34" charset="0"/>
                <a:cs typeface="Calibri" panose="020F0502020204030204" pitchFamily="34" charset="0"/>
              </a:rPr>
              <a:t>Tachograph Card (EU)</a:t>
            </a:r>
            <a:br>
              <a:rPr lang="en-US" sz="1800" dirty="0">
                <a:solidFill>
                  <a:srgbClr val="002060"/>
                </a:solidFill>
                <a:latin typeface="Calibri" panose="020F0502020204030204" pitchFamily="34" charset="0"/>
                <a:cs typeface="Calibri" panose="020F0502020204030204" pitchFamily="34" charset="0"/>
              </a:rPr>
            </a:br>
            <a:endParaRPr lang="en-US" sz="1800" dirty="0">
              <a:solidFill>
                <a:srgbClr val="002060"/>
              </a:solidFill>
              <a:latin typeface="Calibri" panose="020F0502020204030204" pitchFamily="34" charset="0"/>
              <a:cs typeface="Calibri" panose="020F0502020204030204" pitchFamily="34" charset="0"/>
            </a:endParaRPr>
          </a:p>
          <a:p>
            <a:r>
              <a:rPr lang="en-US" sz="1800" dirty="0">
                <a:solidFill>
                  <a:srgbClr val="002060"/>
                </a:solidFill>
                <a:latin typeface="Calibri" panose="020F0502020204030204" pitchFamily="34" charset="0"/>
                <a:cs typeface="Calibri" panose="020F0502020204030204" pitchFamily="34" charset="0"/>
              </a:rPr>
              <a:t>Onboard Weighing Unit (Reg (EU) 2019/1213)</a:t>
            </a:r>
          </a:p>
          <a:p>
            <a:pPr marL="0" indent="0">
              <a:buNone/>
            </a:pPr>
            <a:endParaRPr lang="en-US" sz="1800" dirty="0">
              <a:solidFill>
                <a:srgbClr val="002060"/>
              </a:solidFill>
              <a:latin typeface="Calibri" panose="020F0502020204030204" pitchFamily="34" charset="0"/>
              <a:cs typeface="Calibri" panose="020F0502020204030204" pitchFamily="34" charset="0"/>
            </a:endParaRPr>
          </a:p>
          <a:p>
            <a:r>
              <a:rPr lang="en-US" sz="1800" dirty="0">
                <a:solidFill>
                  <a:srgbClr val="002060"/>
                </a:solidFill>
                <a:latin typeface="Calibri" panose="020F0502020204030204" pitchFamily="34" charset="0"/>
                <a:cs typeface="Calibri" panose="020F0502020204030204" pitchFamily="34" charset="0"/>
              </a:rPr>
              <a:t>Alcohol Interlock (NL)</a:t>
            </a:r>
            <a:br>
              <a:rPr lang="en-US" sz="1800" dirty="0">
                <a:solidFill>
                  <a:srgbClr val="002060"/>
                </a:solidFill>
                <a:latin typeface="Calibri" panose="020F0502020204030204" pitchFamily="34" charset="0"/>
                <a:cs typeface="Calibri" panose="020F0502020204030204" pitchFamily="34" charset="0"/>
              </a:rPr>
            </a:br>
            <a:endParaRPr lang="en-US" sz="1800" dirty="0">
              <a:solidFill>
                <a:srgbClr val="002060"/>
              </a:solidFill>
              <a:latin typeface="Calibri" panose="020F0502020204030204" pitchFamily="34" charset="0"/>
              <a:cs typeface="Calibri" panose="020F0502020204030204" pitchFamily="34" charset="0"/>
            </a:endParaRPr>
          </a:p>
          <a:p>
            <a:endParaRPr lang="en-US" sz="1800" dirty="0">
              <a:solidFill>
                <a:srgbClr val="002060"/>
              </a:solidFill>
              <a:latin typeface="Calibri" panose="020F0502020204030204" pitchFamily="34" charset="0"/>
              <a:cs typeface="Calibri" panose="020F0502020204030204" pitchFamily="34" charset="0"/>
            </a:endParaRPr>
          </a:p>
          <a:p>
            <a:endParaRPr lang="en-US" sz="1800" dirty="0">
              <a:solidFill>
                <a:srgbClr val="002060"/>
              </a:solidFill>
              <a:latin typeface="Calibri" panose="020F0502020204030204" pitchFamily="34" charset="0"/>
              <a:cs typeface="Calibri" panose="020F0502020204030204" pitchFamily="34" charset="0"/>
            </a:endParaRPr>
          </a:p>
          <a:p>
            <a:pPr marL="0" lvl="0" indent="0">
              <a:buNone/>
            </a:pPr>
            <a:endParaRPr lang="en-US" sz="1800" b="1" dirty="0">
              <a:solidFill>
                <a:srgbClr val="002060"/>
              </a:solidFill>
              <a:latin typeface="Calibri" panose="020F0502020204030204" pitchFamily="34" charset="0"/>
              <a:cs typeface="Calibri" panose="020F0502020204030204" pitchFamily="34" charset="0"/>
            </a:endParaRPr>
          </a:p>
          <a:p>
            <a:pPr marL="0" lvl="0" indent="0">
              <a:buNone/>
            </a:pPr>
            <a:endParaRPr lang="en-US" sz="1800" b="1" dirty="0">
              <a:solidFill>
                <a:srgbClr val="002060"/>
              </a:solidFill>
              <a:latin typeface="Calibri" panose="020F0502020204030204" pitchFamily="34" charset="0"/>
              <a:cs typeface="Calibri" panose="020F0502020204030204" pitchFamily="34" charset="0"/>
            </a:endParaRPr>
          </a:p>
          <a:p>
            <a:pPr marL="0" lvl="0" indent="0">
              <a:buNone/>
            </a:pPr>
            <a:endParaRPr lang="en-US" sz="1800" b="1" dirty="0">
              <a:solidFill>
                <a:srgbClr val="002060"/>
              </a:solidFill>
              <a:latin typeface="Futura Std Light" pitchFamily="34" charset="0"/>
            </a:endParaRPr>
          </a:p>
        </p:txBody>
      </p:sp>
    </p:spTree>
    <p:extLst>
      <p:ext uri="{BB962C8B-B14F-4D97-AF65-F5344CB8AC3E}">
        <p14:creationId xmlns:p14="http://schemas.microsoft.com/office/powerpoint/2010/main" val="215210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3321058" y="44624"/>
            <a:ext cx="5527051" cy="457315"/>
          </a:xfrm>
          <a:prstGeom prst="rect">
            <a:avLst/>
          </a:prstGeom>
        </p:spPr>
        <p:txBody>
          <a:bodyPr lIns="0" tIns="0" rIns="0" bIns="0"/>
          <a:lstStyle/>
          <a:p>
            <a:pPr lvl="0">
              <a:lnSpc>
                <a:spcPct val="90000"/>
              </a:lnSpc>
              <a:spcBef>
                <a:spcPts val="100"/>
              </a:spcBef>
              <a:spcAft>
                <a:spcPts val="100"/>
              </a:spcAft>
              <a:defRPr sz="1800" spc="0">
                <a:solidFill>
                  <a:srgbClr val="000000"/>
                </a:solidFill>
              </a:defRPr>
            </a:pPr>
            <a:r>
              <a:rPr lang="en-US" sz="2400" b="1" dirty="0">
                <a:solidFill>
                  <a:schemeClr val="bg1"/>
                </a:solidFill>
                <a:latin typeface="Futura Std Book"/>
                <a:sym typeface="Futura Std Book"/>
              </a:rPr>
              <a:t>FIA Protection Profile for</a:t>
            </a:r>
            <a:br>
              <a:rPr lang="en-US" sz="2400" b="1" dirty="0">
                <a:solidFill>
                  <a:schemeClr val="bg1"/>
                </a:solidFill>
                <a:latin typeface="Futura Std Book"/>
                <a:sym typeface="Futura Std Book"/>
              </a:rPr>
            </a:br>
            <a:r>
              <a:rPr lang="en-US" sz="2400" b="1" dirty="0">
                <a:solidFill>
                  <a:schemeClr val="bg1"/>
                </a:solidFill>
                <a:latin typeface="Futura Std Book"/>
                <a:sym typeface="Futura Std Book"/>
              </a:rPr>
              <a:t>Automated and Connected Vehicles</a:t>
            </a:r>
            <a:endParaRPr sz="2400" b="1" dirty="0">
              <a:solidFill>
                <a:schemeClr val="bg1"/>
              </a:solidFill>
              <a:latin typeface="Futura Std Book"/>
              <a:sym typeface="Futura Std Book"/>
            </a:endParaRPr>
          </a:p>
        </p:txBody>
      </p:sp>
      <p:sp>
        <p:nvSpPr>
          <p:cNvPr id="2" name="Espace réservé du numéro de diapositive 1"/>
          <p:cNvSpPr>
            <a:spLocks noGrp="1"/>
          </p:cNvSpPr>
          <p:nvPr>
            <p:ph type="sldNum" sz="quarter" idx="2"/>
          </p:nvPr>
        </p:nvSpPr>
        <p:spPr/>
        <p:txBody>
          <a:bodyPr/>
          <a:lstStyle/>
          <a:p>
            <a:pPr lvl="0"/>
            <a:fld id="{86CB4B4D-7CA3-9044-876B-883B54F8677D}" type="slidenum">
              <a:rPr lang="fr-FR" smtClean="0"/>
              <a:t>11</a:t>
            </a:fld>
            <a:endParaRPr lang="fr-FR"/>
          </a:p>
        </p:txBody>
      </p:sp>
      <p:sp>
        <p:nvSpPr>
          <p:cNvPr id="3" name="Text Placeholder 2"/>
          <p:cNvSpPr>
            <a:spLocks noGrp="1"/>
          </p:cNvSpPr>
          <p:nvPr>
            <p:ph type="body" idx="1"/>
          </p:nvPr>
        </p:nvSpPr>
        <p:spPr>
          <a:xfrm>
            <a:off x="971600" y="2780928"/>
            <a:ext cx="6535163" cy="1728192"/>
          </a:xfrm>
        </p:spPr>
        <p:txBody>
          <a:bodyPr>
            <a:noAutofit/>
          </a:bodyPr>
          <a:lstStyle/>
          <a:p>
            <a:pPr marL="0" lvl="0" indent="0" algn="ctr">
              <a:buNone/>
            </a:pPr>
            <a:r>
              <a:rPr lang="en-US" sz="1800" b="1" dirty="0">
                <a:solidFill>
                  <a:srgbClr val="002060"/>
                </a:solidFill>
                <a:latin typeface="Calibri" panose="020F0502020204030204" pitchFamily="34" charset="0"/>
                <a:cs typeface="Calibri" panose="020F0502020204030204" pitchFamily="34" charset="0"/>
              </a:rPr>
              <a:t>FIA proposes GRVA to start the development of testing and performance criteria for automated and connected vehicles</a:t>
            </a:r>
          </a:p>
          <a:p>
            <a:pPr marL="0" lvl="0" indent="0" algn="ctr">
              <a:buNone/>
            </a:pPr>
            <a:r>
              <a:rPr lang="en-US" sz="1800" b="1" dirty="0">
                <a:solidFill>
                  <a:srgbClr val="002060"/>
                </a:solidFill>
                <a:latin typeface="Calibri" panose="020F0502020204030204" pitchFamily="34" charset="0"/>
                <a:cs typeface="Calibri" panose="020F0502020204030204" pitchFamily="34" charset="0"/>
              </a:rPr>
              <a:t>The FIA protection profile is a contribution to this task</a:t>
            </a:r>
            <a:endParaRPr lang="en-US" sz="1800" b="1" dirty="0">
              <a:solidFill>
                <a:srgbClr val="002060"/>
              </a:solidFill>
              <a:latin typeface="Futura Std Light" pitchFamily="34" charset="0"/>
            </a:endParaRPr>
          </a:p>
        </p:txBody>
      </p:sp>
    </p:spTree>
    <p:extLst>
      <p:ext uri="{BB962C8B-B14F-4D97-AF65-F5344CB8AC3E}">
        <p14:creationId xmlns:p14="http://schemas.microsoft.com/office/powerpoint/2010/main" val="224257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6827" y="2060849"/>
            <a:ext cx="4303165" cy="181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4396463"/>
            <a:ext cx="3888432"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000000"/>
                </a:solidFill>
                <a:effectLst/>
                <a:uFillTx/>
                <a:latin typeface="Calibri"/>
                <a:ea typeface="Calibri"/>
                <a:cs typeface="Calibri"/>
                <a:sym typeface="Calibri"/>
              </a:rPr>
              <a:t>Thank</a:t>
            </a:r>
            <a:r>
              <a:rPr kumimoji="0" lang="en-GB" sz="2400" b="0" i="0" u="none" strike="noStrike" cap="none" spc="0" normalizeH="0" dirty="0">
                <a:ln>
                  <a:noFill/>
                </a:ln>
                <a:solidFill>
                  <a:srgbClr val="000000"/>
                </a:solidFill>
                <a:effectLst/>
                <a:uFillTx/>
                <a:latin typeface="Calibri"/>
                <a:ea typeface="Calibri"/>
                <a:cs typeface="Calibri"/>
                <a:sym typeface="Calibri"/>
              </a:rPr>
              <a:t> you for your attention</a:t>
            </a:r>
          </a:p>
          <a:p>
            <a:pPr marL="0" marR="0" indent="0" algn="l" defTabSz="457200" rtl="0" fontAlgn="auto" latinLnBrk="1" hangingPunct="0">
              <a:lnSpc>
                <a:spcPct val="100000"/>
              </a:lnSpc>
              <a:spcBef>
                <a:spcPts val="0"/>
              </a:spcBef>
              <a:spcAft>
                <a:spcPts val="0"/>
              </a:spcAft>
              <a:buClrTx/>
              <a:buSzTx/>
              <a:buFontTx/>
              <a:buNone/>
              <a:tabLst/>
            </a:pPr>
            <a:endParaRPr lang="en-GB" baseline="0" dirty="0">
              <a:solidFill>
                <a:srgbClr val="000000"/>
              </a:solidFill>
            </a:endParaRPr>
          </a:p>
        </p:txBody>
      </p:sp>
      <p:pic>
        <p:nvPicPr>
          <p:cNvPr id="819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04048" y="1268760"/>
            <a:ext cx="3761348"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6410" y="1124744"/>
            <a:ext cx="4360293" cy="52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2"/>
          </p:nvPr>
        </p:nvSpPr>
        <p:spPr/>
        <p:txBody>
          <a:bodyPr/>
          <a:lstStyle/>
          <a:p>
            <a:pPr lvl="0"/>
            <a:fld id="{86CB4B4D-7CA3-9044-876B-883B54F8677D}" type="slidenum">
              <a:rPr lang="fr-FR" smtClean="0"/>
              <a:t>12</a:t>
            </a:fld>
            <a:endParaRPr lang="fr-FR"/>
          </a:p>
        </p:txBody>
      </p:sp>
    </p:spTree>
    <p:extLst>
      <p:ext uri="{BB962C8B-B14F-4D97-AF65-F5344CB8AC3E}">
        <p14:creationId xmlns:p14="http://schemas.microsoft.com/office/powerpoint/2010/main" val="2185737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p:nvPr/>
        </p:nvSpPr>
        <p:spPr>
          <a:xfrm>
            <a:off x="3995936" y="72885"/>
            <a:ext cx="4948902" cy="66479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lnSpc>
                <a:spcPct val="90000"/>
              </a:lnSpc>
              <a:spcBef>
                <a:spcPts val="100"/>
              </a:spcBef>
              <a:defRPr sz="2200" b="1" spc="130">
                <a:solidFill>
                  <a:srgbClr val="FFFFFF"/>
                </a:solidFill>
                <a:latin typeface="Futura Std Book"/>
                <a:ea typeface="Futura Std Book"/>
                <a:cs typeface="Futura Std Book"/>
                <a:sym typeface="Futura Std Book"/>
              </a:defRPr>
            </a:lvl1pPr>
          </a:lstStyle>
          <a:p>
            <a:pPr>
              <a:spcAft>
                <a:spcPts val="100"/>
              </a:spcAft>
            </a:pPr>
            <a:r>
              <a:rPr lang="en-US" sz="2400" dirty="0">
                <a:solidFill>
                  <a:schemeClr val="bg1"/>
                </a:solidFill>
              </a:rPr>
              <a:t>THE FIA: a </a:t>
            </a:r>
            <a:r>
              <a:rPr lang="en-US" dirty="0">
                <a:solidFill>
                  <a:schemeClr val="bg1"/>
                </a:solidFill>
              </a:rPr>
              <a:t>worldwide</a:t>
            </a:r>
            <a:r>
              <a:rPr lang="en-US" sz="2400" dirty="0">
                <a:solidFill>
                  <a:schemeClr val="bg1"/>
                </a:solidFill>
              </a:rPr>
              <a:t> presence</a:t>
            </a:r>
          </a:p>
        </p:txBody>
      </p:sp>
      <p:pic>
        <p:nvPicPr>
          <p:cNvPr id="75" name="image4.png"/>
          <p:cNvPicPr/>
          <p:nvPr/>
        </p:nvPicPr>
        <p:blipFill>
          <a:blip r:embed="rId3" cstate="screen">
            <a:extLst>
              <a:ext uri="{28A0092B-C50C-407E-A947-70E740481C1C}">
                <a14:useLocalDpi xmlns:a14="http://schemas.microsoft.com/office/drawing/2010/main"/>
              </a:ext>
            </a:extLst>
          </a:blip>
          <a:stretch>
            <a:fillRect/>
          </a:stretch>
        </p:blipFill>
        <p:spPr>
          <a:xfrm>
            <a:off x="465057" y="162673"/>
            <a:ext cx="757379" cy="514406"/>
          </a:xfrm>
          <a:prstGeom prst="rect">
            <a:avLst/>
          </a:prstGeom>
          <a:ln w="12700">
            <a:miter lim="400000"/>
          </a:ln>
        </p:spPr>
      </p:pic>
      <p:sp>
        <p:nvSpPr>
          <p:cNvPr id="76" name="Shape 76"/>
          <p:cNvSpPr>
            <a:spLocks noGrp="1"/>
          </p:cNvSpPr>
          <p:nvPr>
            <p:ph type="sldNum" sz="quarter" idx="4294967295"/>
          </p:nvPr>
        </p:nvSpPr>
        <p:spPr>
          <a:xfrm>
            <a:off x="6553200" y="6221730"/>
            <a:ext cx="21336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2</a:t>
            </a:fld>
            <a:endParaRPr sz="1200" dirty="0">
              <a:solidFill>
                <a:srgbClr val="888888"/>
              </a:solidFill>
            </a:endParaRPr>
          </a:p>
        </p:txBody>
      </p:sp>
      <p:sp>
        <p:nvSpPr>
          <p:cNvPr id="79" name="Shape 79"/>
          <p:cNvSpPr/>
          <p:nvPr/>
        </p:nvSpPr>
        <p:spPr>
          <a:xfrm>
            <a:off x="76200" y="3439159"/>
            <a:ext cx="1798638" cy="489005"/>
          </a:xfrm>
          <a:prstGeom prst="rect">
            <a:avLst/>
          </a:prstGeom>
          <a:solidFill>
            <a:srgbClr val="FFFFFF"/>
          </a:solidFill>
          <a:ln w="12700">
            <a:miter lim="400000"/>
          </a:ln>
        </p:spPr>
        <p:txBody>
          <a:bodyPr lIns="0" tIns="0" rIns="0" bIns="0" anchor="ctr"/>
          <a:lstStyle/>
          <a:p>
            <a:pPr lvl="0"/>
            <a:endParaRPr dirty="0"/>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905" y="1462480"/>
            <a:ext cx="5724128" cy="4442361"/>
          </a:xfrm>
          <a:prstGeom prst="rect">
            <a:avLst/>
          </a:prstGeom>
        </p:spPr>
      </p:pic>
      <p:sp>
        <p:nvSpPr>
          <p:cNvPr id="11" name="Shape 77"/>
          <p:cNvSpPr/>
          <p:nvPr/>
        </p:nvSpPr>
        <p:spPr>
          <a:xfrm>
            <a:off x="5791887" y="2038775"/>
            <a:ext cx="3210346" cy="393184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spcBef>
                <a:spcPts val="700"/>
              </a:spcBef>
              <a:buSzPct val="100000"/>
            </a:pPr>
            <a:r>
              <a:rPr dirty="0">
                <a:solidFill>
                  <a:srgbClr val="002060"/>
                </a:solidFill>
                <a:latin typeface="Calibri" panose="020F0502020204030204" pitchFamily="34" charset="0"/>
                <a:cs typeface="Calibri" panose="020F0502020204030204" pitchFamily="34" charset="0"/>
                <a:sym typeface="Futura Std Light"/>
              </a:rPr>
              <a:t>Founded in 1904, with headquarters in Paris, the Fédération Internationale de l'Automobile (FIA) is </a:t>
            </a:r>
            <a:endParaRPr lang="fr-FR" dirty="0">
              <a:solidFill>
                <a:srgbClr val="002060"/>
              </a:solidFill>
              <a:latin typeface="Calibri" panose="020F0502020204030204" pitchFamily="34" charset="0"/>
              <a:cs typeface="Calibri" panose="020F0502020204030204" pitchFamily="34" charset="0"/>
              <a:sym typeface="Futura Std Light"/>
            </a:endParaRPr>
          </a:p>
          <a:p>
            <a:pPr lvl="0">
              <a:spcBef>
                <a:spcPts val="700"/>
              </a:spcBef>
              <a:buSzPct val="100000"/>
            </a:pPr>
            <a:r>
              <a:rPr dirty="0">
                <a:solidFill>
                  <a:srgbClr val="002060"/>
                </a:solidFill>
                <a:latin typeface="Calibri" panose="020F0502020204030204" pitchFamily="34" charset="0"/>
                <a:cs typeface="Calibri" panose="020F0502020204030204" pitchFamily="34" charset="0"/>
                <a:sym typeface="Futura Std Light"/>
              </a:rPr>
              <a:t>a non-profit making association. </a:t>
            </a:r>
            <a:endParaRPr lang="fr-FR" dirty="0">
              <a:solidFill>
                <a:srgbClr val="002060"/>
              </a:solidFill>
              <a:latin typeface="Calibri" panose="020F0502020204030204" pitchFamily="34" charset="0"/>
              <a:cs typeface="Calibri" panose="020F0502020204030204" pitchFamily="34" charset="0"/>
              <a:sym typeface="Futura Std Light"/>
            </a:endParaRPr>
          </a:p>
          <a:p>
            <a:pPr lvl="0">
              <a:spcBef>
                <a:spcPts val="700"/>
              </a:spcBef>
              <a:buSzPct val="100000"/>
            </a:pPr>
            <a:endParaRPr lang="fr-FR" dirty="0">
              <a:solidFill>
                <a:srgbClr val="002060"/>
              </a:solidFill>
              <a:latin typeface="Calibri" panose="020F0502020204030204" pitchFamily="34" charset="0"/>
              <a:cs typeface="Calibri" panose="020F0502020204030204" pitchFamily="34" charset="0"/>
              <a:sym typeface="Futura Std Light"/>
            </a:endParaRPr>
          </a:p>
          <a:p>
            <a:pPr lvl="0">
              <a:spcBef>
                <a:spcPts val="700"/>
              </a:spcBef>
              <a:buSzPct val="100000"/>
            </a:pPr>
            <a:r>
              <a:rPr dirty="0">
                <a:solidFill>
                  <a:srgbClr val="002060"/>
                </a:solidFill>
                <a:latin typeface="Calibri" panose="020F0502020204030204" pitchFamily="34" charset="0"/>
                <a:cs typeface="Calibri" panose="020F0502020204030204" pitchFamily="34" charset="0"/>
                <a:sym typeface="Futura Std Light"/>
              </a:rPr>
              <a:t>It brings together </a:t>
            </a:r>
            <a:r>
              <a:rPr lang="fr-FR" dirty="0">
                <a:solidFill>
                  <a:srgbClr val="002060"/>
                </a:solidFill>
                <a:latin typeface="Calibri" panose="020F0502020204030204" pitchFamily="34" charset="0"/>
                <a:cs typeface="Calibri" panose="020F0502020204030204" pitchFamily="34" charset="0"/>
                <a:sym typeface="Futura Std Light"/>
              </a:rPr>
              <a:t>246</a:t>
            </a:r>
            <a:r>
              <a:rPr dirty="0">
                <a:solidFill>
                  <a:srgbClr val="002060"/>
                </a:solidFill>
                <a:latin typeface="Calibri" panose="020F0502020204030204" pitchFamily="34" charset="0"/>
                <a:cs typeface="Calibri" panose="020F0502020204030204" pitchFamily="34" charset="0"/>
                <a:sym typeface="Futura Std Light"/>
              </a:rPr>
              <a:t> national motoring and sporting </a:t>
            </a:r>
            <a:r>
              <a:rPr dirty="0" err="1">
                <a:solidFill>
                  <a:srgbClr val="002060"/>
                </a:solidFill>
                <a:latin typeface="Calibri" panose="020F0502020204030204" pitchFamily="34" charset="0"/>
                <a:cs typeface="Calibri" panose="020F0502020204030204" pitchFamily="34" charset="0"/>
                <a:sym typeface="Futura Std Light"/>
              </a:rPr>
              <a:t>organisations</a:t>
            </a:r>
            <a:r>
              <a:rPr dirty="0">
                <a:solidFill>
                  <a:srgbClr val="002060"/>
                </a:solidFill>
                <a:latin typeface="Calibri" panose="020F0502020204030204" pitchFamily="34" charset="0"/>
                <a:cs typeface="Calibri" panose="020F0502020204030204" pitchFamily="34" charset="0"/>
                <a:sym typeface="Futura Std Light"/>
              </a:rPr>
              <a:t> from 14</a:t>
            </a:r>
            <a:r>
              <a:rPr lang="fr-CH" dirty="0">
                <a:solidFill>
                  <a:srgbClr val="002060"/>
                </a:solidFill>
                <a:latin typeface="Calibri" panose="020F0502020204030204" pitchFamily="34" charset="0"/>
                <a:cs typeface="Calibri" panose="020F0502020204030204" pitchFamily="34" charset="0"/>
                <a:sym typeface="Futura Std Light"/>
              </a:rPr>
              <a:t>5</a:t>
            </a:r>
            <a:br>
              <a:rPr lang="fr-CH" dirty="0">
                <a:solidFill>
                  <a:srgbClr val="002060"/>
                </a:solidFill>
                <a:latin typeface="Calibri" panose="020F0502020204030204" pitchFamily="34" charset="0"/>
                <a:cs typeface="Calibri" panose="020F0502020204030204" pitchFamily="34" charset="0"/>
                <a:sym typeface="Futura Std Light"/>
              </a:rPr>
            </a:br>
            <a:r>
              <a:rPr dirty="0">
                <a:solidFill>
                  <a:srgbClr val="002060"/>
                </a:solidFill>
                <a:latin typeface="Calibri" panose="020F0502020204030204" pitchFamily="34" charset="0"/>
                <a:cs typeface="Calibri" panose="020F0502020204030204" pitchFamily="34" charset="0"/>
                <a:sym typeface="Futura Std Light"/>
              </a:rPr>
              <a:t>countries on five continents. </a:t>
            </a:r>
          </a:p>
          <a:p>
            <a:pPr lvl="0"/>
            <a:endParaRPr sz="1600" dirty="0">
              <a:solidFill>
                <a:srgbClr val="002D5F"/>
              </a:solidFill>
              <a:latin typeface="Futura Std Light"/>
              <a:ea typeface="Futura Std Light"/>
              <a:cs typeface="Futura Std Light"/>
              <a:sym typeface="Futura Std Light"/>
            </a:endParaRPr>
          </a:p>
          <a:p>
            <a:pPr lvl="0"/>
            <a:r>
              <a:rPr dirty="0">
                <a:solidFill>
                  <a:srgbClr val="002060"/>
                </a:solidFill>
                <a:latin typeface="Calibri" panose="020F0502020204030204" pitchFamily="34" charset="0"/>
                <a:cs typeface="Calibri" panose="020F0502020204030204" pitchFamily="34" charset="0"/>
                <a:sym typeface="Futura Std Light"/>
              </a:rPr>
              <a:t>Its member clubs represent 80 millions of motorists</a:t>
            </a:r>
          </a:p>
        </p:txBody>
      </p:sp>
    </p:spTree>
    <p:extLst>
      <p:ext uri="{BB962C8B-B14F-4D97-AF65-F5344CB8AC3E}">
        <p14:creationId xmlns:p14="http://schemas.microsoft.com/office/powerpoint/2010/main" val="138365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8.png"/>
          <p:cNvPicPr/>
          <p:nvPr/>
        </p:nvPicPr>
        <p:blipFill>
          <a:blip r:embed="rId2"/>
          <a:stretch>
            <a:fillRect/>
          </a:stretch>
        </p:blipFill>
        <p:spPr>
          <a:xfrm>
            <a:off x="0" y="-2"/>
            <a:ext cx="9144000" cy="839757"/>
          </a:xfrm>
          <a:prstGeom prst="rect">
            <a:avLst/>
          </a:prstGeom>
          <a:ln w="12700">
            <a:miter lim="400000"/>
          </a:ln>
        </p:spPr>
      </p:pic>
      <p:pic>
        <p:nvPicPr>
          <p:cNvPr id="82" name="image4.png"/>
          <p:cNvPicPr/>
          <p:nvPr/>
        </p:nvPicPr>
        <p:blipFill>
          <a:blip r:embed="rId3" cstate="screen">
            <a:extLst>
              <a:ext uri="{28A0092B-C50C-407E-A947-70E740481C1C}">
                <a14:useLocalDpi xmlns:a14="http://schemas.microsoft.com/office/drawing/2010/main"/>
              </a:ext>
            </a:extLst>
          </a:blip>
          <a:stretch>
            <a:fillRect/>
          </a:stretch>
        </p:blipFill>
        <p:spPr>
          <a:xfrm>
            <a:off x="465057" y="162673"/>
            <a:ext cx="757379" cy="514406"/>
          </a:xfrm>
          <a:prstGeom prst="rect">
            <a:avLst/>
          </a:prstGeom>
          <a:ln w="12700">
            <a:miter lim="400000"/>
          </a:ln>
        </p:spPr>
      </p:pic>
      <p:sp>
        <p:nvSpPr>
          <p:cNvPr id="83" name="Shape 83"/>
          <p:cNvSpPr/>
          <p:nvPr/>
        </p:nvSpPr>
        <p:spPr>
          <a:xfrm>
            <a:off x="1381327" y="253677"/>
            <a:ext cx="7460941" cy="3323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lnSpc>
                <a:spcPct val="90000"/>
              </a:lnSpc>
              <a:spcBef>
                <a:spcPts val="100"/>
              </a:spcBef>
              <a:defRPr sz="2200" b="1" spc="130">
                <a:solidFill>
                  <a:srgbClr val="FFFFFF"/>
                </a:solidFill>
                <a:latin typeface="Futura Std Book"/>
                <a:ea typeface="Futura Std Book"/>
                <a:cs typeface="Futura Std Book"/>
                <a:sym typeface="Futura Std Book"/>
              </a:defRPr>
            </a:lvl1pPr>
          </a:lstStyle>
          <a:p>
            <a:pPr>
              <a:spcAft>
                <a:spcPts val="100"/>
              </a:spcAft>
            </a:pPr>
            <a:r>
              <a:rPr lang="en-US" sz="2400" dirty="0">
                <a:solidFill>
                  <a:schemeClr val="bg1"/>
                </a:solidFill>
              </a:rPr>
              <a:t>THE FIA: two pillars</a:t>
            </a:r>
          </a:p>
        </p:txBody>
      </p:sp>
      <p:sp>
        <p:nvSpPr>
          <p:cNvPr id="85" name="Shape 85"/>
          <p:cNvSpPr/>
          <p:nvPr/>
        </p:nvSpPr>
        <p:spPr>
          <a:xfrm>
            <a:off x="755576" y="1265340"/>
            <a:ext cx="3395911" cy="436608"/>
          </a:xfrm>
          <a:prstGeom prst="rect">
            <a:avLst/>
          </a:prstGeom>
          <a:solidFill>
            <a:srgbClr val="03B0E1"/>
          </a:solidFill>
          <a:ln w="38100">
            <a:noFill/>
          </a:ln>
          <a:effectLst/>
          <a:extLst>
            <a:ext uri="{C572A759-6A51-4108-AA02-DFA0A04FC94B}">
              <ma14:wrappingTextBoxFlag xmlns="" xmlns:ma14="http://schemas.microsoft.com/office/mac/drawingml/2011/main" val="1"/>
            </a:ext>
          </a:extLst>
        </p:spPr>
        <p:txBody>
          <a:bodyPr lIns="0" tIns="0" rIns="0" bIns="0" anchor="ctr"/>
          <a:lstStyle>
            <a:lvl1pPr algn="ctr">
              <a:defRPr>
                <a:solidFill>
                  <a:srgbClr val="FFFFFF"/>
                </a:solidFill>
              </a:defRPr>
            </a:lvl1pPr>
          </a:lstStyle>
          <a:p>
            <a:pPr>
              <a:defRPr>
                <a:solidFill>
                  <a:srgbClr val="000000"/>
                </a:solidFill>
              </a:defRPr>
            </a:pPr>
            <a:r>
              <a:rPr b="1" dirty="0">
                <a:latin typeface="Futura Std Light" pitchFamily="34" charset="0"/>
              </a:rPr>
              <a:t>SPORT</a:t>
            </a:r>
          </a:p>
        </p:txBody>
      </p:sp>
      <p:sp>
        <p:nvSpPr>
          <p:cNvPr id="86" name="Shape 86"/>
          <p:cNvSpPr/>
          <p:nvPr/>
        </p:nvSpPr>
        <p:spPr>
          <a:xfrm>
            <a:off x="5033642" y="1265340"/>
            <a:ext cx="3395911" cy="436608"/>
          </a:xfrm>
          <a:prstGeom prst="rect">
            <a:avLst/>
          </a:prstGeom>
          <a:solidFill>
            <a:srgbClr val="03B0E1"/>
          </a:solidFill>
          <a:ln w="38100">
            <a:noFill/>
          </a:ln>
          <a:effectLst/>
          <a:extLst>
            <a:ext uri="{C572A759-6A51-4108-AA02-DFA0A04FC94B}">
              <ma14:wrappingTextBoxFlag xmlns="" xmlns:ma14="http://schemas.microsoft.com/office/mac/drawingml/2011/main" val="1"/>
            </a:ext>
          </a:extLst>
        </p:spPr>
        <p:txBody>
          <a:bodyPr lIns="0" tIns="0" rIns="0" bIns="0" anchor="ctr"/>
          <a:lstStyle>
            <a:lvl1pPr algn="ctr">
              <a:defRPr>
                <a:solidFill>
                  <a:srgbClr val="FFFFFF"/>
                </a:solidFill>
              </a:defRPr>
            </a:lvl1pPr>
          </a:lstStyle>
          <a:p>
            <a:pPr>
              <a:defRPr>
                <a:solidFill>
                  <a:srgbClr val="000000"/>
                </a:solidFill>
              </a:defRPr>
            </a:pPr>
            <a:r>
              <a:rPr b="1" dirty="0">
                <a:latin typeface="Futura Std Light" pitchFamily="34" charset="0"/>
              </a:rPr>
              <a:t>MOBILITY</a:t>
            </a:r>
          </a:p>
        </p:txBody>
      </p:sp>
      <p:sp>
        <p:nvSpPr>
          <p:cNvPr id="87" name="Shape 87"/>
          <p:cNvSpPr/>
          <p:nvPr/>
        </p:nvSpPr>
        <p:spPr>
          <a:xfrm>
            <a:off x="5033642" y="1700808"/>
            <a:ext cx="3434011" cy="83099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algn="just"/>
            <a:r>
              <a:rPr b="1" dirty="0">
                <a:solidFill>
                  <a:srgbClr val="0E214C"/>
                </a:solidFill>
                <a:latin typeface="Calibri" panose="020F0502020204030204" pitchFamily="34" charset="0"/>
                <a:ea typeface="Futura Std Light"/>
                <a:cs typeface="Calibri" panose="020F0502020204030204" pitchFamily="34" charset="0"/>
                <a:sym typeface="Futura Std Light"/>
              </a:rPr>
              <a:t>Mission</a:t>
            </a:r>
            <a:r>
              <a:rPr dirty="0">
                <a:solidFill>
                  <a:srgbClr val="0E214C"/>
                </a:solidFill>
                <a:latin typeface="Calibri" panose="020F0502020204030204" pitchFamily="34" charset="0"/>
                <a:ea typeface="Futura Std Light"/>
                <a:cs typeface="Calibri" panose="020F0502020204030204" pitchFamily="34" charset="0"/>
                <a:sym typeface="Futura Std Light"/>
              </a:rPr>
              <a:t>: ensure that safe, affordable and clean systems of transport are available to all.</a:t>
            </a:r>
          </a:p>
        </p:txBody>
      </p:sp>
      <p:sp>
        <p:nvSpPr>
          <p:cNvPr id="88" name="Shape 88"/>
          <p:cNvSpPr/>
          <p:nvPr/>
        </p:nvSpPr>
        <p:spPr>
          <a:xfrm>
            <a:off x="736526" y="1713582"/>
            <a:ext cx="3434011" cy="110799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algn="just"/>
            <a:r>
              <a:rPr b="1" dirty="0">
                <a:solidFill>
                  <a:srgbClr val="0E214C"/>
                </a:solidFill>
                <a:latin typeface="Calibri" panose="020F0502020204030204" pitchFamily="34" charset="0"/>
                <a:ea typeface="Futura Std Light"/>
                <a:cs typeface="Calibri" panose="020F0502020204030204" pitchFamily="34" charset="0"/>
                <a:sym typeface="Futura Std Light"/>
              </a:rPr>
              <a:t>Mission</a:t>
            </a:r>
            <a:r>
              <a:rPr dirty="0">
                <a:solidFill>
                  <a:srgbClr val="0E214C"/>
                </a:solidFill>
                <a:latin typeface="Calibri" panose="020F0502020204030204" pitchFamily="34" charset="0"/>
                <a:ea typeface="Futura Std Light"/>
                <a:cs typeface="Calibri" panose="020F0502020204030204" pitchFamily="34" charset="0"/>
                <a:sym typeface="Futura Std Light"/>
              </a:rPr>
              <a:t>:</a:t>
            </a:r>
            <a:r>
              <a:rPr lang="fr-CH" dirty="0">
                <a:solidFill>
                  <a:srgbClr val="0E214C"/>
                </a:solidFill>
                <a:latin typeface="Calibri" panose="020F0502020204030204" pitchFamily="34" charset="0"/>
                <a:ea typeface="Futura Std Light"/>
                <a:cs typeface="Calibri" panose="020F0502020204030204" pitchFamily="34" charset="0"/>
                <a:sym typeface="Futura Std Light"/>
              </a:rPr>
              <a:t> </a:t>
            </a:r>
            <a:r>
              <a:rPr dirty="0">
                <a:solidFill>
                  <a:srgbClr val="0E214C"/>
                </a:solidFill>
                <a:latin typeface="Calibri" panose="020F0502020204030204" pitchFamily="34" charset="0"/>
                <a:ea typeface="Futura Std Light"/>
                <a:cs typeface="Calibri" panose="020F0502020204030204" pitchFamily="34" charset="0"/>
                <a:sym typeface="Futura Std Light"/>
              </a:rPr>
              <a:t>ensures that fair, capably regulated and above all safe events are conducted in all corners of the globe.</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027" y="3035398"/>
            <a:ext cx="4844093" cy="2409826"/>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96136" y="3011600"/>
            <a:ext cx="2028738" cy="2409826"/>
          </a:xfrm>
          <a:prstGeom prst="rect">
            <a:avLst/>
          </a:prstGeom>
        </p:spPr>
      </p:pic>
    </p:spTree>
    <p:extLst>
      <p:ext uri="{BB962C8B-B14F-4D97-AF65-F5344CB8AC3E}">
        <p14:creationId xmlns:p14="http://schemas.microsoft.com/office/powerpoint/2010/main" val="330542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3321058" y="44624"/>
            <a:ext cx="5527051" cy="457315"/>
          </a:xfrm>
          <a:prstGeom prst="rect">
            <a:avLst/>
          </a:prstGeom>
        </p:spPr>
        <p:txBody>
          <a:bodyPr lIns="0" tIns="0" rIns="0" bIns="0"/>
          <a:lstStyle/>
          <a:p>
            <a:pPr lvl="0">
              <a:lnSpc>
                <a:spcPct val="90000"/>
              </a:lnSpc>
              <a:spcBef>
                <a:spcPts val="100"/>
              </a:spcBef>
              <a:spcAft>
                <a:spcPts val="100"/>
              </a:spcAft>
              <a:defRPr sz="1800" spc="0">
                <a:solidFill>
                  <a:srgbClr val="000000"/>
                </a:solidFill>
              </a:defRPr>
            </a:pPr>
            <a:r>
              <a:rPr lang="en-US" sz="2400" b="1" dirty="0">
                <a:solidFill>
                  <a:schemeClr val="bg1"/>
                </a:solidFill>
                <a:latin typeface="Futura Std Book"/>
                <a:sym typeface="Futura Std Book"/>
              </a:rPr>
              <a:t>FIA Protection Profile for</a:t>
            </a:r>
            <a:br>
              <a:rPr lang="en-US" sz="2400" b="1" dirty="0">
                <a:solidFill>
                  <a:schemeClr val="bg1"/>
                </a:solidFill>
                <a:latin typeface="Futura Std Book"/>
                <a:sym typeface="Futura Std Book"/>
              </a:rPr>
            </a:br>
            <a:r>
              <a:rPr lang="en-US" sz="2400" b="1" dirty="0">
                <a:solidFill>
                  <a:schemeClr val="bg1"/>
                </a:solidFill>
                <a:latin typeface="Futura Std Book"/>
                <a:sym typeface="Futura Std Book"/>
              </a:rPr>
              <a:t>Automated and Connected Vehicles</a:t>
            </a:r>
            <a:endParaRPr sz="2400" b="1" dirty="0">
              <a:solidFill>
                <a:schemeClr val="bg1"/>
              </a:solidFill>
              <a:latin typeface="Futura Std Book"/>
              <a:sym typeface="Futura Std Book"/>
            </a:endParaRPr>
          </a:p>
        </p:txBody>
      </p:sp>
      <p:sp>
        <p:nvSpPr>
          <p:cNvPr id="2" name="Espace réservé du numéro de diapositive 1"/>
          <p:cNvSpPr>
            <a:spLocks noGrp="1"/>
          </p:cNvSpPr>
          <p:nvPr>
            <p:ph type="sldNum" sz="quarter" idx="2"/>
          </p:nvPr>
        </p:nvSpPr>
        <p:spPr/>
        <p:txBody>
          <a:bodyPr/>
          <a:lstStyle/>
          <a:p>
            <a:pPr lvl="0"/>
            <a:fld id="{86CB4B4D-7CA3-9044-876B-883B54F8677D}" type="slidenum">
              <a:rPr lang="fr-FR" smtClean="0"/>
              <a:t>4</a:t>
            </a:fld>
            <a:endParaRPr lang="fr-FR"/>
          </a:p>
        </p:txBody>
      </p:sp>
      <p:sp>
        <p:nvSpPr>
          <p:cNvPr id="3" name="Text Placeholder 2"/>
          <p:cNvSpPr>
            <a:spLocks noGrp="1"/>
          </p:cNvSpPr>
          <p:nvPr>
            <p:ph type="body" idx="1"/>
          </p:nvPr>
        </p:nvSpPr>
        <p:spPr>
          <a:xfrm>
            <a:off x="179512" y="998807"/>
            <a:ext cx="8856984" cy="5073332"/>
          </a:xfrm>
        </p:spPr>
        <p:txBody>
          <a:bodyPr>
            <a:noAutofit/>
          </a:bodyPr>
          <a:lstStyle/>
          <a:p>
            <a:pPr marL="0" indent="0">
              <a:buNone/>
            </a:pPr>
            <a:r>
              <a:rPr lang="en-US" sz="1800" b="1" dirty="0">
                <a:solidFill>
                  <a:srgbClr val="002060"/>
                </a:solidFill>
                <a:latin typeface="Calibri" panose="020F0502020204030204" pitchFamily="34" charset="0"/>
                <a:cs typeface="Calibri" panose="020F0502020204030204" pitchFamily="34" charset="0"/>
              </a:rPr>
              <a:t>FIA proposes to use a common protection profile for the IT security of vehicles</a:t>
            </a:r>
          </a:p>
          <a:p>
            <a:pPr marL="0" indent="0">
              <a:buNone/>
            </a:pPr>
            <a:endParaRPr lang="en-US" sz="1800" b="1" dirty="0">
              <a:solidFill>
                <a:srgbClr val="002060"/>
              </a:solidFill>
              <a:latin typeface="Calibri" panose="020F0502020204030204" pitchFamily="34" charset="0"/>
              <a:cs typeface="Calibri" panose="020F0502020204030204" pitchFamily="34" charset="0"/>
            </a:endParaRPr>
          </a:p>
          <a:p>
            <a:pPr marL="0" indent="0">
              <a:buNone/>
            </a:pPr>
            <a:r>
              <a:rPr lang="en-US" sz="1800" b="1" dirty="0">
                <a:solidFill>
                  <a:srgbClr val="002060"/>
                </a:solidFill>
                <a:latin typeface="Calibri" panose="020F0502020204030204" pitchFamily="34" charset="0"/>
                <a:cs typeface="Calibri" panose="020F0502020204030204" pitchFamily="34" charset="0"/>
              </a:rPr>
              <a:t>1. FIA developed in cooperation with </a:t>
            </a:r>
            <a:r>
              <a:rPr lang="en-US" sz="1800" b="1" dirty="0" err="1">
                <a:solidFill>
                  <a:srgbClr val="002060"/>
                </a:solidFill>
                <a:latin typeface="Calibri" panose="020F0502020204030204" pitchFamily="34" charset="0"/>
                <a:cs typeface="Calibri" panose="020F0502020204030204" pitchFamily="34" charset="0"/>
              </a:rPr>
              <a:t>TÜViT</a:t>
            </a:r>
            <a:r>
              <a:rPr lang="en-US" sz="1800" b="1" dirty="0">
                <a:solidFill>
                  <a:srgbClr val="002060"/>
                </a:solidFill>
                <a:latin typeface="Calibri" panose="020F0502020204030204" pitchFamily="34" charset="0"/>
                <a:cs typeface="Calibri" panose="020F0502020204030204" pitchFamily="34" charset="0"/>
              </a:rPr>
              <a:t> a Protection Profile</a:t>
            </a:r>
          </a:p>
          <a:p>
            <a:pPr marL="0" indent="0">
              <a:buNone/>
            </a:pPr>
            <a:r>
              <a:rPr lang="en-US" sz="1800" dirty="0">
                <a:solidFill>
                  <a:srgbClr val="002060"/>
                </a:solidFill>
                <a:latin typeface="Calibri" panose="020F0502020204030204" pitchFamily="34" charset="0"/>
                <a:cs typeface="Calibri" panose="020F0502020204030204" pitchFamily="34" charset="0"/>
              </a:rPr>
              <a:t>Based on consumer views on regulations for automated and connected vehicles, the FIA developed a protection profile for automated and connected vehicles. The document is available as </a:t>
            </a:r>
            <a:r>
              <a:rPr lang="pt-BR" sz="1800" dirty="0">
                <a:solidFill>
                  <a:srgbClr val="002060"/>
                </a:solidFill>
                <a:latin typeface="Calibri" panose="020F0502020204030204" pitchFamily="34" charset="0"/>
                <a:cs typeface="Calibri" panose="020F0502020204030204" pitchFamily="34" charset="0"/>
              </a:rPr>
              <a:t>informal document WP.29-181-10.</a:t>
            </a:r>
          </a:p>
          <a:p>
            <a:endParaRPr lang="pt-BR" sz="1800" dirty="0">
              <a:solidFill>
                <a:srgbClr val="002060"/>
              </a:solidFill>
              <a:latin typeface="Calibri" panose="020F0502020204030204" pitchFamily="34" charset="0"/>
              <a:cs typeface="Calibri" panose="020F0502020204030204" pitchFamily="34" charset="0"/>
            </a:endParaRPr>
          </a:p>
          <a:p>
            <a:pPr marL="0" indent="0">
              <a:buNone/>
            </a:pPr>
            <a:endParaRPr lang="pt-BR" sz="1800" dirty="0">
              <a:solidFill>
                <a:srgbClr val="002060"/>
              </a:solidFill>
              <a:latin typeface="Calibri" panose="020F0502020204030204" pitchFamily="34" charset="0"/>
              <a:cs typeface="Calibri" panose="020F0502020204030204" pitchFamily="34" charset="0"/>
            </a:endParaRPr>
          </a:p>
          <a:p>
            <a:pPr marL="0" indent="0">
              <a:buNone/>
            </a:pPr>
            <a:r>
              <a:rPr lang="pt-BR" sz="1800" b="1" dirty="0">
                <a:solidFill>
                  <a:srgbClr val="002060"/>
                </a:solidFill>
                <a:latin typeface="Calibri" panose="020F0502020204030204" pitchFamily="34" charset="0"/>
                <a:cs typeface="Calibri" panose="020F0502020204030204" pitchFamily="34" charset="0"/>
              </a:rPr>
              <a:t>2. In the Report of its 181</a:t>
            </a:r>
            <a:r>
              <a:rPr lang="pt-BR" sz="1800" b="1" baseline="30000" dirty="0">
                <a:solidFill>
                  <a:srgbClr val="002060"/>
                </a:solidFill>
                <a:latin typeface="Calibri" panose="020F0502020204030204" pitchFamily="34" charset="0"/>
                <a:cs typeface="Calibri" panose="020F0502020204030204" pitchFamily="34" charset="0"/>
              </a:rPr>
              <a:t>th</a:t>
            </a:r>
            <a:r>
              <a:rPr lang="pt-BR" sz="1800" b="1" dirty="0">
                <a:solidFill>
                  <a:srgbClr val="002060"/>
                </a:solidFill>
                <a:latin typeface="Calibri" panose="020F0502020204030204" pitchFamily="34" charset="0"/>
                <a:cs typeface="Calibri" panose="020F0502020204030204" pitchFamily="34" charset="0"/>
              </a:rPr>
              <a:t> session WP 29 noted:</a:t>
            </a:r>
            <a:br>
              <a:rPr lang="pt-BR" sz="1800" b="1" dirty="0">
                <a:solidFill>
                  <a:srgbClr val="002060"/>
                </a:solidFill>
                <a:latin typeface="Calibri" panose="020F0502020204030204" pitchFamily="34" charset="0"/>
                <a:cs typeface="Calibri" panose="020F0502020204030204" pitchFamily="34" charset="0"/>
              </a:rPr>
            </a:br>
            <a:r>
              <a:rPr lang="pt-BR" sz="1800" b="1" i="1" dirty="0">
                <a:solidFill>
                  <a:srgbClr val="002060"/>
                </a:solidFill>
                <a:latin typeface="Calibri" panose="020F0502020204030204" pitchFamily="34" charset="0"/>
                <a:cs typeface="Calibri" panose="020F0502020204030204" pitchFamily="34" charset="0"/>
              </a:rPr>
              <a:t>“</a:t>
            </a:r>
            <a:r>
              <a:rPr lang="en-US" sz="1800" b="1" i="1" dirty="0">
                <a:solidFill>
                  <a:srgbClr val="002060"/>
                </a:solidFill>
                <a:latin typeface="Calibri" panose="020F0502020204030204" pitchFamily="34" charset="0"/>
                <a:cs typeface="Calibri" panose="020F0502020204030204" pitchFamily="34" charset="0"/>
              </a:rPr>
              <a:t>….</a:t>
            </a:r>
            <a:r>
              <a:rPr lang="en-US" sz="1800" i="1" dirty="0">
                <a:solidFill>
                  <a:srgbClr val="002060"/>
                </a:solidFill>
                <a:latin typeface="Calibri" panose="020F0502020204030204" pitchFamily="34" charset="0"/>
                <a:cs typeface="Calibri" panose="020F0502020204030204" pitchFamily="34" charset="0"/>
              </a:rPr>
              <a:t>WP.29 agreed that this ((WP.29-181-10)) report would be referred to the</a:t>
            </a:r>
            <a:br>
              <a:rPr lang="en-US" sz="1800" i="1" dirty="0">
                <a:solidFill>
                  <a:srgbClr val="002060"/>
                </a:solidFill>
                <a:latin typeface="Calibri" panose="020F0502020204030204" pitchFamily="34" charset="0"/>
                <a:cs typeface="Calibri" panose="020F0502020204030204" pitchFamily="34" charset="0"/>
              </a:rPr>
            </a:br>
            <a:r>
              <a:rPr lang="en-US" sz="1800" i="1" dirty="0">
                <a:solidFill>
                  <a:srgbClr val="002060"/>
                </a:solidFill>
                <a:latin typeface="Calibri" panose="020F0502020204030204" pitchFamily="34" charset="0"/>
                <a:cs typeface="Calibri" panose="020F0502020204030204" pitchFamily="34" charset="0"/>
              </a:rPr>
              <a:t>Working Party on Automated/autonomous and Connected Vehicles (GRVA)</a:t>
            </a:r>
            <a:br>
              <a:rPr lang="en-US" sz="1800" i="1" dirty="0">
                <a:solidFill>
                  <a:srgbClr val="002060"/>
                </a:solidFill>
                <a:latin typeface="Calibri" panose="020F0502020204030204" pitchFamily="34" charset="0"/>
                <a:cs typeface="Calibri" panose="020F0502020204030204" pitchFamily="34" charset="0"/>
              </a:rPr>
            </a:br>
            <a:r>
              <a:rPr lang="en-US" sz="1800" i="1" dirty="0">
                <a:solidFill>
                  <a:srgbClr val="002060"/>
                </a:solidFill>
                <a:latin typeface="Calibri" panose="020F0502020204030204" pitchFamily="34" charset="0"/>
                <a:cs typeface="Calibri" panose="020F0502020204030204" pitchFamily="34" charset="0"/>
              </a:rPr>
              <a:t>as well as other relevant groups.”</a:t>
            </a:r>
            <a:br>
              <a:rPr lang="pt-BR" sz="1800" i="1" dirty="0">
                <a:solidFill>
                  <a:srgbClr val="002060"/>
                </a:solidFill>
                <a:latin typeface="Calibri" panose="020F0502020204030204" pitchFamily="34" charset="0"/>
                <a:cs typeface="Calibri" panose="020F0502020204030204" pitchFamily="34" charset="0"/>
              </a:rPr>
            </a:br>
            <a:endParaRPr lang="pt-BR" sz="1800" i="1" dirty="0">
              <a:solidFill>
                <a:srgbClr val="002060"/>
              </a:solidFill>
              <a:latin typeface="Calibri" panose="020F0502020204030204" pitchFamily="34" charset="0"/>
              <a:cs typeface="Calibri" panose="020F0502020204030204" pitchFamily="34" charset="0"/>
            </a:endParaRPr>
          </a:p>
          <a:p>
            <a:pPr marL="0" indent="0">
              <a:buNone/>
            </a:pPr>
            <a:endParaRPr lang="en-US" sz="1800" b="1" dirty="0">
              <a:solidFill>
                <a:srgbClr val="002060"/>
              </a:solidFill>
              <a:latin typeface="Calibri" panose="020F0502020204030204" pitchFamily="34" charset="0"/>
              <a:cs typeface="Calibri" panose="020F0502020204030204" pitchFamily="34" charset="0"/>
            </a:endParaRPr>
          </a:p>
          <a:p>
            <a:pPr marL="0" indent="0">
              <a:buNone/>
            </a:pPr>
            <a:r>
              <a:rPr lang="en-US" sz="1800" b="1" dirty="0">
                <a:solidFill>
                  <a:srgbClr val="002060"/>
                </a:solidFill>
                <a:latin typeface="Calibri" panose="020F0502020204030204" pitchFamily="34" charset="0"/>
                <a:cs typeface="Calibri" panose="020F0502020204030204" pitchFamily="34" charset="0"/>
              </a:rPr>
              <a:t> </a:t>
            </a:r>
          </a:p>
          <a:p>
            <a:pPr marL="0" indent="0">
              <a:buNone/>
            </a:pPr>
            <a:endParaRPr lang="en-US" sz="1800" dirty="0">
              <a:solidFill>
                <a:srgbClr val="002060"/>
              </a:solidFill>
              <a:latin typeface="Calibri" panose="020F0502020204030204" pitchFamily="34" charset="0"/>
              <a:cs typeface="Calibri" panose="020F0502020204030204" pitchFamily="34" charset="0"/>
            </a:endParaRPr>
          </a:p>
          <a:p>
            <a:pPr marL="0" indent="0">
              <a:buNone/>
            </a:pPr>
            <a:endParaRPr lang="en-US" sz="1800" dirty="0">
              <a:solidFill>
                <a:srgbClr val="002060"/>
              </a:solidFill>
              <a:latin typeface="Futura Std Light" pitchFamily="34" charset="0"/>
            </a:endParaRPr>
          </a:p>
        </p:txBody>
      </p:sp>
    </p:spTree>
    <p:extLst>
      <p:ext uri="{BB962C8B-B14F-4D97-AF65-F5344CB8AC3E}">
        <p14:creationId xmlns:p14="http://schemas.microsoft.com/office/powerpoint/2010/main" val="61445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3321058" y="44624"/>
            <a:ext cx="5527051" cy="457315"/>
          </a:xfrm>
          <a:prstGeom prst="rect">
            <a:avLst/>
          </a:prstGeom>
        </p:spPr>
        <p:txBody>
          <a:bodyPr lIns="0" tIns="0" rIns="0" bIns="0"/>
          <a:lstStyle/>
          <a:p>
            <a:pPr lvl="0">
              <a:lnSpc>
                <a:spcPct val="90000"/>
              </a:lnSpc>
              <a:spcBef>
                <a:spcPts val="100"/>
              </a:spcBef>
              <a:spcAft>
                <a:spcPts val="100"/>
              </a:spcAft>
              <a:defRPr sz="1800" spc="0">
                <a:solidFill>
                  <a:srgbClr val="000000"/>
                </a:solidFill>
              </a:defRPr>
            </a:pPr>
            <a:r>
              <a:rPr lang="en-US" sz="2400" b="1" dirty="0">
                <a:solidFill>
                  <a:schemeClr val="bg1"/>
                </a:solidFill>
                <a:latin typeface="Futura Std Book"/>
                <a:sym typeface="Futura Std Book"/>
              </a:rPr>
              <a:t>FIA Protection Profile for</a:t>
            </a:r>
            <a:br>
              <a:rPr lang="en-US" sz="2400" b="1" dirty="0">
                <a:solidFill>
                  <a:schemeClr val="bg1"/>
                </a:solidFill>
                <a:latin typeface="Futura Std Book"/>
                <a:sym typeface="Futura Std Book"/>
              </a:rPr>
            </a:br>
            <a:r>
              <a:rPr lang="en-US" sz="2400" b="1" dirty="0">
                <a:solidFill>
                  <a:schemeClr val="bg1"/>
                </a:solidFill>
                <a:latin typeface="Futura Std Book"/>
                <a:sym typeface="Futura Std Book"/>
              </a:rPr>
              <a:t>Automated and Connected Vehicles</a:t>
            </a:r>
            <a:endParaRPr sz="2400" b="1" dirty="0">
              <a:solidFill>
                <a:schemeClr val="bg1"/>
              </a:solidFill>
              <a:latin typeface="Futura Std Book"/>
              <a:sym typeface="Futura Std Book"/>
            </a:endParaRPr>
          </a:p>
        </p:txBody>
      </p:sp>
      <p:sp>
        <p:nvSpPr>
          <p:cNvPr id="2" name="Espace réservé du numéro de diapositive 1"/>
          <p:cNvSpPr>
            <a:spLocks noGrp="1"/>
          </p:cNvSpPr>
          <p:nvPr>
            <p:ph type="sldNum" sz="quarter" idx="2"/>
          </p:nvPr>
        </p:nvSpPr>
        <p:spPr/>
        <p:txBody>
          <a:bodyPr/>
          <a:lstStyle/>
          <a:p>
            <a:pPr lvl="0"/>
            <a:fld id="{86CB4B4D-7CA3-9044-876B-883B54F8677D}" type="slidenum">
              <a:rPr lang="fr-FR" smtClean="0"/>
              <a:t>5</a:t>
            </a:fld>
            <a:endParaRPr lang="fr-FR"/>
          </a:p>
        </p:txBody>
      </p:sp>
      <p:sp>
        <p:nvSpPr>
          <p:cNvPr id="3" name="Text Placeholder 2"/>
          <p:cNvSpPr>
            <a:spLocks noGrp="1"/>
          </p:cNvSpPr>
          <p:nvPr>
            <p:ph type="body" idx="1"/>
          </p:nvPr>
        </p:nvSpPr>
        <p:spPr>
          <a:xfrm>
            <a:off x="179512" y="998807"/>
            <a:ext cx="8856984" cy="5073332"/>
          </a:xfrm>
        </p:spPr>
        <p:txBody>
          <a:bodyPr>
            <a:noAutofit/>
          </a:bodyPr>
          <a:lstStyle/>
          <a:p>
            <a:pPr marL="0" indent="0">
              <a:buNone/>
            </a:pPr>
            <a:r>
              <a:rPr lang="en-US" sz="1800" b="1" dirty="0">
                <a:solidFill>
                  <a:srgbClr val="002060"/>
                </a:solidFill>
                <a:latin typeface="Calibri" panose="020F0502020204030204" pitchFamily="34" charset="0"/>
                <a:cs typeface="Calibri" panose="020F0502020204030204" pitchFamily="34" charset="0"/>
              </a:rPr>
              <a:t>FIA proposes to use a common protection profile for the IT security of vehicles</a:t>
            </a:r>
          </a:p>
          <a:p>
            <a:pPr marL="0" indent="0">
              <a:buNone/>
            </a:pPr>
            <a:endParaRPr lang="en-US" sz="1800" b="1" dirty="0">
              <a:solidFill>
                <a:srgbClr val="002060"/>
              </a:solidFill>
              <a:latin typeface="Calibri" panose="020F0502020204030204" pitchFamily="34" charset="0"/>
              <a:cs typeface="Calibri" panose="020F0502020204030204" pitchFamily="34" charset="0"/>
            </a:endParaRPr>
          </a:p>
          <a:p>
            <a:pPr marL="0" indent="0">
              <a:buNone/>
            </a:pPr>
            <a:r>
              <a:rPr lang="en-US" sz="1800" b="1" dirty="0">
                <a:solidFill>
                  <a:srgbClr val="002060"/>
                </a:solidFill>
                <a:latin typeface="Calibri" panose="020F0502020204030204" pitchFamily="34" charset="0"/>
                <a:cs typeface="Calibri" panose="020F0502020204030204" pitchFamily="34" charset="0"/>
              </a:rPr>
              <a:t>1. Why a common protection profile</a:t>
            </a:r>
          </a:p>
          <a:p>
            <a:pPr marL="0" indent="0">
              <a:buNone/>
            </a:pPr>
            <a:r>
              <a:rPr lang="en-US" sz="1800" dirty="0">
                <a:solidFill>
                  <a:srgbClr val="002060"/>
                </a:solidFill>
                <a:latin typeface="Calibri" panose="020F0502020204030204" pitchFamily="34" charset="0"/>
                <a:cs typeface="Calibri" panose="020F0502020204030204" pitchFamily="34" charset="0"/>
              </a:rPr>
              <a:t>All vehicles operate in the same environment and in the same traffic situations. The protection profile describes the IT security, risks and threats for the assets in the different traffic situations.</a:t>
            </a:r>
          </a:p>
          <a:p>
            <a:pPr marL="0" indent="0">
              <a:buNone/>
            </a:pPr>
            <a:r>
              <a:rPr lang="en-US" sz="1800" dirty="0">
                <a:solidFill>
                  <a:srgbClr val="002060"/>
                </a:solidFill>
                <a:latin typeface="Calibri" panose="020F0502020204030204" pitchFamily="34" charset="0"/>
                <a:cs typeface="Calibri" panose="020F0502020204030204" pitchFamily="34" charset="0"/>
              </a:rPr>
              <a:t>As all vehicles must fulfill the same protection profile, the consumer can be sure to drive vehicles with high IT security, independent from the brand and model</a:t>
            </a:r>
          </a:p>
          <a:p>
            <a:pPr marL="0" indent="0">
              <a:buNone/>
            </a:pPr>
            <a:endParaRPr lang="en-US" sz="1800" dirty="0">
              <a:solidFill>
                <a:srgbClr val="002060"/>
              </a:solidFill>
              <a:latin typeface="Calibri" panose="020F0502020204030204" pitchFamily="34" charset="0"/>
              <a:cs typeface="Calibri" panose="020F0502020204030204" pitchFamily="34" charset="0"/>
            </a:endParaRPr>
          </a:p>
          <a:p>
            <a:pPr marL="0" indent="0">
              <a:buNone/>
            </a:pPr>
            <a:r>
              <a:rPr lang="en-US" sz="1800" b="1" dirty="0">
                <a:solidFill>
                  <a:srgbClr val="002060"/>
                </a:solidFill>
                <a:latin typeface="Calibri" panose="020F0502020204030204" pitchFamily="34" charset="0"/>
                <a:cs typeface="Calibri" panose="020F0502020204030204" pitchFamily="34" charset="0"/>
              </a:rPr>
              <a:t>2. A Protection Profile is technology neutral </a:t>
            </a:r>
          </a:p>
          <a:p>
            <a:pPr marL="0" indent="0">
              <a:buNone/>
            </a:pPr>
            <a:r>
              <a:rPr lang="en-US" sz="1800" dirty="0">
                <a:solidFill>
                  <a:srgbClr val="002060"/>
                </a:solidFill>
                <a:latin typeface="Calibri" panose="020F0502020204030204" pitchFamily="34" charset="0"/>
                <a:cs typeface="Calibri" panose="020F0502020204030204" pitchFamily="34" charset="0"/>
              </a:rPr>
              <a:t>The protection profile (PP) is used by type approval authorities to check the level of IT security. The PP does not determine the use of a predefined technology.</a:t>
            </a:r>
            <a:br>
              <a:rPr lang="en-US" sz="1800"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The vehicle manufacturer must fulfil the “Target of </a:t>
            </a:r>
            <a:r>
              <a:rPr lang="en-US" sz="1800" dirty="0" err="1">
                <a:solidFill>
                  <a:srgbClr val="002060"/>
                </a:solidFill>
                <a:latin typeface="Calibri" panose="020F0502020204030204" pitchFamily="34" charset="0"/>
                <a:cs typeface="Calibri" panose="020F0502020204030204" pitchFamily="34" charset="0"/>
              </a:rPr>
              <a:t>Evalulation</a:t>
            </a:r>
            <a:r>
              <a:rPr lang="en-US" sz="1800" dirty="0">
                <a:solidFill>
                  <a:srgbClr val="002060"/>
                </a:solidFill>
                <a:latin typeface="Calibri" panose="020F0502020204030204" pitchFamily="34" charset="0"/>
                <a:cs typeface="Calibri" panose="020F0502020204030204" pitchFamily="34" charset="0"/>
              </a:rPr>
              <a:t> (TOE)”.</a:t>
            </a:r>
          </a:p>
          <a:p>
            <a:pPr marL="0" indent="0">
              <a:buNone/>
            </a:pPr>
            <a:r>
              <a:rPr lang="en-US" sz="1800" dirty="0">
                <a:solidFill>
                  <a:srgbClr val="002060"/>
                </a:solidFill>
                <a:latin typeface="Calibri" panose="020F0502020204030204" pitchFamily="34" charset="0"/>
                <a:cs typeface="Calibri" panose="020F0502020204030204" pitchFamily="34" charset="0"/>
              </a:rPr>
              <a:t>It is up to the individual vehicle manufacturer to build vehicles that meet this TOE</a:t>
            </a:r>
          </a:p>
          <a:p>
            <a:pPr marL="0" indent="0">
              <a:buNone/>
            </a:pPr>
            <a:endParaRPr lang="en-US" sz="1800" dirty="0">
              <a:solidFill>
                <a:srgbClr val="002060"/>
              </a:solidFill>
              <a:latin typeface="Futura Std Light" pitchFamily="34" charset="0"/>
            </a:endParaRPr>
          </a:p>
        </p:txBody>
      </p:sp>
    </p:spTree>
    <p:extLst>
      <p:ext uri="{BB962C8B-B14F-4D97-AF65-F5344CB8AC3E}">
        <p14:creationId xmlns:p14="http://schemas.microsoft.com/office/powerpoint/2010/main" val="255120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3321058" y="44624"/>
            <a:ext cx="5527051" cy="457315"/>
          </a:xfrm>
          <a:prstGeom prst="rect">
            <a:avLst/>
          </a:prstGeom>
        </p:spPr>
        <p:txBody>
          <a:bodyPr lIns="0" tIns="0" rIns="0" bIns="0"/>
          <a:lstStyle/>
          <a:p>
            <a:pPr lvl="0">
              <a:lnSpc>
                <a:spcPct val="90000"/>
              </a:lnSpc>
              <a:spcBef>
                <a:spcPts val="100"/>
              </a:spcBef>
              <a:spcAft>
                <a:spcPts val="100"/>
              </a:spcAft>
              <a:defRPr sz="1800" spc="0">
                <a:solidFill>
                  <a:srgbClr val="000000"/>
                </a:solidFill>
              </a:defRPr>
            </a:pPr>
            <a:r>
              <a:rPr lang="en-US" sz="2400" b="1" dirty="0">
                <a:solidFill>
                  <a:schemeClr val="bg1"/>
                </a:solidFill>
                <a:latin typeface="Futura Std Book"/>
                <a:sym typeface="Futura Std Book"/>
              </a:rPr>
              <a:t>FIA Protection Profile for</a:t>
            </a:r>
            <a:br>
              <a:rPr lang="en-US" sz="2400" b="1" dirty="0">
                <a:solidFill>
                  <a:schemeClr val="bg1"/>
                </a:solidFill>
                <a:latin typeface="Futura Std Book"/>
                <a:sym typeface="Futura Std Book"/>
              </a:rPr>
            </a:br>
            <a:r>
              <a:rPr lang="en-US" sz="2400" b="1" dirty="0">
                <a:solidFill>
                  <a:schemeClr val="bg1"/>
                </a:solidFill>
                <a:latin typeface="Futura Std Book"/>
                <a:sym typeface="Futura Std Book"/>
              </a:rPr>
              <a:t>Automated and Connected Vehicles</a:t>
            </a:r>
            <a:endParaRPr sz="2400" b="1" dirty="0">
              <a:solidFill>
                <a:schemeClr val="bg1"/>
              </a:solidFill>
              <a:latin typeface="Futura Std Book"/>
              <a:sym typeface="Futura Std Book"/>
            </a:endParaRPr>
          </a:p>
        </p:txBody>
      </p:sp>
      <p:sp>
        <p:nvSpPr>
          <p:cNvPr id="2" name="Espace réservé du numéro de diapositive 1"/>
          <p:cNvSpPr>
            <a:spLocks noGrp="1"/>
          </p:cNvSpPr>
          <p:nvPr>
            <p:ph type="sldNum" sz="quarter" idx="2"/>
          </p:nvPr>
        </p:nvSpPr>
        <p:spPr/>
        <p:txBody>
          <a:bodyPr/>
          <a:lstStyle/>
          <a:p>
            <a:pPr lvl="0"/>
            <a:fld id="{86CB4B4D-7CA3-9044-876B-883B54F8677D}" type="slidenum">
              <a:rPr lang="fr-FR" smtClean="0"/>
              <a:t>6</a:t>
            </a:fld>
            <a:endParaRPr lang="fr-FR"/>
          </a:p>
        </p:txBody>
      </p:sp>
      <p:sp>
        <p:nvSpPr>
          <p:cNvPr id="3" name="Text Placeholder 2"/>
          <p:cNvSpPr>
            <a:spLocks noGrp="1"/>
          </p:cNvSpPr>
          <p:nvPr>
            <p:ph type="body" idx="1"/>
          </p:nvPr>
        </p:nvSpPr>
        <p:spPr>
          <a:xfrm>
            <a:off x="179512" y="998807"/>
            <a:ext cx="8856984" cy="5073332"/>
          </a:xfrm>
        </p:spPr>
        <p:txBody>
          <a:bodyPr>
            <a:noAutofit/>
          </a:bodyPr>
          <a:lstStyle/>
          <a:p>
            <a:pPr marL="0" indent="0">
              <a:buNone/>
            </a:pPr>
            <a:r>
              <a:rPr lang="en-US" sz="1800" b="1" dirty="0">
                <a:solidFill>
                  <a:srgbClr val="002060"/>
                </a:solidFill>
                <a:latin typeface="Calibri" panose="020F0502020204030204" pitchFamily="34" charset="0"/>
                <a:cs typeface="Calibri" panose="020F0502020204030204" pitchFamily="34" charset="0"/>
              </a:rPr>
              <a:t>FIA proposes to use a common protection profile for the IT security of vehicles</a:t>
            </a:r>
          </a:p>
          <a:p>
            <a:pPr marL="0" indent="0">
              <a:buNone/>
            </a:pPr>
            <a:endParaRPr lang="en-US" sz="1800" b="1" dirty="0">
              <a:solidFill>
                <a:srgbClr val="002060"/>
              </a:solidFill>
              <a:latin typeface="Calibri" panose="020F0502020204030204" pitchFamily="34" charset="0"/>
              <a:cs typeface="Calibri" panose="020F0502020204030204" pitchFamily="34" charset="0"/>
            </a:endParaRPr>
          </a:p>
          <a:p>
            <a:pPr marL="0" indent="0">
              <a:buNone/>
            </a:pPr>
            <a:r>
              <a:rPr lang="en-US" sz="1800" b="1" dirty="0">
                <a:solidFill>
                  <a:srgbClr val="002060"/>
                </a:solidFill>
                <a:latin typeface="Calibri" panose="020F0502020204030204" pitchFamily="34" charset="0"/>
                <a:cs typeface="Calibri" panose="020F0502020204030204" pitchFamily="34" charset="0"/>
              </a:rPr>
              <a:t>3. Scope of the Protection Profiles</a:t>
            </a:r>
          </a:p>
          <a:p>
            <a:pPr marL="0" indent="0">
              <a:buNone/>
            </a:pPr>
            <a:r>
              <a:rPr lang="en-US" sz="1800" dirty="0">
                <a:solidFill>
                  <a:srgbClr val="002060"/>
                </a:solidFill>
                <a:latin typeface="Calibri" panose="020F0502020204030204" pitchFamily="34" charset="0"/>
                <a:cs typeface="Calibri" panose="020F0502020204030204" pitchFamily="34" charset="0"/>
              </a:rPr>
              <a:t>The PP is </a:t>
            </a:r>
            <a:r>
              <a:rPr lang="en-US" sz="1800" dirty="0" err="1">
                <a:solidFill>
                  <a:srgbClr val="002060"/>
                </a:solidFill>
                <a:latin typeface="Calibri" panose="020F0502020204030204" pitchFamily="34" charset="0"/>
                <a:cs typeface="Calibri" panose="020F0502020204030204" pitchFamily="34" charset="0"/>
              </a:rPr>
              <a:t>vaild</a:t>
            </a:r>
            <a:r>
              <a:rPr lang="en-US" sz="1800" dirty="0">
                <a:solidFill>
                  <a:srgbClr val="002060"/>
                </a:solidFill>
                <a:latin typeface="Calibri" panose="020F0502020204030204" pitchFamily="34" charset="0"/>
                <a:cs typeface="Calibri" panose="020F0502020204030204" pitchFamily="34" charset="0"/>
              </a:rPr>
              <a:t> for components that transfer data and functions from/to the vehicle for Onboard Telematic Platform components</a:t>
            </a:r>
            <a:br>
              <a:rPr lang="en-US" sz="1800"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These are e.g. </a:t>
            </a:r>
          </a:p>
          <a:p>
            <a:r>
              <a:rPr lang="en-US" sz="1800" dirty="0">
                <a:solidFill>
                  <a:srgbClr val="002060"/>
                </a:solidFill>
                <a:latin typeface="Calibri" panose="020F0502020204030204" pitchFamily="34" charset="0"/>
                <a:cs typeface="Calibri" panose="020F0502020204030204" pitchFamily="34" charset="0"/>
              </a:rPr>
              <a:t>Human Machine Interface</a:t>
            </a:r>
          </a:p>
          <a:p>
            <a:r>
              <a:rPr lang="en-US" sz="1800" dirty="0">
                <a:solidFill>
                  <a:srgbClr val="002060"/>
                </a:solidFill>
                <a:latin typeface="Calibri" panose="020F0502020204030204" pitchFamily="34" charset="0"/>
                <a:cs typeface="Calibri" panose="020F0502020204030204" pitchFamily="34" charset="0"/>
              </a:rPr>
              <a:t>Telecommunication Interface / Docker Station</a:t>
            </a:r>
          </a:p>
          <a:p>
            <a:r>
              <a:rPr lang="en-US" sz="1800" dirty="0">
                <a:solidFill>
                  <a:srgbClr val="002060"/>
                </a:solidFill>
                <a:latin typeface="Calibri" panose="020F0502020204030204" pitchFamily="34" charset="0"/>
                <a:cs typeface="Calibri" panose="020F0502020204030204" pitchFamily="34" charset="0"/>
              </a:rPr>
              <a:t>Automotive Gateway, externally administrated (A-GW Admin) including firewall and </a:t>
            </a:r>
            <a:r>
              <a:rPr lang="en-US" sz="1800" dirty="0" err="1">
                <a:solidFill>
                  <a:srgbClr val="002060"/>
                </a:solidFill>
                <a:latin typeface="Calibri" panose="020F0502020204030204" pitchFamily="34" charset="0"/>
                <a:cs typeface="Calibri" panose="020F0502020204030204" pitchFamily="34" charset="0"/>
              </a:rPr>
              <a:t>authorisation</a:t>
            </a:r>
            <a:r>
              <a:rPr lang="en-US" sz="1800" dirty="0">
                <a:solidFill>
                  <a:srgbClr val="002060"/>
                </a:solidFill>
                <a:latin typeface="Calibri" panose="020F0502020204030204" pitchFamily="34" charset="0"/>
                <a:cs typeface="Calibri" panose="020F0502020204030204" pitchFamily="34" charset="0"/>
              </a:rPr>
              <a:t> concept</a:t>
            </a:r>
          </a:p>
          <a:p>
            <a:endParaRPr lang="en-US" sz="1800" dirty="0">
              <a:solidFill>
                <a:srgbClr val="002060"/>
              </a:solidFill>
              <a:latin typeface="Calibri" panose="020F0502020204030204" pitchFamily="34" charset="0"/>
              <a:cs typeface="Calibri" panose="020F0502020204030204" pitchFamily="34" charset="0"/>
            </a:endParaRPr>
          </a:p>
          <a:p>
            <a:pPr marL="0" indent="0" algn="ctr">
              <a:buNone/>
            </a:pPr>
            <a:r>
              <a:rPr lang="en-US" sz="1800" b="1" dirty="0">
                <a:solidFill>
                  <a:srgbClr val="002060"/>
                </a:solidFill>
                <a:latin typeface="Calibri" panose="020F0502020204030204" pitchFamily="34" charset="0"/>
                <a:cs typeface="Calibri" panose="020F0502020204030204" pitchFamily="34" charset="0"/>
              </a:rPr>
              <a:t>The PP </a:t>
            </a:r>
            <a:r>
              <a:rPr lang="en-US" sz="1800" b="1" dirty="0">
                <a:solidFill>
                  <a:srgbClr val="002060"/>
                </a:solidFill>
                <a:highlight>
                  <a:srgbClr val="FFFF00"/>
                </a:highlight>
                <a:latin typeface="Calibri" panose="020F0502020204030204" pitchFamily="34" charset="0"/>
                <a:cs typeface="Calibri" panose="020F0502020204030204" pitchFamily="34" charset="0"/>
              </a:rPr>
              <a:t>shall not </a:t>
            </a:r>
            <a:r>
              <a:rPr lang="en-US" sz="1800" b="1" dirty="0">
                <a:solidFill>
                  <a:srgbClr val="002060"/>
                </a:solidFill>
                <a:latin typeface="Calibri" panose="020F0502020204030204" pitchFamily="34" charset="0"/>
                <a:cs typeface="Calibri" panose="020F0502020204030204" pitchFamily="34" charset="0"/>
              </a:rPr>
              <a:t>be developed for the whole vehicle or systems,</a:t>
            </a:r>
            <a:br>
              <a:rPr lang="en-US" sz="1800" b="1" dirty="0">
                <a:solidFill>
                  <a:srgbClr val="002060"/>
                </a:solidFill>
                <a:latin typeface="Calibri" panose="020F0502020204030204" pitchFamily="34" charset="0"/>
                <a:cs typeface="Calibri" panose="020F0502020204030204" pitchFamily="34" charset="0"/>
              </a:rPr>
            </a:br>
            <a:r>
              <a:rPr lang="en-US" sz="1800" b="1" dirty="0">
                <a:solidFill>
                  <a:srgbClr val="002060"/>
                </a:solidFill>
                <a:latin typeface="Calibri" panose="020F0502020204030204" pitchFamily="34" charset="0"/>
                <a:cs typeface="Calibri" panose="020F0502020204030204" pitchFamily="34" charset="0"/>
              </a:rPr>
              <a:t>it shall be only applicable for high security key components!</a:t>
            </a:r>
          </a:p>
          <a:p>
            <a:pPr marL="0" indent="0">
              <a:buNone/>
            </a:pPr>
            <a:endParaRPr lang="en-US" sz="1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52502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F8FAA8B8-725E-42B3-B915-D4DAF1BF39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00" y="1908000"/>
            <a:ext cx="5971369" cy="4428000"/>
          </a:xfrm>
          <a:prstGeom prst="rect">
            <a:avLst/>
          </a:prstGeom>
        </p:spPr>
      </p:pic>
      <p:sp>
        <p:nvSpPr>
          <p:cNvPr id="65" name="Shape 65"/>
          <p:cNvSpPr>
            <a:spLocks noGrp="1"/>
          </p:cNvSpPr>
          <p:nvPr>
            <p:ph type="title"/>
          </p:nvPr>
        </p:nvSpPr>
        <p:spPr>
          <a:xfrm>
            <a:off x="3321058" y="44624"/>
            <a:ext cx="5527051" cy="457315"/>
          </a:xfrm>
          <a:prstGeom prst="rect">
            <a:avLst/>
          </a:prstGeom>
        </p:spPr>
        <p:txBody>
          <a:bodyPr lIns="0" tIns="0" rIns="0" bIns="0"/>
          <a:lstStyle/>
          <a:p>
            <a:pPr lvl="0">
              <a:lnSpc>
                <a:spcPct val="90000"/>
              </a:lnSpc>
              <a:spcBef>
                <a:spcPts val="100"/>
              </a:spcBef>
              <a:spcAft>
                <a:spcPts val="100"/>
              </a:spcAft>
              <a:defRPr sz="1800" spc="0">
                <a:solidFill>
                  <a:srgbClr val="000000"/>
                </a:solidFill>
              </a:defRPr>
            </a:pPr>
            <a:r>
              <a:rPr lang="en-US" sz="2400" b="1" dirty="0">
                <a:solidFill>
                  <a:schemeClr val="bg1"/>
                </a:solidFill>
                <a:latin typeface="Futura Std Book"/>
                <a:sym typeface="Futura Std Book"/>
              </a:rPr>
              <a:t>FIA Protection Profile for</a:t>
            </a:r>
            <a:br>
              <a:rPr lang="en-US" sz="2400" b="1" dirty="0">
                <a:solidFill>
                  <a:schemeClr val="bg1"/>
                </a:solidFill>
                <a:latin typeface="Futura Std Book"/>
                <a:sym typeface="Futura Std Book"/>
              </a:rPr>
            </a:br>
            <a:r>
              <a:rPr lang="en-US" sz="2400" b="1" dirty="0">
                <a:solidFill>
                  <a:schemeClr val="bg1"/>
                </a:solidFill>
                <a:latin typeface="Futura Std Book"/>
                <a:sym typeface="Futura Std Book"/>
              </a:rPr>
              <a:t>Automated and Connected Vehicles</a:t>
            </a:r>
            <a:endParaRPr sz="2400" b="1" dirty="0">
              <a:solidFill>
                <a:schemeClr val="bg1"/>
              </a:solidFill>
              <a:latin typeface="Futura Std Book"/>
              <a:sym typeface="Futura Std Book"/>
            </a:endParaRPr>
          </a:p>
        </p:txBody>
      </p:sp>
      <p:sp>
        <p:nvSpPr>
          <p:cNvPr id="2" name="Espace réservé du numéro de diapositive 1"/>
          <p:cNvSpPr>
            <a:spLocks noGrp="1"/>
          </p:cNvSpPr>
          <p:nvPr>
            <p:ph type="sldNum" sz="quarter" idx="2"/>
          </p:nvPr>
        </p:nvSpPr>
        <p:spPr/>
        <p:txBody>
          <a:bodyPr/>
          <a:lstStyle/>
          <a:p>
            <a:pPr lvl="0"/>
            <a:fld id="{86CB4B4D-7CA3-9044-876B-883B54F8677D}" type="slidenum">
              <a:rPr lang="fr-FR" smtClean="0"/>
              <a:t>7</a:t>
            </a:fld>
            <a:endParaRPr lang="fr-FR"/>
          </a:p>
        </p:txBody>
      </p:sp>
      <p:sp>
        <p:nvSpPr>
          <p:cNvPr id="3" name="Text Placeholder 2"/>
          <p:cNvSpPr>
            <a:spLocks noGrp="1"/>
          </p:cNvSpPr>
          <p:nvPr>
            <p:ph type="body" idx="1"/>
          </p:nvPr>
        </p:nvSpPr>
        <p:spPr>
          <a:xfrm>
            <a:off x="179512" y="997200"/>
            <a:ext cx="8516744" cy="864096"/>
          </a:xfrm>
        </p:spPr>
        <p:txBody>
          <a:bodyPr>
            <a:noAutofit/>
          </a:bodyPr>
          <a:lstStyle/>
          <a:p>
            <a:pPr marL="0" indent="0">
              <a:buNone/>
            </a:pPr>
            <a:r>
              <a:rPr lang="en-US" sz="1800" b="1" dirty="0">
                <a:solidFill>
                  <a:srgbClr val="002060"/>
                </a:solidFill>
                <a:latin typeface="Calibri" panose="020F0502020204030204" pitchFamily="34" charset="0"/>
                <a:cs typeface="Calibri" panose="020F0502020204030204" pitchFamily="34" charset="0"/>
              </a:rPr>
              <a:t>A harmonized communication channel  can ensure highest IT security over the lifetime,</a:t>
            </a:r>
          </a:p>
          <a:p>
            <a:pPr marL="0" indent="0">
              <a:buNone/>
            </a:pPr>
            <a:r>
              <a:rPr lang="en-US" sz="1800" b="1" dirty="0">
                <a:solidFill>
                  <a:srgbClr val="002060"/>
                </a:solidFill>
                <a:latin typeface="Calibri" panose="020F0502020204030204" pitchFamily="34" charset="0"/>
                <a:cs typeface="Calibri" panose="020F0502020204030204" pitchFamily="34" charset="0"/>
              </a:rPr>
              <a:t>e.g. an Automotive Gateway (A-GW)</a:t>
            </a:r>
            <a:endParaRPr lang="en-US" sz="1800" b="1" dirty="0">
              <a:solidFill>
                <a:srgbClr val="002060"/>
              </a:solidFill>
              <a:latin typeface="Futura Std Light" pitchFamily="34" charset="0"/>
            </a:endParaRPr>
          </a:p>
        </p:txBody>
      </p:sp>
      <p:sp>
        <p:nvSpPr>
          <p:cNvPr id="13" name="Rechteck 12">
            <a:extLst>
              <a:ext uri="{FF2B5EF4-FFF2-40B4-BE49-F238E27FC236}">
                <a16:creationId xmlns:a16="http://schemas.microsoft.com/office/drawing/2014/main" id="{F3EEECB6-07E3-4161-9F2D-2AFDABE3E68A}"/>
              </a:ext>
            </a:extLst>
          </p:cNvPr>
          <p:cNvSpPr/>
          <p:nvPr/>
        </p:nvSpPr>
        <p:spPr>
          <a:xfrm>
            <a:off x="6129195" y="5924713"/>
            <a:ext cx="2404826" cy="400110"/>
          </a:xfrm>
          <a:prstGeom prst="rect">
            <a:avLst/>
          </a:prstGeom>
        </p:spPr>
        <p:txBody>
          <a:bodyPr wrap="square">
            <a:spAutoFit/>
          </a:bodyPr>
          <a:lstStyle/>
          <a:p>
            <a:r>
              <a:rPr lang="en-US" sz="1000" dirty="0">
                <a:solidFill>
                  <a:srgbClr val="000000"/>
                </a:solidFill>
                <a:latin typeface="Calibri" panose="020F0502020204030204" pitchFamily="34" charset="0"/>
              </a:rPr>
              <a:t>Bi-directional transfer of vehicle data and functions,  NO software changes</a:t>
            </a:r>
            <a:endParaRPr lang="de-DE" sz="1000" dirty="0"/>
          </a:p>
        </p:txBody>
      </p:sp>
      <p:sp>
        <p:nvSpPr>
          <p:cNvPr id="17" name="Text Placeholder 2">
            <a:extLst>
              <a:ext uri="{FF2B5EF4-FFF2-40B4-BE49-F238E27FC236}">
                <a16:creationId xmlns:a16="http://schemas.microsoft.com/office/drawing/2014/main" id="{B2B64C95-8584-48A8-9682-CC3FD31BBDFC}"/>
              </a:ext>
            </a:extLst>
          </p:cNvPr>
          <p:cNvSpPr txBox="1">
            <a:spLocks/>
          </p:cNvSpPr>
          <p:nvPr/>
        </p:nvSpPr>
        <p:spPr>
          <a:xfrm>
            <a:off x="5586638" y="2132856"/>
            <a:ext cx="3261472" cy="864096"/>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a:lstStyle>
          <a:p>
            <a:pPr marL="0" indent="0">
              <a:buFont typeface="Arial"/>
              <a:buNone/>
            </a:pPr>
            <a:r>
              <a:rPr lang="en-US" sz="1800" dirty="0">
                <a:solidFill>
                  <a:srgbClr val="002060"/>
                </a:solidFill>
                <a:latin typeface="Calibri" panose="020F0502020204030204" pitchFamily="34" charset="0"/>
                <a:cs typeface="Calibri" panose="020F0502020204030204" pitchFamily="34" charset="0"/>
              </a:rPr>
              <a:t>The A-GW covers all use cases of an automated and connected vehicle, such as V2V and V2I as well as remote diagnostics</a:t>
            </a:r>
          </a:p>
        </p:txBody>
      </p:sp>
      <p:sp>
        <p:nvSpPr>
          <p:cNvPr id="12" name="Rechteck 11">
            <a:extLst>
              <a:ext uri="{FF2B5EF4-FFF2-40B4-BE49-F238E27FC236}">
                <a16:creationId xmlns:a16="http://schemas.microsoft.com/office/drawing/2014/main" id="{37D8657F-2C82-4734-8D9B-88562064D28E}"/>
              </a:ext>
            </a:extLst>
          </p:cNvPr>
          <p:cNvSpPr/>
          <p:nvPr/>
        </p:nvSpPr>
        <p:spPr>
          <a:xfrm>
            <a:off x="6136065" y="5085184"/>
            <a:ext cx="2433680" cy="246221"/>
          </a:xfrm>
          <a:prstGeom prst="rect">
            <a:avLst/>
          </a:prstGeom>
        </p:spPr>
        <p:txBody>
          <a:bodyPr wrap="none">
            <a:spAutoFit/>
          </a:bodyPr>
          <a:lstStyle/>
          <a:p>
            <a:r>
              <a:rPr lang="de-DE" sz="1000" dirty="0" err="1">
                <a:solidFill>
                  <a:srgbClr val="000000"/>
                </a:solidFill>
                <a:latin typeface="Calibri" panose="020F0502020204030204" pitchFamily="34" charset="0"/>
              </a:rPr>
              <a:t>Authorisation</a:t>
            </a:r>
            <a:r>
              <a:rPr lang="de-DE" sz="1000" dirty="0">
                <a:solidFill>
                  <a:srgbClr val="000000"/>
                </a:solidFill>
                <a:latin typeface="Calibri" panose="020F0502020204030204" pitchFamily="34" charset="0"/>
              </a:rPr>
              <a:t>, Authentication, </a:t>
            </a:r>
            <a:r>
              <a:rPr lang="de-DE" sz="1000" dirty="0" err="1">
                <a:solidFill>
                  <a:srgbClr val="000000"/>
                </a:solidFill>
                <a:latin typeface="Calibri" panose="020F0502020204030204" pitchFamily="34" charset="0"/>
              </a:rPr>
              <a:t>Certification</a:t>
            </a:r>
            <a:endParaRPr lang="de-DE" sz="1000" dirty="0">
              <a:solidFill>
                <a:srgbClr val="000000"/>
              </a:solidFill>
              <a:latin typeface="Calibri" panose="020F0502020204030204" pitchFamily="34" charset="0"/>
            </a:endParaRPr>
          </a:p>
        </p:txBody>
      </p:sp>
      <p:sp>
        <p:nvSpPr>
          <p:cNvPr id="11" name="Rechteck 10">
            <a:extLst>
              <a:ext uri="{FF2B5EF4-FFF2-40B4-BE49-F238E27FC236}">
                <a16:creationId xmlns:a16="http://schemas.microsoft.com/office/drawing/2014/main" id="{DDFB8A58-6EE0-4E10-AFEF-C2ABAED0CF80}"/>
              </a:ext>
            </a:extLst>
          </p:cNvPr>
          <p:cNvSpPr/>
          <p:nvPr/>
        </p:nvSpPr>
        <p:spPr>
          <a:xfrm>
            <a:off x="6106511" y="4469469"/>
            <a:ext cx="2580290" cy="553998"/>
          </a:xfrm>
          <a:prstGeom prst="rect">
            <a:avLst/>
          </a:prstGeom>
        </p:spPr>
        <p:txBody>
          <a:bodyPr wrap="square">
            <a:spAutoFit/>
          </a:bodyPr>
          <a:lstStyle/>
          <a:p>
            <a:r>
              <a:rPr lang="en-US" sz="1000" dirty="0" err="1">
                <a:solidFill>
                  <a:srgbClr val="000000"/>
                </a:solidFill>
                <a:latin typeface="Calibri" panose="020F0502020204030204" pitchFamily="34" charset="0"/>
              </a:rPr>
              <a:t>Harmonised</a:t>
            </a:r>
            <a:r>
              <a:rPr lang="en-US" sz="1000" dirty="0">
                <a:solidFill>
                  <a:srgbClr val="000000"/>
                </a:solidFill>
                <a:latin typeface="Calibri" panose="020F0502020204030204" pitchFamily="34" charset="0"/>
              </a:rPr>
              <a:t> Automotive Gateway,</a:t>
            </a:r>
            <a:br>
              <a:rPr lang="en-US" sz="1000" dirty="0">
                <a:solidFill>
                  <a:srgbClr val="000000"/>
                </a:solidFill>
                <a:latin typeface="Calibri" panose="020F0502020204030204" pitchFamily="34" charset="0"/>
              </a:rPr>
            </a:br>
            <a:r>
              <a:rPr lang="en-US" sz="1000" dirty="0">
                <a:solidFill>
                  <a:srgbClr val="000000"/>
                </a:solidFill>
                <a:latin typeface="Calibri" panose="020F0502020204030204" pitchFamily="34" charset="0"/>
              </a:rPr>
              <a:t>externally administrated (A-GW Admin) including firewall and </a:t>
            </a:r>
            <a:r>
              <a:rPr lang="en-US" sz="1000" dirty="0" err="1">
                <a:solidFill>
                  <a:srgbClr val="000000"/>
                </a:solidFill>
                <a:latin typeface="Calibri" panose="020F0502020204030204" pitchFamily="34" charset="0"/>
              </a:rPr>
              <a:t>authorisation</a:t>
            </a:r>
            <a:r>
              <a:rPr lang="en-US" sz="1000" dirty="0">
                <a:solidFill>
                  <a:srgbClr val="000000"/>
                </a:solidFill>
                <a:latin typeface="Calibri" panose="020F0502020204030204" pitchFamily="34" charset="0"/>
              </a:rPr>
              <a:t> concept</a:t>
            </a:r>
            <a:endParaRPr lang="de-DE" sz="1000" dirty="0"/>
          </a:p>
        </p:txBody>
      </p:sp>
      <p:sp>
        <p:nvSpPr>
          <p:cNvPr id="20" name="Rechteck 19">
            <a:extLst>
              <a:ext uri="{FF2B5EF4-FFF2-40B4-BE49-F238E27FC236}">
                <a16:creationId xmlns:a16="http://schemas.microsoft.com/office/drawing/2014/main" id="{F471178B-97EC-491D-A1C3-CB257F5E6FEC}"/>
              </a:ext>
            </a:extLst>
          </p:cNvPr>
          <p:cNvSpPr/>
          <p:nvPr/>
        </p:nvSpPr>
        <p:spPr>
          <a:xfrm>
            <a:off x="2123728" y="1844824"/>
            <a:ext cx="864096" cy="1584176"/>
          </a:xfrm>
          <a:prstGeom prst="rect">
            <a:avLst/>
          </a:prstGeom>
          <a:noFill/>
          <a:ln w="63500" cap="flat">
            <a:solidFill>
              <a:srgbClr val="00B05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1" name="Rechteck 20">
            <a:extLst>
              <a:ext uri="{FF2B5EF4-FFF2-40B4-BE49-F238E27FC236}">
                <a16:creationId xmlns:a16="http://schemas.microsoft.com/office/drawing/2014/main" id="{BF52A4B9-8A83-4844-A8A9-C6C14EC99FDD}"/>
              </a:ext>
            </a:extLst>
          </p:cNvPr>
          <p:cNvSpPr/>
          <p:nvPr/>
        </p:nvSpPr>
        <p:spPr>
          <a:xfrm>
            <a:off x="1907704" y="4539317"/>
            <a:ext cx="864096" cy="545867"/>
          </a:xfrm>
          <a:prstGeom prst="rect">
            <a:avLst/>
          </a:prstGeom>
          <a:noFill/>
          <a:ln w="63500" cap="flat">
            <a:solidFill>
              <a:srgbClr val="00B05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2" name="Rechteck 21">
            <a:extLst>
              <a:ext uri="{FF2B5EF4-FFF2-40B4-BE49-F238E27FC236}">
                <a16:creationId xmlns:a16="http://schemas.microsoft.com/office/drawing/2014/main" id="{0CBF5C78-7520-44BD-BC77-CB4AD1ABAB71}"/>
              </a:ext>
            </a:extLst>
          </p:cNvPr>
          <p:cNvSpPr/>
          <p:nvPr/>
        </p:nvSpPr>
        <p:spPr>
          <a:xfrm>
            <a:off x="6158109" y="3946728"/>
            <a:ext cx="2404826" cy="246221"/>
          </a:xfrm>
          <a:prstGeom prst="rect">
            <a:avLst/>
          </a:prstGeom>
        </p:spPr>
        <p:txBody>
          <a:bodyPr wrap="square">
            <a:spAutoFit/>
          </a:bodyPr>
          <a:lstStyle/>
          <a:p>
            <a:r>
              <a:rPr lang="en-US" sz="1000" dirty="0">
                <a:solidFill>
                  <a:srgbClr val="000000"/>
                </a:solidFill>
                <a:latin typeface="Calibri" panose="020F0502020204030204" pitchFamily="34" charset="0"/>
              </a:rPr>
              <a:t>Software Updates OTA by VM</a:t>
            </a:r>
            <a:endParaRPr lang="de-DE" sz="1000" dirty="0"/>
          </a:p>
        </p:txBody>
      </p:sp>
    </p:spTree>
    <p:extLst>
      <p:ext uri="{BB962C8B-B14F-4D97-AF65-F5344CB8AC3E}">
        <p14:creationId xmlns:p14="http://schemas.microsoft.com/office/powerpoint/2010/main" val="387042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3321058" y="44624"/>
            <a:ext cx="5527051" cy="457315"/>
          </a:xfrm>
          <a:prstGeom prst="rect">
            <a:avLst/>
          </a:prstGeom>
        </p:spPr>
        <p:txBody>
          <a:bodyPr lIns="0" tIns="0" rIns="0" bIns="0"/>
          <a:lstStyle/>
          <a:p>
            <a:pPr lvl="0">
              <a:lnSpc>
                <a:spcPct val="90000"/>
              </a:lnSpc>
              <a:spcBef>
                <a:spcPts val="100"/>
              </a:spcBef>
              <a:spcAft>
                <a:spcPts val="100"/>
              </a:spcAft>
              <a:defRPr sz="1800" spc="0">
                <a:solidFill>
                  <a:srgbClr val="000000"/>
                </a:solidFill>
              </a:defRPr>
            </a:pPr>
            <a:r>
              <a:rPr lang="en-US" sz="2400" b="1" dirty="0">
                <a:solidFill>
                  <a:schemeClr val="bg1"/>
                </a:solidFill>
                <a:latin typeface="Futura Std Book"/>
                <a:sym typeface="Futura Std Book"/>
              </a:rPr>
              <a:t>FIA Protection Profile for</a:t>
            </a:r>
            <a:br>
              <a:rPr lang="en-US" sz="2400" b="1" dirty="0">
                <a:solidFill>
                  <a:schemeClr val="bg1"/>
                </a:solidFill>
                <a:latin typeface="Futura Std Book"/>
                <a:sym typeface="Futura Std Book"/>
              </a:rPr>
            </a:br>
            <a:r>
              <a:rPr lang="en-US" sz="2400" b="1" dirty="0">
                <a:solidFill>
                  <a:schemeClr val="bg1"/>
                </a:solidFill>
                <a:latin typeface="Futura Std Book"/>
                <a:sym typeface="Futura Std Book"/>
              </a:rPr>
              <a:t>Automated and Connected Vehicles</a:t>
            </a:r>
            <a:endParaRPr sz="2400" b="1" dirty="0">
              <a:solidFill>
                <a:schemeClr val="bg1"/>
              </a:solidFill>
              <a:latin typeface="Futura Std Book"/>
              <a:sym typeface="Futura Std Book"/>
            </a:endParaRPr>
          </a:p>
        </p:txBody>
      </p:sp>
      <p:sp>
        <p:nvSpPr>
          <p:cNvPr id="2" name="Espace réservé du numéro de diapositive 1"/>
          <p:cNvSpPr>
            <a:spLocks noGrp="1"/>
          </p:cNvSpPr>
          <p:nvPr>
            <p:ph type="sldNum" sz="quarter" idx="2"/>
          </p:nvPr>
        </p:nvSpPr>
        <p:spPr/>
        <p:txBody>
          <a:bodyPr/>
          <a:lstStyle/>
          <a:p>
            <a:pPr lvl="0"/>
            <a:fld id="{86CB4B4D-7CA3-9044-876B-883B54F8677D}" type="slidenum">
              <a:rPr lang="fr-FR" smtClean="0"/>
              <a:t>8</a:t>
            </a:fld>
            <a:endParaRPr lang="fr-FR"/>
          </a:p>
        </p:txBody>
      </p:sp>
      <p:sp>
        <p:nvSpPr>
          <p:cNvPr id="3" name="Text Placeholder 2"/>
          <p:cNvSpPr>
            <a:spLocks noGrp="1"/>
          </p:cNvSpPr>
          <p:nvPr>
            <p:ph type="body" idx="1"/>
          </p:nvPr>
        </p:nvSpPr>
        <p:spPr>
          <a:xfrm>
            <a:off x="179512" y="998807"/>
            <a:ext cx="8856984" cy="5073332"/>
          </a:xfrm>
        </p:spPr>
        <p:txBody>
          <a:bodyPr>
            <a:noAutofit/>
          </a:bodyPr>
          <a:lstStyle/>
          <a:p>
            <a:pPr marL="0" indent="0">
              <a:buNone/>
            </a:pPr>
            <a:r>
              <a:rPr lang="en-US" sz="1800" b="1" dirty="0">
                <a:solidFill>
                  <a:srgbClr val="002060"/>
                </a:solidFill>
                <a:latin typeface="Calibri" panose="020F0502020204030204" pitchFamily="34" charset="0"/>
                <a:cs typeface="Calibri" panose="020F0502020204030204" pitchFamily="34" charset="0"/>
              </a:rPr>
              <a:t>FIA proposes to use a common protection profile for the IT security of vehicles</a:t>
            </a:r>
          </a:p>
          <a:p>
            <a:pPr marL="0" indent="0">
              <a:buNone/>
            </a:pPr>
            <a:endParaRPr lang="en-US" sz="1800" b="1" dirty="0">
              <a:solidFill>
                <a:srgbClr val="002060"/>
              </a:solidFill>
              <a:latin typeface="Calibri" panose="020F0502020204030204" pitchFamily="34" charset="0"/>
              <a:cs typeface="Calibri" panose="020F0502020204030204" pitchFamily="34" charset="0"/>
            </a:endParaRPr>
          </a:p>
          <a:p>
            <a:pPr marL="0" indent="0">
              <a:buNone/>
            </a:pPr>
            <a:r>
              <a:rPr lang="en-US" sz="1800" b="1" dirty="0">
                <a:solidFill>
                  <a:srgbClr val="002060"/>
                </a:solidFill>
                <a:latin typeface="Calibri" panose="020F0502020204030204" pitchFamily="34" charset="0"/>
                <a:cs typeface="Calibri" panose="020F0502020204030204" pitchFamily="34" charset="0"/>
              </a:rPr>
              <a:t>3. Test procedures and Performance Criteria are missing in ECE/TRANS/WP.29/2020/79</a:t>
            </a:r>
          </a:p>
          <a:p>
            <a:pPr marL="0" indent="0">
              <a:buNone/>
            </a:pPr>
            <a:r>
              <a:rPr lang="en-US" sz="1800" i="1" dirty="0">
                <a:solidFill>
                  <a:srgbClr val="002060"/>
                </a:solidFill>
                <a:latin typeface="Calibri" panose="020F0502020204030204" pitchFamily="34" charset="0"/>
                <a:cs typeface="Calibri" panose="020F0502020204030204" pitchFamily="34" charset="0"/>
              </a:rPr>
              <a:t>“Each Contracting Party applying this Regulation shall notify….other Approval Authorities of the Contracting Parties…</a:t>
            </a:r>
            <a:r>
              <a:rPr lang="en-US" sz="1800" i="1" dirty="0">
                <a:solidFill>
                  <a:srgbClr val="002060"/>
                </a:solidFill>
                <a:highlight>
                  <a:srgbClr val="FFFF00"/>
                </a:highlight>
                <a:latin typeface="Calibri" panose="020F0502020204030204" pitchFamily="34" charset="0"/>
                <a:cs typeface="Calibri" panose="020F0502020204030204" pitchFamily="34" charset="0"/>
              </a:rPr>
              <a:t>about the method and criteria taken ….</a:t>
            </a:r>
            <a:r>
              <a:rPr lang="en-US" sz="1800" i="1" dirty="0">
                <a:solidFill>
                  <a:srgbClr val="002060"/>
                </a:solidFill>
                <a:latin typeface="Calibri" panose="020F0502020204030204" pitchFamily="34" charset="0"/>
                <a:cs typeface="Calibri" panose="020F0502020204030204" pitchFamily="34" charset="0"/>
              </a:rPr>
              <a:t> This information is</a:t>
            </a:r>
            <a:br>
              <a:rPr lang="en-US" sz="1800" i="1" dirty="0">
                <a:solidFill>
                  <a:srgbClr val="002060"/>
                </a:solidFill>
                <a:latin typeface="Calibri" panose="020F0502020204030204" pitchFamily="34" charset="0"/>
                <a:cs typeface="Calibri" panose="020F0502020204030204" pitchFamily="34" charset="0"/>
              </a:rPr>
            </a:br>
            <a:r>
              <a:rPr lang="en-US" sz="1800" i="1" dirty="0">
                <a:solidFill>
                  <a:srgbClr val="002060"/>
                </a:solidFill>
                <a:latin typeface="Calibri" panose="020F0502020204030204" pitchFamily="34" charset="0"/>
                <a:cs typeface="Calibri" panose="020F0502020204030204" pitchFamily="34" charset="0"/>
              </a:rPr>
              <a:t>intended to be shared </a:t>
            </a:r>
            <a:r>
              <a:rPr lang="en-US" sz="1800" i="1" dirty="0">
                <a:solidFill>
                  <a:srgbClr val="002060"/>
                </a:solidFill>
                <a:highlight>
                  <a:srgbClr val="FFFF00"/>
                </a:highlight>
                <a:latin typeface="Calibri" panose="020F0502020204030204" pitchFamily="34" charset="0"/>
                <a:cs typeface="Calibri" panose="020F0502020204030204" pitchFamily="34" charset="0"/>
              </a:rPr>
              <a:t>for the purposes of collection and analysis of the best practices “ </a:t>
            </a:r>
            <a:r>
              <a:rPr lang="en-US" sz="1800" dirty="0">
                <a:solidFill>
                  <a:srgbClr val="002060"/>
                </a:solidFill>
                <a:latin typeface="Calibri" panose="020F0502020204030204" pitchFamily="34" charset="0"/>
                <a:cs typeface="Calibri" panose="020F0502020204030204" pitchFamily="34" charset="0"/>
              </a:rPr>
              <a:t>((Taken from ECE/TRANS/WP.29/2020/97, 5.3.2))</a:t>
            </a:r>
          </a:p>
          <a:p>
            <a:pPr marL="0" indent="0">
              <a:buNone/>
            </a:pPr>
            <a:r>
              <a:rPr lang="en-US" sz="1800" dirty="0">
                <a:solidFill>
                  <a:srgbClr val="002060"/>
                </a:solidFill>
                <a:highlight>
                  <a:srgbClr val="FFFF00"/>
                </a:highlight>
                <a:latin typeface="Calibri" panose="020F0502020204030204" pitchFamily="34" charset="0"/>
                <a:cs typeface="Calibri" panose="020F0502020204030204" pitchFamily="34" charset="0"/>
              </a:rPr>
              <a:t>The FIA  protection profile, would work from Day 1 as a common security target on a high level. The FIA approach is also compatible to ISO 21434.</a:t>
            </a:r>
            <a:br>
              <a:rPr lang="en-US" sz="1800" dirty="0">
                <a:solidFill>
                  <a:srgbClr val="002060"/>
                </a:solidFill>
                <a:highlight>
                  <a:srgbClr val="FFFF00"/>
                </a:highlight>
                <a:latin typeface="Calibri" panose="020F0502020204030204" pitchFamily="34" charset="0"/>
                <a:cs typeface="Calibri" panose="020F0502020204030204" pitchFamily="34" charset="0"/>
              </a:rPr>
            </a:br>
            <a:endParaRPr lang="en-US" sz="1800" dirty="0">
              <a:solidFill>
                <a:srgbClr val="002060"/>
              </a:solidFill>
              <a:highlight>
                <a:srgbClr val="FFFF00"/>
              </a:highlight>
              <a:latin typeface="Calibri" panose="020F0502020204030204" pitchFamily="34" charset="0"/>
              <a:cs typeface="Calibri" panose="020F0502020204030204" pitchFamily="34" charset="0"/>
            </a:endParaRPr>
          </a:p>
          <a:p>
            <a:pPr marL="0" indent="0">
              <a:buNone/>
            </a:pPr>
            <a:r>
              <a:rPr lang="en-US" sz="1800" b="1" dirty="0">
                <a:solidFill>
                  <a:srgbClr val="002060"/>
                </a:solidFill>
                <a:latin typeface="Calibri" panose="020F0502020204030204" pitchFamily="34" charset="0"/>
                <a:cs typeface="Calibri" panose="020F0502020204030204" pitchFamily="34" charset="0"/>
              </a:rPr>
              <a:t>4. Highest Security and Access to Data for Authorised Stakeholders</a:t>
            </a:r>
          </a:p>
          <a:p>
            <a:pPr marL="0" indent="0">
              <a:buNone/>
            </a:pPr>
            <a:r>
              <a:rPr lang="en-GB" sz="1800" dirty="0">
                <a:solidFill>
                  <a:srgbClr val="002060"/>
                </a:solidFill>
                <a:latin typeface="Calibri" panose="020F0502020204030204" pitchFamily="34" charset="0"/>
                <a:cs typeface="Calibri" panose="020F0502020204030204" pitchFamily="34" charset="0"/>
              </a:rPr>
              <a:t>FIA commissioned a </a:t>
            </a:r>
            <a:r>
              <a:rPr lang="en-GB" sz="1800"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study</a:t>
            </a:r>
            <a:r>
              <a:rPr lang="en-GB" sz="1800" dirty="0">
                <a:solidFill>
                  <a:srgbClr val="002060"/>
                </a:solidFill>
                <a:latin typeface="Calibri" panose="020F0502020204030204" pitchFamily="34" charset="0"/>
                <a:cs typeface="Calibri" panose="020F0502020204030204" pitchFamily="34" charset="0"/>
              </a:rPr>
              <a:t> on the secure On-Board Telematics Platform conducted</a:t>
            </a:r>
            <a:br>
              <a:rPr lang="en-GB" sz="1800" dirty="0">
                <a:solidFill>
                  <a:srgbClr val="002060"/>
                </a:solidFill>
                <a:latin typeface="Calibri" panose="020F0502020204030204" pitchFamily="34" charset="0"/>
                <a:cs typeface="Calibri" panose="020F0502020204030204" pitchFamily="34" charset="0"/>
              </a:rPr>
            </a:br>
            <a:r>
              <a:rPr lang="en-GB" sz="1800" dirty="0">
                <a:solidFill>
                  <a:srgbClr val="002060"/>
                </a:solidFill>
                <a:latin typeface="Calibri" panose="020F0502020204030204" pitchFamily="34" charset="0"/>
                <a:cs typeface="Calibri" panose="020F0502020204030204" pitchFamily="34" charset="0"/>
              </a:rPr>
              <a:t>by TÜViT as well as the Protection Profile of the Automotive Gateway as one of the key security relevant components in the OTP.</a:t>
            </a:r>
            <a:endParaRPr lang="en-US" sz="1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98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3321058" y="44624"/>
            <a:ext cx="5527051" cy="457315"/>
          </a:xfrm>
          <a:prstGeom prst="rect">
            <a:avLst/>
          </a:prstGeom>
        </p:spPr>
        <p:txBody>
          <a:bodyPr lIns="0" tIns="0" rIns="0" bIns="0"/>
          <a:lstStyle/>
          <a:p>
            <a:pPr lvl="0">
              <a:lnSpc>
                <a:spcPct val="90000"/>
              </a:lnSpc>
              <a:spcBef>
                <a:spcPts val="100"/>
              </a:spcBef>
              <a:spcAft>
                <a:spcPts val="100"/>
              </a:spcAft>
              <a:defRPr sz="1800" spc="0">
                <a:solidFill>
                  <a:srgbClr val="000000"/>
                </a:solidFill>
              </a:defRPr>
            </a:pPr>
            <a:r>
              <a:rPr lang="en-US" sz="2400" b="1" dirty="0">
                <a:solidFill>
                  <a:schemeClr val="bg1"/>
                </a:solidFill>
                <a:latin typeface="Futura Std Book"/>
                <a:sym typeface="Futura Std Book"/>
              </a:rPr>
              <a:t>FIA Protection Profile for</a:t>
            </a:r>
            <a:br>
              <a:rPr lang="en-US" sz="2400" b="1" dirty="0">
                <a:solidFill>
                  <a:schemeClr val="bg1"/>
                </a:solidFill>
                <a:latin typeface="Futura Std Book"/>
                <a:sym typeface="Futura Std Book"/>
              </a:rPr>
            </a:br>
            <a:r>
              <a:rPr lang="en-US" sz="2400" b="1" dirty="0">
                <a:solidFill>
                  <a:schemeClr val="bg1"/>
                </a:solidFill>
                <a:latin typeface="Futura Std Book"/>
                <a:sym typeface="Futura Std Book"/>
              </a:rPr>
              <a:t>Automated and Connected Vehicles</a:t>
            </a:r>
            <a:endParaRPr sz="2400" b="1" dirty="0">
              <a:solidFill>
                <a:schemeClr val="bg1"/>
              </a:solidFill>
              <a:latin typeface="Futura Std Book"/>
              <a:sym typeface="Futura Std Book"/>
            </a:endParaRPr>
          </a:p>
        </p:txBody>
      </p:sp>
      <p:sp>
        <p:nvSpPr>
          <p:cNvPr id="2" name="Espace réservé du numéro de diapositive 1"/>
          <p:cNvSpPr>
            <a:spLocks noGrp="1"/>
          </p:cNvSpPr>
          <p:nvPr>
            <p:ph type="sldNum" sz="quarter" idx="2"/>
          </p:nvPr>
        </p:nvSpPr>
        <p:spPr/>
        <p:txBody>
          <a:bodyPr/>
          <a:lstStyle/>
          <a:p>
            <a:pPr lvl="0"/>
            <a:fld id="{86CB4B4D-7CA3-9044-876B-883B54F8677D}" type="slidenum">
              <a:rPr lang="fr-FR" smtClean="0"/>
              <a:t>9</a:t>
            </a:fld>
            <a:endParaRPr lang="fr-FR"/>
          </a:p>
        </p:txBody>
      </p:sp>
      <p:sp>
        <p:nvSpPr>
          <p:cNvPr id="6" name="Text Placeholder 2">
            <a:extLst>
              <a:ext uri="{FF2B5EF4-FFF2-40B4-BE49-F238E27FC236}">
                <a16:creationId xmlns:a16="http://schemas.microsoft.com/office/drawing/2014/main" id="{817D20E8-2E2F-4B4D-882B-12EE59C630E9}"/>
              </a:ext>
            </a:extLst>
          </p:cNvPr>
          <p:cNvSpPr>
            <a:spLocks noGrp="1"/>
          </p:cNvSpPr>
          <p:nvPr>
            <p:ph type="body" idx="1"/>
          </p:nvPr>
        </p:nvSpPr>
        <p:spPr>
          <a:xfrm>
            <a:off x="179512" y="998807"/>
            <a:ext cx="8856984" cy="5073332"/>
          </a:xfrm>
        </p:spPr>
        <p:txBody>
          <a:bodyPr>
            <a:noAutofit/>
          </a:bodyPr>
          <a:lstStyle/>
          <a:p>
            <a:pPr marL="0" indent="0">
              <a:buNone/>
            </a:pPr>
            <a:r>
              <a:rPr lang="en-US" sz="1800" b="1" dirty="0">
                <a:solidFill>
                  <a:srgbClr val="002060"/>
                </a:solidFill>
                <a:latin typeface="Calibri" panose="020F0502020204030204" pitchFamily="34" charset="0"/>
                <a:cs typeface="Calibri" panose="020F0502020204030204" pitchFamily="34" charset="0"/>
              </a:rPr>
              <a:t>What are the advantages for Contracting Parties of a Common Protection Profile</a:t>
            </a:r>
          </a:p>
          <a:p>
            <a:pPr marL="0" indent="0">
              <a:buNone/>
            </a:pPr>
            <a:endParaRPr lang="en-US" sz="1800" b="1" dirty="0">
              <a:solidFill>
                <a:srgbClr val="002060"/>
              </a:solidFill>
              <a:latin typeface="Calibri" panose="020F0502020204030204" pitchFamily="34" charset="0"/>
              <a:cs typeface="Calibri" panose="020F0502020204030204" pitchFamily="34" charset="0"/>
            </a:endParaRPr>
          </a:p>
          <a:p>
            <a:pPr>
              <a:buAutoNum type="arabicPeriod"/>
            </a:pPr>
            <a:r>
              <a:rPr lang="de-DE" sz="1800" b="1" dirty="0">
                <a:solidFill>
                  <a:srgbClr val="002060"/>
                </a:solidFill>
                <a:latin typeface="Calibri" panose="020F0502020204030204" pitchFamily="34" charset="0"/>
                <a:cs typeface="Calibri" panose="020F0502020204030204" pitchFamily="34" charset="0"/>
              </a:rPr>
              <a:t>Worldwide harmonised type approval requirements</a:t>
            </a:r>
          </a:p>
          <a:p>
            <a:pPr marL="0" indent="0">
              <a:buNone/>
            </a:pPr>
            <a:r>
              <a:rPr lang="de-DE" sz="1800" dirty="0">
                <a:solidFill>
                  <a:srgbClr val="002060"/>
                </a:solidFill>
                <a:latin typeface="Calibri" panose="020F0502020204030204" pitchFamily="34" charset="0"/>
                <a:cs typeface="Calibri" panose="020F0502020204030204" pitchFamily="34" charset="0"/>
              </a:rPr>
              <a:t>The protection profile can be used to check the IT security of vehicles, independent from the vehicle manufacturer. It provides clear requirements for type approval authorities</a:t>
            </a:r>
          </a:p>
          <a:p>
            <a:pPr marL="0" indent="0">
              <a:buNone/>
            </a:pPr>
            <a:endParaRPr lang="de-DE" sz="1800" b="1" dirty="0">
              <a:solidFill>
                <a:srgbClr val="002060"/>
              </a:solidFill>
              <a:latin typeface="Calibri" panose="020F0502020204030204" pitchFamily="34" charset="0"/>
              <a:cs typeface="Calibri" panose="020F0502020204030204" pitchFamily="34" charset="0"/>
            </a:endParaRPr>
          </a:p>
          <a:p>
            <a:pPr marL="0" indent="0">
              <a:buNone/>
            </a:pPr>
            <a:r>
              <a:rPr lang="de-DE" sz="1800" b="1" dirty="0">
                <a:solidFill>
                  <a:srgbClr val="002060"/>
                </a:solidFill>
                <a:latin typeface="Calibri" panose="020F0502020204030204" pitchFamily="34" charset="0"/>
                <a:cs typeface="Calibri" panose="020F0502020204030204" pitchFamily="34" charset="0"/>
              </a:rPr>
              <a:t>2. The Protection Profile is </a:t>
            </a:r>
            <a:r>
              <a:rPr lang="de-DE" sz="1800" b="1" dirty="0" err="1">
                <a:solidFill>
                  <a:srgbClr val="002060"/>
                </a:solidFill>
                <a:latin typeface="Calibri" panose="020F0502020204030204" pitchFamily="34" charset="0"/>
                <a:cs typeface="Calibri" panose="020F0502020204030204" pitchFamily="34" charset="0"/>
              </a:rPr>
              <a:t>usable</a:t>
            </a:r>
            <a:r>
              <a:rPr lang="de-DE" sz="1800" b="1" dirty="0">
                <a:solidFill>
                  <a:srgbClr val="002060"/>
                </a:solidFill>
                <a:latin typeface="Calibri" panose="020F0502020204030204" pitchFamily="34" charset="0"/>
                <a:cs typeface="Calibri" panose="020F0502020204030204" pitchFamily="34" charset="0"/>
              </a:rPr>
              <a:t> for type approval (1958), but in theory also for self </a:t>
            </a:r>
            <a:r>
              <a:rPr lang="de-DE" sz="1800" b="1" dirty="0" err="1">
                <a:solidFill>
                  <a:srgbClr val="002060"/>
                </a:solidFill>
                <a:latin typeface="Calibri" panose="020F0502020204030204" pitchFamily="34" charset="0"/>
                <a:cs typeface="Calibri" panose="020F0502020204030204" pitchFamily="34" charset="0"/>
              </a:rPr>
              <a:t>certification</a:t>
            </a:r>
            <a:r>
              <a:rPr lang="de-DE" sz="1800" b="1" dirty="0">
                <a:solidFill>
                  <a:srgbClr val="002060"/>
                </a:solidFill>
                <a:latin typeface="Calibri" panose="020F0502020204030204" pitchFamily="34" charset="0"/>
                <a:cs typeface="Calibri" panose="020F0502020204030204" pitchFamily="34" charset="0"/>
              </a:rPr>
              <a:t> (1998)</a:t>
            </a:r>
          </a:p>
          <a:p>
            <a:pPr marL="0" indent="0">
              <a:buNone/>
            </a:pPr>
            <a:r>
              <a:rPr lang="de-DE" sz="1800" dirty="0">
                <a:solidFill>
                  <a:srgbClr val="002060"/>
                </a:solidFill>
                <a:latin typeface="Calibri" panose="020F0502020204030204" pitchFamily="34" charset="0"/>
                <a:cs typeface="Calibri" panose="020F0502020204030204" pitchFamily="34" charset="0"/>
              </a:rPr>
              <a:t>The protection profile provides to the vehicle manufacturer a detailed description to</a:t>
            </a:r>
            <a:br>
              <a:rPr lang="de-DE" sz="1800" dirty="0">
                <a:solidFill>
                  <a:srgbClr val="002060"/>
                </a:solidFill>
                <a:latin typeface="Calibri" panose="020F0502020204030204" pitchFamily="34" charset="0"/>
                <a:cs typeface="Calibri" panose="020F0502020204030204" pitchFamily="34" charset="0"/>
              </a:rPr>
            </a:br>
            <a:r>
              <a:rPr lang="de-DE" sz="1800" dirty="0" err="1">
                <a:solidFill>
                  <a:srgbClr val="002060"/>
                </a:solidFill>
                <a:latin typeface="Calibri" panose="020F0502020204030204" pitchFamily="34" charset="0"/>
                <a:cs typeface="Calibri" panose="020F0502020204030204" pitchFamily="34" charset="0"/>
              </a:rPr>
              <a:t>build</a:t>
            </a:r>
            <a:r>
              <a:rPr lang="de-DE" sz="1800" dirty="0">
                <a:solidFill>
                  <a:srgbClr val="002060"/>
                </a:solidFill>
                <a:latin typeface="Calibri" panose="020F0502020204030204" pitchFamily="34" charset="0"/>
                <a:cs typeface="Calibri" panose="020F0502020204030204" pitchFamily="34" charset="0"/>
              </a:rPr>
              <a:t> secure vehicles. The Target of Evalution can be based on different </a:t>
            </a:r>
            <a:r>
              <a:rPr lang="de-DE" sz="1800" dirty="0" err="1">
                <a:solidFill>
                  <a:srgbClr val="002060"/>
                </a:solidFill>
                <a:latin typeface="Calibri" panose="020F0502020204030204" pitchFamily="34" charset="0"/>
                <a:cs typeface="Calibri" panose="020F0502020204030204" pitchFamily="34" charset="0"/>
              </a:rPr>
              <a:t>technologies</a:t>
            </a:r>
            <a:endParaRPr lang="de-DE" sz="1800" dirty="0">
              <a:solidFill>
                <a:srgbClr val="002060"/>
              </a:solidFill>
              <a:latin typeface="Calibri" panose="020F0502020204030204" pitchFamily="34" charset="0"/>
              <a:cs typeface="Calibri" panose="020F0502020204030204" pitchFamily="34" charset="0"/>
            </a:endParaRPr>
          </a:p>
          <a:p>
            <a:pPr marL="0" indent="0">
              <a:buNone/>
            </a:pPr>
            <a:endParaRPr lang="de-DE" sz="1800" dirty="0">
              <a:solidFill>
                <a:srgbClr val="002060"/>
              </a:solidFill>
              <a:latin typeface="Calibri" panose="020F0502020204030204" pitchFamily="34" charset="0"/>
              <a:cs typeface="Calibri" panose="020F0502020204030204" pitchFamily="34" charset="0"/>
            </a:endParaRPr>
          </a:p>
          <a:p>
            <a:pPr marL="0" indent="0">
              <a:buNone/>
            </a:pPr>
            <a:r>
              <a:rPr lang="de-DE" sz="1800" b="1" dirty="0">
                <a:solidFill>
                  <a:srgbClr val="002060"/>
                </a:solidFill>
                <a:latin typeface="Calibri" panose="020F0502020204030204" pitchFamily="34" charset="0"/>
                <a:cs typeface="Calibri" panose="020F0502020204030204" pitchFamily="34" charset="0"/>
              </a:rPr>
              <a:t>3. Lifetime</a:t>
            </a:r>
          </a:p>
          <a:p>
            <a:pPr marL="0" indent="0">
              <a:buNone/>
            </a:pPr>
            <a:r>
              <a:rPr lang="en-US" sz="1800" dirty="0">
                <a:solidFill>
                  <a:srgbClr val="002060"/>
                </a:solidFill>
                <a:latin typeface="Calibri" panose="020F0502020204030204" pitchFamily="34" charset="0"/>
                <a:cs typeface="Calibri" panose="020F0502020204030204" pitchFamily="34" charset="0"/>
              </a:rPr>
              <a:t>By using the FIA / TÜViT concept of the Automotive Gateway the simple and secure</a:t>
            </a:r>
            <a:br>
              <a:rPr lang="en-US" sz="1800"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change of hardware components (HMI, TCU, A-GW) is possible over the lifetime of the vehicle.</a:t>
            </a:r>
          </a:p>
          <a:p>
            <a:pPr marL="0" indent="0">
              <a:buNone/>
            </a:pPr>
            <a:endParaRPr lang="de-DE" sz="1800" dirty="0">
              <a:solidFill>
                <a:srgbClr val="002060"/>
              </a:solidFill>
              <a:latin typeface="Calibri" panose="020F0502020204030204" pitchFamily="34" charset="0"/>
              <a:cs typeface="Calibri" panose="020F0502020204030204" pitchFamily="34" charset="0"/>
            </a:endParaRPr>
          </a:p>
          <a:p>
            <a:pPr marL="0" indent="0">
              <a:buNone/>
            </a:pPr>
            <a:endParaRPr lang="de-DE" sz="1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905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1115</Words>
  <Application>Microsoft Office PowerPoint</Application>
  <PresentationFormat>On-screen Show (4:3)</PresentationFormat>
  <Paragraphs>100</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Avenir Book</vt:lpstr>
      <vt:lpstr>Futura Std Book</vt:lpstr>
      <vt:lpstr>Futura Std Light</vt:lpstr>
      <vt:lpstr>Arial</vt:lpstr>
      <vt:lpstr>Calibri</vt:lpstr>
      <vt:lpstr>Default</vt:lpstr>
      <vt:lpstr>FIA Protection Profile for Automated and Connected Vehicles  Gerd Preuss, FIA Representative UNECE       7th GRVA session UNECE Geneva 21 – 25 September 2020    </vt:lpstr>
      <vt:lpstr>PowerPoint Presentation</vt:lpstr>
      <vt:lpstr>PowerPoint Presentation</vt:lpstr>
      <vt:lpstr>FIA Protection Profile for Automated and Connected Vehicles</vt:lpstr>
      <vt:lpstr>FIA Protection Profile for Automated and Connected Vehicles</vt:lpstr>
      <vt:lpstr>FIA Protection Profile for Automated and Connected Vehicles</vt:lpstr>
      <vt:lpstr>FIA Protection Profile for Automated and Connected Vehicles</vt:lpstr>
      <vt:lpstr>FIA Protection Profile for Automated and Connected Vehicles</vt:lpstr>
      <vt:lpstr>FIA Protection Profile for Automated and Connected Vehicles</vt:lpstr>
      <vt:lpstr>FIA Protection Profile for Automated and Connected Vehicles</vt:lpstr>
      <vt:lpstr>FIA Protection Profile for Automated and Connected Vehicles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FIA Consumer Views on Automated and Connected Vehicles  Gerd Preuss, FIA Representative UNECE       179th WP 29 session UNECE Geneva 12-14 November 2019</dc:title>
  <dc:creator>LUCA PASCOTTO</dc:creator>
  <cp:lastModifiedBy>FG</cp:lastModifiedBy>
  <cp:revision>218</cp:revision>
  <cp:lastPrinted>2015-07-03T15:28:40Z</cp:lastPrinted>
  <dcterms:modified xsi:type="dcterms:W3CDTF">2020-09-18T09:14:11Z</dcterms:modified>
</cp:coreProperties>
</file>