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405" r:id="rId2"/>
    <p:sldId id="406" r:id="rId3"/>
    <p:sldId id="409" r:id="rId4"/>
    <p:sldId id="399" r:id="rId5"/>
    <p:sldId id="396" r:id="rId6"/>
    <p:sldId id="407" r:id="rId7"/>
    <p:sldId id="408" r:id="rId8"/>
    <p:sldId id="413" r:id="rId9"/>
    <p:sldId id="412" r:id="rId10"/>
    <p:sldId id="401" r:id="rId11"/>
  </p:sldIdLst>
  <p:sldSz cx="12192000" cy="6858000"/>
  <p:notesSz cx="6858000" cy="91440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/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2" y="60"/>
      </p:cViewPr>
      <p:guideLst>
        <p:guide orient="horz" pos="1207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6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581A5-E4C6-4927-B3C0-8FAA582B9D53}" type="datetimeFigureOut">
              <a:rPr lang="de-DE" smtClean="0"/>
              <a:t>16.09.2020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B3B58-435A-4CAB-BEDA-B203A898BB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45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CC0F7-209C-4EE4-A1D5-BFF0CBCA9BC3}" type="datetimeFigureOut">
              <a:rPr lang="de-DE" smtClean="0"/>
              <a:t>16.09.2020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7A2B-9D63-4AB1-9A7A-EE5F317964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26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1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9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9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2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1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5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8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2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6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3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3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5D805-6BDE-42AE-A1E9-0FC30EBF6B5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21EF-54D9-4A9D-8F91-C2D66088A94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Relationship Id="rId4" Type="http://schemas.openxmlformats.org/officeDocument/2006/relationships/image" Target="../media/image2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276" y="2639054"/>
            <a:ext cx="60575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AEBS-14 /GRVA-07 </a:t>
            </a:r>
          </a:p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Justification for 2 Step Approach for AEBS Car to Bicycle</a:t>
            </a: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95" y="236028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74" y="86987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/>
              <a:t>1</a:t>
            </a:fld>
            <a:endParaRPr lang="de-DE"/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id="{3563944C-40AF-4F29-AFA7-5703B03A7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2892" y="175697"/>
            <a:ext cx="3415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CH" altLang="ja-JP" sz="1200" b="0" u="sng" dirty="0">
                <a:solidFill>
                  <a:schemeClr val="bg2">
                    <a:lumMod val="10000"/>
                  </a:schemeClr>
                </a:solidFill>
              </a:rPr>
              <a:t>Informal document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</a:rPr>
              <a:t>GRVA-07-12</a:t>
            </a:r>
            <a:endParaRPr lang="fr-CH" altLang="ja-JP" sz="1200" dirty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7</a:t>
            </a:r>
            <a:r>
              <a:rPr lang="en-US" altLang="ja-JP" sz="1200" b="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 GRVA session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21-25 September 2020</a:t>
            </a:r>
            <a:endParaRPr lang="fr-CH" altLang="ja-JP" sz="1200" b="0" dirty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Agenda item 7</a:t>
            </a:r>
            <a:endParaRPr lang="en-US" altLang="ja-JP" sz="1200" b="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1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3367454" y="2602274"/>
                <a:ext cx="8824546" cy="2903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b="1" dirty="0">
                    <a:solidFill>
                      <a:prstClr val="black"/>
                    </a:solidFill>
                  </a:rPr>
                  <a:t>What’s the </a:t>
                </a:r>
                <a:r>
                  <a:rPr lang="en-US" altLang="ja-JP" b="1" dirty="0"/>
                  <a:t>geometrical connection between vehicle speed and bicycle speed?</a:t>
                </a:r>
              </a:p>
              <a:p>
                <a:endParaRPr lang="en-US" altLang="ja-JP" dirty="0">
                  <a:solidFill>
                    <a:prstClr val="black"/>
                  </a:solidFill>
                </a:endParaRPr>
              </a:p>
              <a:p>
                <a:endParaRPr lang="en-US" altLang="ja-JP" dirty="0">
                  <a:solidFill>
                    <a:prstClr val="black"/>
                  </a:solidFill>
                </a:endParaRPr>
              </a:p>
              <a:p>
                <a:endParaRPr lang="en-US" altLang="ja-JP" dirty="0">
                  <a:solidFill>
                    <a:prstClr val="black"/>
                  </a:solidFill>
                </a:endParaRPr>
              </a:p>
              <a:p>
                <a:endParaRPr lang="en-US" altLang="ja-JP" dirty="0">
                  <a:solidFill>
                    <a:prstClr val="black"/>
                  </a:solidFill>
                </a:endParaRPr>
              </a:p>
              <a:p>
                <a:r>
                  <a:rPr lang="en-US" altLang="ja-JP" dirty="0">
                    <a:solidFill>
                      <a:prstClr val="black"/>
                    </a:solidFill>
                  </a:rPr>
                  <a:t>tan </a:t>
                </a:r>
                <a:r>
                  <a:rPr lang="el-GR" altLang="ja-JP" dirty="0">
                    <a:solidFill>
                      <a:prstClr val="black"/>
                    </a:solidFill>
                  </a:rPr>
                  <a:t>α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de-DE" altLang="ja-JP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15 </m:t>
                        </m:r>
                        <m:r>
                          <m:rPr>
                            <m:sty m:val="p"/>
                          </m:rP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km</m:t>
                        </m:r>
                        <m: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30 </m:t>
                        </m:r>
                        <m:r>
                          <m:rPr>
                            <m:sty m:val="p"/>
                          </m:rP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km</m:t>
                        </m:r>
                        <m: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de-DE" altLang="ja-JP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de-DE" altLang="ja-JP" sz="2600" dirty="0">
                    <a:solidFill>
                      <a:prstClr val="black"/>
                    </a:solidFill>
                  </a:rPr>
                  <a:t> 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0,5   =&gt; </a:t>
                </a:r>
                <a:r>
                  <a:rPr lang="el-GR" altLang="ja-JP" dirty="0">
                    <a:solidFill>
                      <a:prstClr val="black"/>
                    </a:solidFill>
                  </a:rPr>
                  <a:t>α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≈</a:t>
                </a:r>
                <a:r>
                  <a:rPr lang="de-DE" altLang="ja-JP" sz="2400" dirty="0">
                    <a:solidFill>
                      <a:prstClr val="black"/>
                    </a:solidFill>
                  </a:rPr>
                  <a:t> 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27°required* </a:t>
                </a:r>
                <a:r>
                  <a:rPr lang="de-DE" altLang="ja-JP" dirty="0" err="1">
                    <a:solidFill>
                      <a:prstClr val="black"/>
                    </a:solidFill>
                  </a:rPr>
                  <a:t>opening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angle </a:t>
                </a:r>
                <a:r>
                  <a:rPr lang="de-DE" altLang="ja-JP" dirty="0" err="1">
                    <a:solidFill>
                      <a:prstClr val="black"/>
                    </a:solidFill>
                  </a:rPr>
                  <a:t>for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</a:t>
                </a:r>
                <a:r>
                  <a:rPr lang="de-DE" altLang="ja-JP" dirty="0" err="1">
                    <a:solidFill>
                      <a:prstClr val="black"/>
                    </a:solidFill>
                  </a:rPr>
                  <a:t>performance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at 30km/h</a:t>
                </a:r>
              </a:p>
              <a:p>
                <a:endParaRPr lang="en-US" altLang="ja-JP" sz="1000" dirty="0">
                  <a:solidFill>
                    <a:prstClr val="black"/>
                  </a:solidFill>
                </a:endParaRPr>
              </a:p>
              <a:p>
                <a:r>
                  <a:rPr lang="en-US" altLang="ja-JP" dirty="0">
                    <a:solidFill>
                      <a:prstClr val="black"/>
                    </a:solidFill>
                  </a:rPr>
                  <a:t>tan </a:t>
                </a:r>
                <a:r>
                  <a:rPr lang="el-GR" altLang="ja-JP" dirty="0">
                    <a:solidFill>
                      <a:prstClr val="black"/>
                    </a:solidFill>
                  </a:rPr>
                  <a:t>α</a:t>
                </a:r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altLang="ja-JP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15 </m:t>
                        </m:r>
                        <m:r>
                          <m:rPr>
                            <m:sty m:val="p"/>
                          </m:rP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km</m:t>
                        </m:r>
                        <m: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de-DE" sz="2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0 </m:t>
                        </m:r>
                        <m:r>
                          <m:rPr>
                            <m:sty m:val="p"/>
                          </m:rP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km</m:t>
                        </m:r>
                        <m: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2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de-DE" altLang="ja-JP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de-DE" altLang="ja-JP" dirty="0">
                    <a:solidFill>
                      <a:prstClr val="black"/>
                    </a:solidFill>
                  </a:rPr>
                  <a:t>  0,75 =&gt; </a:t>
                </a:r>
                <a:r>
                  <a:rPr lang="el-GR" altLang="ja-JP" dirty="0">
                    <a:solidFill>
                      <a:prstClr val="black"/>
                    </a:solidFill>
                  </a:rPr>
                  <a:t>α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≈ 37°required* </a:t>
                </a:r>
                <a:r>
                  <a:rPr lang="de-DE" altLang="ja-JP" dirty="0" err="1">
                    <a:solidFill>
                      <a:prstClr val="black"/>
                    </a:solidFill>
                  </a:rPr>
                  <a:t>opening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angle </a:t>
                </a:r>
                <a:r>
                  <a:rPr lang="de-DE" altLang="ja-JP" dirty="0" err="1">
                    <a:solidFill>
                      <a:prstClr val="black"/>
                    </a:solidFill>
                  </a:rPr>
                  <a:t>for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</a:t>
                </a:r>
                <a:r>
                  <a:rPr lang="de-DE" altLang="ja-JP" dirty="0" err="1">
                    <a:solidFill>
                      <a:prstClr val="black"/>
                    </a:solidFill>
                  </a:rPr>
                  <a:t>performance</a:t>
                </a:r>
                <a:r>
                  <a:rPr lang="de-DE" altLang="ja-JP" dirty="0">
                    <a:solidFill>
                      <a:prstClr val="black"/>
                    </a:solidFill>
                  </a:rPr>
                  <a:t> at 20km/h</a:t>
                </a:r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454" y="2602274"/>
                <a:ext cx="8824546" cy="2903102"/>
              </a:xfrm>
              <a:prstGeom prst="rect">
                <a:avLst/>
              </a:prstGeom>
              <a:blipFill>
                <a:blip r:embed="rId2"/>
                <a:stretch>
                  <a:fillRect l="-552" t="-1261" r="-3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AEBS Car to Bicycle scenario</a:t>
            </a: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feld 85">
                <a:extLst>
                  <a:ext uri="{FF2B5EF4-FFF2-40B4-BE49-F238E27FC236}">
                    <a16:creationId xmlns:a16="http://schemas.microsoft.com/office/drawing/2014/main" id="{EF9ECE33-CFE1-4FD3-9F9E-AE2EF34331F9}"/>
                  </a:ext>
                </a:extLst>
              </p:cNvPr>
              <p:cNvSpPr txBox="1"/>
              <p:nvPr/>
            </p:nvSpPr>
            <p:spPr>
              <a:xfrm>
                <a:off x="3482006" y="3186932"/>
                <a:ext cx="6092446" cy="580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𝐵𝑖𝑐𝑦𝑐𝑙𝑒</m:t>
                              </m:r>
                            </m:sub>
                          </m:s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𝑐𝑜𝑙𝑙𝑖𝑠𝑖𝑜𝑛</m:t>
                          </m:r>
                        </m:num>
                        <m:den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𝑉𝑒h𝑖𝑐𝑙𝑒</m:t>
                              </m:r>
                            </m:sub>
                          </m:s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𝑐𝑜𝑙𝑙𝑖𝑠𝑖𝑜𝑛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𝐵𝑖𝑐𝑦𝑐𝑙𝑒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𝑉𝑒h𝑖𝑐𝑙𝑒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6" name="Textfeld 85">
                <a:extLst>
                  <a:ext uri="{FF2B5EF4-FFF2-40B4-BE49-F238E27FC236}">
                    <a16:creationId xmlns:a16="http://schemas.microsoft.com/office/drawing/2014/main" id="{EF9ECE33-CFE1-4FD3-9F9E-AE2EF3433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006" y="3186932"/>
                <a:ext cx="6092446" cy="5804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Gruppieren 86"/>
          <p:cNvGrpSpPr/>
          <p:nvPr/>
        </p:nvGrpSpPr>
        <p:grpSpPr>
          <a:xfrm>
            <a:off x="404221" y="1620894"/>
            <a:ext cx="6092890" cy="4516017"/>
            <a:chOff x="695400" y="1772816"/>
            <a:chExt cx="6092890" cy="4516017"/>
          </a:xfrm>
        </p:grpSpPr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BBE770CD-619D-4FC0-9746-248FB4559AC5}"/>
                </a:ext>
              </a:extLst>
            </p:cNvPr>
            <p:cNvCxnSpPr/>
            <p:nvPr/>
          </p:nvCxnSpPr>
          <p:spPr bwMode="auto">
            <a:xfrm>
              <a:off x="695400" y="2312988"/>
              <a:ext cx="6092890" cy="197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1B3AC24D-3579-4939-80D3-C28A3915A22D}"/>
                </a:ext>
              </a:extLst>
            </p:cNvPr>
            <p:cNvSpPr txBox="1"/>
            <p:nvPr/>
          </p:nvSpPr>
          <p:spPr>
            <a:xfrm>
              <a:off x="3863752" y="1772816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Bicycle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684370A1-FA80-4273-B298-6667BC984640}"/>
                </a:ext>
              </a:extLst>
            </p:cNvPr>
            <p:cNvSpPr txBox="1"/>
            <p:nvPr/>
          </p:nvSpPr>
          <p:spPr>
            <a:xfrm>
              <a:off x="2069424" y="5327634"/>
              <a:ext cx="996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Vehicle</a:t>
              </a:r>
            </a:p>
          </p:txBody>
        </p: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87499E42-3BE9-423B-96D6-75D9F6E266BA}"/>
                </a:ext>
              </a:extLst>
            </p:cNvPr>
            <p:cNvCxnSpPr/>
            <p:nvPr/>
          </p:nvCxnSpPr>
          <p:spPr bwMode="auto">
            <a:xfrm>
              <a:off x="1630518" y="1772816"/>
              <a:ext cx="1432" cy="451601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feld 91">
                  <a:extLst>
                    <a:ext uri="{FF2B5EF4-FFF2-40B4-BE49-F238E27FC236}">
                      <a16:creationId xmlns:a16="http://schemas.microsoft.com/office/drawing/2014/main" id="{F1A4E633-3B09-4445-9670-34C1F70306E1}"/>
                    </a:ext>
                  </a:extLst>
                </p:cNvPr>
                <p:cNvSpPr txBox="1"/>
                <p:nvPr/>
              </p:nvSpPr>
              <p:spPr>
                <a:xfrm>
                  <a:off x="1755767" y="4005677"/>
                  <a:ext cx="25141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92" name="Textfeld 91">
                  <a:extLst>
                    <a:ext uri="{FF2B5EF4-FFF2-40B4-BE49-F238E27FC236}">
                      <a16:creationId xmlns:a16="http://schemas.microsoft.com/office/drawing/2014/main" id="{F1A4E633-3B09-4445-9670-34C1F70306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5767" y="4005677"/>
                  <a:ext cx="251415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2439" r="-24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3" name="Gerade Verbindung mit Pfeil 92">
              <a:extLst>
                <a:ext uri="{FF2B5EF4-FFF2-40B4-BE49-F238E27FC236}">
                  <a16:creationId xmlns:a16="http://schemas.microsoft.com/office/drawing/2014/main" id="{DB80C9F1-AD37-41B1-BFF8-1A3C49C99A4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613028" y="2332720"/>
              <a:ext cx="2268500" cy="241937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94" name="Grafik 9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88011" y="4725144"/>
              <a:ext cx="685015" cy="1467404"/>
            </a:xfrm>
            <a:prstGeom prst="rect">
              <a:avLst/>
            </a:prstGeom>
          </p:spPr>
        </p:pic>
      </p:grpSp>
      <p:sp>
        <p:nvSpPr>
          <p:cNvPr id="16" name="テキスト ボックス 5"/>
          <p:cNvSpPr txBox="1"/>
          <p:nvPr/>
        </p:nvSpPr>
        <p:spPr>
          <a:xfrm>
            <a:off x="370150" y="755745"/>
            <a:ext cx="794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Geometry of the required opening angle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8471" y="2012146"/>
            <a:ext cx="838200" cy="33337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395407" y="1696548"/>
            <a:ext cx="177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  <a:r>
              <a:rPr lang="de-DE" baseline="-25000" dirty="0"/>
              <a:t>1</a:t>
            </a:r>
            <a:r>
              <a:rPr lang="de-DE" dirty="0"/>
              <a:t>=</a:t>
            </a:r>
            <a:r>
              <a:rPr lang="de-DE" dirty="0" err="1"/>
              <a:t>v</a:t>
            </a:r>
            <a:r>
              <a:rPr lang="de-DE" baseline="-25000" dirty="0" err="1"/>
              <a:t>Bicycle</a:t>
            </a:r>
            <a:r>
              <a:rPr lang="de-DE" dirty="0"/>
              <a:t>*</a:t>
            </a:r>
            <a:r>
              <a:rPr lang="de-DE" dirty="0" err="1"/>
              <a:t>t</a:t>
            </a:r>
            <a:r>
              <a:rPr lang="de-DE" baseline="-25000" dirty="0" err="1"/>
              <a:t>collision</a:t>
            </a:r>
            <a:endParaRPr lang="de-DE" baseline="-25000" dirty="0"/>
          </a:p>
        </p:txBody>
      </p:sp>
      <p:sp>
        <p:nvSpPr>
          <p:cNvPr id="19" name="Textfeld 18"/>
          <p:cNvSpPr txBox="1"/>
          <p:nvPr/>
        </p:nvSpPr>
        <p:spPr>
          <a:xfrm rot="16200000">
            <a:off x="326218" y="2917184"/>
            <a:ext cx="151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  <a:r>
              <a:rPr lang="de-DE" baseline="-25000" dirty="0"/>
              <a:t>2</a:t>
            </a:r>
            <a:r>
              <a:rPr lang="de-DE" dirty="0"/>
              <a:t>=v</a:t>
            </a:r>
            <a:r>
              <a:rPr lang="de-DE" baseline="-25000" dirty="0"/>
              <a:t>Car</a:t>
            </a:r>
            <a:r>
              <a:rPr lang="de-DE" dirty="0"/>
              <a:t>*</a:t>
            </a:r>
            <a:r>
              <a:rPr lang="de-DE" dirty="0" err="1"/>
              <a:t>t</a:t>
            </a:r>
            <a:r>
              <a:rPr lang="de-DE" baseline="-25000" dirty="0" err="1"/>
              <a:t>collision</a:t>
            </a:r>
            <a:endParaRPr lang="de-DE" baseline="-25000" dirty="0"/>
          </a:p>
        </p:txBody>
      </p:sp>
      <p:sp>
        <p:nvSpPr>
          <p:cNvPr id="3" name="Textfeld 2"/>
          <p:cNvSpPr txBox="1"/>
          <p:nvPr/>
        </p:nvSpPr>
        <p:spPr>
          <a:xfrm>
            <a:off x="1933914" y="6040626"/>
            <a:ext cx="9991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/>
              <a:t>*</a:t>
            </a:r>
            <a:r>
              <a:rPr lang="de-DE" sz="1600" dirty="0"/>
              <a:t>T</a:t>
            </a:r>
            <a:r>
              <a:rPr lang="de-DE" sz="1600"/>
              <a:t>his </a:t>
            </a:r>
            <a:r>
              <a:rPr lang="de-DE" sz="1600" dirty="0" err="1"/>
              <a:t>is</a:t>
            </a:r>
            <a:r>
              <a:rPr lang="de-DE" sz="1600" dirty="0"/>
              <a:t> the </a:t>
            </a:r>
            <a:r>
              <a:rPr lang="de-DE" sz="1600" dirty="0" err="1"/>
              <a:t>minimum</a:t>
            </a:r>
            <a:r>
              <a:rPr lang="de-DE" sz="1600" dirty="0"/>
              <a:t> </a:t>
            </a:r>
            <a:r>
              <a:rPr lang="de-DE" sz="1600" dirty="0" err="1"/>
              <a:t>theoretical</a:t>
            </a:r>
            <a:r>
              <a:rPr lang="de-DE" sz="1600" dirty="0"/>
              <a:t> </a:t>
            </a:r>
            <a:r>
              <a:rPr lang="de-DE" sz="1600" dirty="0" err="1"/>
              <a:t>value</a:t>
            </a:r>
            <a:r>
              <a:rPr lang="de-DE" sz="1600" dirty="0"/>
              <a:t>. At </a:t>
            </a:r>
            <a:r>
              <a:rPr lang="de-DE" sz="1600" dirty="0" err="1"/>
              <a:t>anything</a:t>
            </a:r>
            <a:r>
              <a:rPr lang="de-DE" sz="1600" dirty="0"/>
              <a:t> </a:t>
            </a:r>
            <a:r>
              <a:rPr lang="de-DE" sz="1600" dirty="0" err="1"/>
              <a:t>less</a:t>
            </a:r>
            <a:r>
              <a:rPr lang="de-DE" sz="1600" dirty="0"/>
              <a:t> the AEBS will </a:t>
            </a:r>
            <a:r>
              <a:rPr lang="de-DE" sz="1600" dirty="0" err="1"/>
              <a:t>physically</a:t>
            </a:r>
            <a:r>
              <a:rPr lang="de-DE" sz="1600" dirty="0"/>
              <a:t> not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capable</a:t>
            </a:r>
            <a:r>
              <a:rPr lang="de-DE" sz="1600" dirty="0"/>
              <a:t> of </a:t>
            </a:r>
            <a:r>
              <a:rPr lang="de-DE" sz="1600" dirty="0" err="1"/>
              <a:t>avoiding</a:t>
            </a:r>
            <a:r>
              <a:rPr lang="de-DE" sz="1600" dirty="0"/>
              <a:t> a </a:t>
            </a:r>
            <a:r>
              <a:rPr lang="de-DE" sz="1600" dirty="0" err="1"/>
              <a:t>collision</a:t>
            </a:r>
            <a:r>
              <a:rPr lang="de-DE" sz="1600" dirty="0"/>
              <a:t>. </a:t>
            </a:r>
          </a:p>
          <a:p>
            <a:r>
              <a:rPr lang="de-DE" sz="1600" dirty="0"/>
              <a:t>  In </a:t>
            </a:r>
            <a:r>
              <a:rPr lang="de-DE" sz="1600" dirty="0" err="1"/>
              <a:t>order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achieve</a:t>
            </a:r>
            <a:r>
              <a:rPr lang="de-DE" sz="1600" dirty="0"/>
              <a:t> robust </a:t>
            </a:r>
            <a:r>
              <a:rPr lang="de-DE" sz="1600" dirty="0" err="1"/>
              <a:t>behavior</a:t>
            </a:r>
            <a:r>
              <a:rPr lang="de-DE" sz="1600" dirty="0"/>
              <a:t> an additional 5-10°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needed</a:t>
            </a:r>
            <a:r>
              <a:rPr lang="de-DE" sz="1600" dirty="0"/>
              <a:t>. </a:t>
            </a:r>
          </a:p>
        </p:txBody>
      </p:sp>
      <p:sp>
        <p:nvSpPr>
          <p:cNvPr id="21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EE21EF-54D9-4A9D-8F91-C2D66088A948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6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/>
              <a:t>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22234" y="1660354"/>
            <a:ext cx="9672496" cy="4311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The IWG on UN-R 152 (AEBS M1/N1) </a:t>
            </a:r>
            <a:r>
              <a:rPr lang="de-DE" dirty="0" err="1"/>
              <a:t>aims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establish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AEBS in a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crossing</a:t>
            </a:r>
            <a:r>
              <a:rPr lang="de-DE" dirty="0"/>
              <a:t> the </a:t>
            </a:r>
            <a:r>
              <a:rPr lang="de-DE" dirty="0" err="1"/>
              <a:t>road</a:t>
            </a:r>
            <a:r>
              <a:rPr lang="de-DE" dirty="0"/>
              <a:t> at 15km/h.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the AEBS in a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crossing</a:t>
            </a:r>
            <a:r>
              <a:rPr lang="de-DE" dirty="0"/>
              <a:t> </a:t>
            </a:r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depends</a:t>
            </a:r>
            <a:r>
              <a:rPr lang="de-DE" dirty="0"/>
              <a:t> on the </a:t>
            </a:r>
            <a:r>
              <a:rPr lang="de-DE" dirty="0" err="1"/>
              <a:t>system‘s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will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the </a:t>
            </a:r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detected</a:t>
            </a:r>
            <a:r>
              <a:rPr lang="de-DE" dirty="0"/>
              <a:t> in time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initiate</a:t>
            </a:r>
            <a:r>
              <a:rPr lang="de-DE" dirty="0"/>
              <a:t> an Emergency </a:t>
            </a:r>
            <a:r>
              <a:rPr lang="de-DE" dirty="0" err="1"/>
              <a:t>Braking</a:t>
            </a:r>
            <a:r>
              <a:rPr lang="de-DE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Recent</a:t>
            </a:r>
            <a:r>
              <a:rPr lang="de-DE" dirty="0"/>
              <a:t> EURO NCAP </a:t>
            </a:r>
            <a:r>
              <a:rPr lang="de-DE" dirty="0" err="1"/>
              <a:t>results</a:t>
            </a:r>
            <a:r>
              <a:rPr lang="de-DE" dirty="0"/>
              <a:t> (AEBS-10-04)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ca. 70%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equipped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Car2Bicycle AEB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unable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a </a:t>
            </a:r>
            <a:r>
              <a:rPr lang="de-DE" dirty="0" err="1"/>
              <a:t>collision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crossing</a:t>
            </a:r>
            <a:r>
              <a:rPr lang="de-DE" dirty="0"/>
              <a:t> </a:t>
            </a:r>
            <a:r>
              <a:rPr lang="de-DE" dirty="0" err="1"/>
              <a:t>bicycle</a:t>
            </a:r>
            <a:r>
              <a:rPr lang="de-DE" dirty="0"/>
              <a:t> at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speeds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 30km/h.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In </a:t>
            </a:r>
            <a:r>
              <a:rPr lang="de-DE" dirty="0" err="1"/>
              <a:t>order</a:t>
            </a:r>
            <a:r>
              <a:rPr lang="de-DE" dirty="0"/>
              <a:t> not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punish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front-</a:t>
            </a:r>
            <a:r>
              <a:rPr lang="de-DE" dirty="0" err="1"/>
              <a:t>runners</a:t>
            </a:r>
            <a:r>
              <a:rPr lang="de-DE" dirty="0"/>
              <a:t>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introduced</a:t>
            </a:r>
            <a:r>
              <a:rPr lang="de-DE" dirty="0"/>
              <a:t> AEBS Car2Bicycle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wasn‘t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regulated</a:t>
            </a:r>
            <a:r>
              <a:rPr lang="de-DE" dirty="0"/>
              <a:t> </a:t>
            </a:r>
            <a:r>
              <a:rPr lang="de-DE" dirty="0" err="1"/>
              <a:t>yet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requiring</a:t>
            </a:r>
            <a:r>
              <a:rPr lang="de-DE" dirty="0"/>
              <a:t> extensive </a:t>
            </a:r>
            <a:r>
              <a:rPr lang="de-DE" dirty="0" err="1"/>
              <a:t>re</a:t>
            </a:r>
            <a:r>
              <a:rPr lang="de-DE" dirty="0"/>
              <a:t>-design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meet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 30km/h, CLEPA/OICA </a:t>
            </a:r>
            <a:r>
              <a:rPr lang="de-DE" dirty="0" err="1"/>
              <a:t>propose</a:t>
            </a:r>
            <a:r>
              <a:rPr lang="de-DE" dirty="0"/>
              <a:t> a 2-Step Approach </a:t>
            </a:r>
            <a:r>
              <a:rPr lang="de-DE" dirty="0" err="1"/>
              <a:t>for</a:t>
            </a:r>
            <a:r>
              <a:rPr lang="de-DE" dirty="0"/>
              <a:t> Car2Bicycle </a:t>
            </a:r>
            <a:r>
              <a:rPr lang="de-DE" dirty="0" err="1"/>
              <a:t>provisions</a:t>
            </a:r>
            <a:r>
              <a:rPr lang="de-DE" dirty="0"/>
              <a:t>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Introduction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3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hteck 59"/>
          <p:cNvSpPr/>
          <p:nvPr/>
        </p:nvSpPr>
        <p:spPr>
          <a:xfrm>
            <a:off x="439946" y="4125162"/>
            <a:ext cx="11533517" cy="22532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39947" y="1497938"/>
            <a:ext cx="11533517" cy="22702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AEBS Car to Bicycle scenario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5"/>
          <p:cNvSpPr txBox="1"/>
          <p:nvPr/>
        </p:nvSpPr>
        <p:spPr>
          <a:xfrm>
            <a:off x="370150" y="755745"/>
            <a:ext cx="651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</a:rPr>
              <a:t>What is the challenge avoiding a collision when travelling below 30km/h? </a:t>
            </a:r>
          </a:p>
        </p:txBody>
      </p:sp>
      <p:pic>
        <p:nvPicPr>
          <p:cNvPr id="55" name="Grafik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968" y="5685305"/>
            <a:ext cx="314756" cy="674254"/>
          </a:xfrm>
          <a:prstGeom prst="rect">
            <a:avLst/>
          </a:prstGeom>
        </p:spPr>
      </p:pic>
      <p:sp>
        <p:nvSpPr>
          <p:cNvPr id="85" name="Textfeld 84"/>
          <p:cNvSpPr txBox="1"/>
          <p:nvPr/>
        </p:nvSpPr>
        <p:spPr>
          <a:xfrm>
            <a:off x="505672" y="1961713"/>
            <a:ext cx="3574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When</a:t>
            </a:r>
            <a:r>
              <a:rPr lang="de-DE" sz="1600" dirty="0"/>
              <a:t> </a:t>
            </a:r>
            <a:r>
              <a:rPr lang="de-DE" sz="1600" dirty="0" err="1"/>
              <a:t>travelling</a:t>
            </a:r>
            <a:r>
              <a:rPr lang="de-DE" sz="1600" dirty="0"/>
              <a:t> at 20km/h, a </a:t>
            </a:r>
            <a:r>
              <a:rPr lang="de-DE" sz="1600" dirty="0" err="1"/>
              <a:t>bicycle</a:t>
            </a:r>
            <a:r>
              <a:rPr lang="de-DE" sz="1600" dirty="0"/>
              <a:t> </a:t>
            </a:r>
            <a:r>
              <a:rPr lang="de-DE" sz="1600" dirty="0" err="1"/>
              <a:t>travelling</a:t>
            </a:r>
            <a:r>
              <a:rPr lang="de-DE" sz="1600" dirty="0"/>
              <a:t> at 15km/h will </a:t>
            </a:r>
            <a:r>
              <a:rPr lang="de-DE" sz="1600" dirty="0" err="1"/>
              <a:t>be</a:t>
            </a:r>
            <a:r>
              <a:rPr lang="de-DE" sz="1600" dirty="0"/>
              <a:t> outside the </a:t>
            </a:r>
            <a:r>
              <a:rPr lang="de-DE" sz="1600" dirty="0" err="1"/>
              <a:t>field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view</a:t>
            </a:r>
            <a:r>
              <a:rPr lang="de-DE" sz="1600" dirty="0"/>
              <a:t> </a:t>
            </a:r>
            <a:r>
              <a:rPr lang="de-DE" sz="1600" dirty="0" err="1"/>
              <a:t>almost</a:t>
            </a:r>
            <a:r>
              <a:rPr lang="de-DE" sz="1600" dirty="0"/>
              <a:t> </a:t>
            </a:r>
            <a:r>
              <a:rPr lang="en-US" sz="1600" dirty="0"/>
              <a:t>up to </a:t>
            </a:r>
            <a:r>
              <a:rPr lang="de-DE" sz="1600" dirty="0"/>
              <a:t>the </a:t>
            </a:r>
            <a:r>
              <a:rPr lang="de-DE" sz="1600" dirty="0" err="1"/>
              <a:t>collision</a:t>
            </a:r>
            <a:r>
              <a:rPr lang="de-DE" sz="1600" dirty="0"/>
              <a:t>.</a:t>
            </a:r>
          </a:p>
          <a:p>
            <a:r>
              <a:rPr lang="de-DE" sz="1600" dirty="0"/>
              <a:t>Performance </a:t>
            </a:r>
            <a:r>
              <a:rPr lang="de-DE" sz="1600" dirty="0" err="1"/>
              <a:t>of</a:t>
            </a:r>
            <a:r>
              <a:rPr lang="de-DE" sz="1600" dirty="0"/>
              <a:t> ca. 70% </a:t>
            </a:r>
            <a:r>
              <a:rPr lang="de-DE" sz="1600" dirty="0" err="1"/>
              <a:t>of</a:t>
            </a:r>
            <a:r>
              <a:rPr lang="de-DE" sz="1600" dirty="0"/>
              <a:t> AEB Car2Bicycle </a:t>
            </a:r>
            <a:r>
              <a:rPr lang="de-DE" sz="1600" dirty="0" err="1"/>
              <a:t>systems</a:t>
            </a:r>
            <a:r>
              <a:rPr lang="de-DE" sz="1600" dirty="0"/>
              <a:t> </a:t>
            </a:r>
            <a:r>
              <a:rPr lang="de-DE" sz="1600" dirty="0" err="1"/>
              <a:t>tested</a:t>
            </a:r>
            <a:r>
              <a:rPr lang="de-DE" sz="1600" dirty="0"/>
              <a:t> in EURO NCAP in 2018/19. (</a:t>
            </a:r>
            <a:r>
              <a:rPr lang="de-DE" sz="1600" dirty="0" err="1"/>
              <a:t>see</a:t>
            </a:r>
            <a:r>
              <a:rPr lang="de-DE" sz="1600" dirty="0"/>
              <a:t> </a:t>
            </a:r>
            <a:r>
              <a:rPr lang="de-DE" sz="1600" dirty="0" err="1"/>
              <a:t>slide</a:t>
            </a:r>
            <a:r>
              <a:rPr lang="de-DE" sz="1600" dirty="0"/>
              <a:t> 5) 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505672" y="4574416"/>
            <a:ext cx="2840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Field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view</a:t>
            </a:r>
            <a:r>
              <a:rPr lang="de-DE" sz="1600" dirty="0"/>
              <a:t> </a:t>
            </a:r>
            <a:r>
              <a:rPr lang="de-DE" sz="1600" dirty="0" err="1"/>
              <a:t>needed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avoid</a:t>
            </a:r>
            <a:r>
              <a:rPr lang="de-DE" sz="1600" dirty="0"/>
              <a:t> a </a:t>
            </a:r>
            <a:r>
              <a:rPr lang="de-DE" sz="1600" dirty="0" err="1"/>
              <a:t>collision</a:t>
            </a:r>
            <a:r>
              <a:rPr lang="de-DE" sz="1600" dirty="0"/>
              <a:t> at 20km/h. </a:t>
            </a:r>
          </a:p>
          <a:p>
            <a:r>
              <a:rPr lang="de-DE" sz="1600" dirty="0"/>
              <a:t>Performance </a:t>
            </a:r>
            <a:r>
              <a:rPr lang="de-DE" sz="1600" dirty="0" err="1"/>
              <a:t>of</a:t>
            </a:r>
            <a:r>
              <a:rPr lang="de-DE" sz="1600" dirty="0"/>
              <a:t> ca. 30% </a:t>
            </a:r>
            <a:r>
              <a:rPr lang="de-DE" sz="1600" dirty="0" err="1"/>
              <a:t>of</a:t>
            </a:r>
            <a:r>
              <a:rPr lang="de-DE" sz="1600" dirty="0"/>
              <a:t> AEB Car2Bicycle </a:t>
            </a:r>
            <a:r>
              <a:rPr lang="de-DE" sz="1600" dirty="0" err="1"/>
              <a:t>systems</a:t>
            </a:r>
            <a:r>
              <a:rPr lang="de-DE" sz="1600" dirty="0"/>
              <a:t> </a:t>
            </a:r>
            <a:r>
              <a:rPr lang="de-DE" sz="1600" dirty="0" err="1"/>
              <a:t>tested</a:t>
            </a:r>
            <a:r>
              <a:rPr lang="de-DE" sz="1600" dirty="0"/>
              <a:t> in EURO NCAP in 2018/19. (</a:t>
            </a:r>
            <a:r>
              <a:rPr lang="de-DE" sz="1600" dirty="0" err="1"/>
              <a:t>see</a:t>
            </a:r>
            <a:r>
              <a:rPr lang="de-DE" sz="1600" dirty="0"/>
              <a:t> </a:t>
            </a:r>
            <a:r>
              <a:rPr lang="de-DE" sz="1600" dirty="0" err="1"/>
              <a:t>slide</a:t>
            </a:r>
            <a:r>
              <a:rPr lang="de-DE" sz="1600" dirty="0"/>
              <a:t> 5)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78909" y="6414500"/>
            <a:ext cx="1057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*Illustration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principle</a:t>
            </a:r>
            <a:r>
              <a:rPr lang="de-DE" sz="1200" dirty="0"/>
              <a:t> </a:t>
            </a:r>
            <a:r>
              <a:rPr lang="de-DE" sz="1200" dirty="0" err="1"/>
              <a:t>geometric</a:t>
            </a:r>
            <a:r>
              <a:rPr lang="de-DE" sz="1200" dirty="0"/>
              <a:t> </a:t>
            </a:r>
            <a:r>
              <a:rPr lang="de-DE" sz="1200" dirty="0" err="1"/>
              <a:t>relations</a:t>
            </a:r>
            <a:r>
              <a:rPr lang="de-DE" sz="1200" dirty="0"/>
              <a:t>, in </a:t>
            </a:r>
            <a:r>
              <a:rPr lang="de-DE" sz="1200" dirty="0" err="1"/>
              <a:t>reality</a:t>
            </a:r>
            <a:r>
              <a:rPr lang="de-DE" sz="1200" dirty="0"/>
              <a:t> an </a:t>
            </a:r>
            <a:r>
              <a:rPr lang="de-DE" sz="1200" dirty="0" err="1"/>
              <a:t>even</a:t>
            </a:r>
            <a:r>
              <a:rPr lang="de-DE" sz="1200" dirty="0"/>
              <a:t> larger </a:t>
            </a:r>
            <a:r>
              <a:rPr lang="de-DE" sz="1200" dirty="0" err="1"/>
              <a:t>field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view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required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robust </a:t>
            </a:r>
            <a:r>
              <a:rPr lang="de-DE" sz="1200" dirty="0" err="1"/>
              <a:t>performance</a:t>
            </a:r>
            <a:r>
              <a:rPr lang="de-DE" sz="1200" dirty="0"/>
              <a:t> (e.g. due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computing</a:t>
            </a:r>
            <a:r>
              <a:rPr lang="de-DE" sz="1200" dirty="0"/>
              <a:t> time, </a:t>
            </a:r>
            <a:r>
              <a:rPr lang="de-DE" sz="1200" dirty="0" err="1"/>
              <a:t>object</a:t>
            </a:r>
            <a:r>
              <a:rPr lang="de-DE" sz="1200" dirty="0"/>
              <a:t> </a:t>
            </a:r>
            <a:r>
              <a:rPr lang="de-DE" sz="1200" dirty="0" err="1"/>
              <a:t>classification</a:t>
            </a:r>
            <a:r>
              <a:rPr lang="de-DE" sz="1200" dirty="0"/>
              <a:t>)</a:t>
            </a:r>
          </a:p>
          <a:p>
            <a:r>
              <a:rPr lang="de-DE" sz="1200" dirty="0"/>
              <a:t> </a:t>
            </a:r>
          </a:p>
        </p:txBody>
      </p:sp>
      <p:sp>
        <p:nvSpPr>
          <p:cNvPr id="66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9154060" y="6356350"/>
            <a:ext cx="2743200" cy="365125"/>
          </a:xfrm>
        </p:spPr>
        <p:txBody>
          <a:bodyPr/>
          <a:lstStyle/>
          <a:p>
            <a:fld id="{63EE21EF-54D9-4A9D-8F91-C2D66088A948}" type="slidenum">
              <a:rPr lang="de-DE" smtClean="0"/>
              <a:t>3</a:t>
            </a:fld>
            <a:endParaRPr lang="de-DE"/>
          </a:p>
        </p:txBody>
      </p:sp>
      <p:sp>
        <p:nvSpPr>
          <p:cNvPr id="73" name="Gleichschenkliges Dreieck 72"/>
          <p:cNvSpPr/>
          <p:nvPr/>
        </p:nvSpPr>
        <p:spPr>
          <a:xfrm rot="10800000">
            <a:off x="9643339" y="3764390"/>
            <a:ext cx="2160000" cy="1440000"/>
          </a:xfrm>
          <a:prstGeom prst="triangl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0" name="Grafik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968" y="5685305"/>
            <a:ext cx="314756" cy="674254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6741" y="5321470"/>
            <a:ext cx="314756" cy="674254"/>
          </a:xfrm>
          <a:prstGeom prst="rect">
            <a:avLst/>
          </a:prstGeom>
        </p:spPr>
      </p:pic>
      <p:pic>
        <p:nvPicPr>
          <p:cNvPr id="72" name="Grafik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5963" y="4910774"/>
            <a:ext cx="314756" cy="674254"/>
          </a:xfrm>
          <a:prstGeom prst="rect">
            <a:avLst/>
          </a:prstGeom>
        </p:spPr>
      </p:pic>
      <p:sp>
        <p:nvSpPr>
          <p:cNvPr id="74" name="Gleichschenkliges Dreieck 73"/>
          <p:cNvSpPr/>
          <p:nvPr/>
        </p:nvSpPr>
        <p:spPr>
          <a:xfrm rot="10800000">
            <a:off x="7510010" y="4279040"/>
            <a:ext cx="2160000" cy="1440000"/>
          </a:xfrm>
          <a:prstGeom prst="triangl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5" name="Gleichschenkliges Dreieck 74"/>
          <p:cNvSpPr/>
          <p:nvPr/>
        </p:nvSpPr>
        <p:spPr>
          <a:xfrm rot="10800000">
            <a:off x="5361491" y="4542044"/>
            <a:ext cx="2160000" cy="1440000"/>
          </a:xfrm>
          <a:prstGeom prst="triangl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6" name="Gerader Verbinder 75"/>
          <p:cNvCxnSpPr/>
          <p:nvPr/>
        </p:nvCxnSpPr>
        <p:spPr>
          <a:xfrm flipH="1">
            <a:off x="5932596" y="2076274"/>
            <a:ext cx="1749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/>
          <p:nvPr/>
        </p:nvCxnSpPr>
        <p:spPr>
          <a:xfrm flipH="1">
            <a:off x="8085812" y="2076274"/>
            <a:ext cx="1749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/>
          <p:cNvCxnSpPr/>
          <p:nvPr/>
        </p:nvCxnSpPr>
        <p:spPr>
          <a:xfrm flipH="1">
            <a:off x="10215034" y="2076274"/>
            <a:ext cx="1749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/>
          <p:cNvCxnSpPr/>
          <p:nvPr/>
        </p:nvCxnSpPr>
        <p:spPr>
          <a:xfrm flipH="1">
            <a:off x="5932597" y="4703595"/>
            <a:ext cx="1749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/>
          <p:cNvCxnSpPr/>
          <p:nvPr/>
        </p:nvCxnSpPr>
        <p:spPr>
          <a:xfrm flipH="1">
            <a:off x="8085813" y="4703595"/>
            <a:ext cx="1749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10215035" y="4703595"/>
            <a:ext cx="1749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Grafik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3524" y="3052999"/>
            <a:ext cx="314756" cy="674254"/>
          </a:xfrm>
          <a:prstGeom prst="rect">
            <a:avLst/>
          </a:prstGeom>
        </p:spPr>
      </p:pic>
      <p:cxnSp>
        <p:nvCxnSpPr>
          <p:cNvPr id="96" name="Gerader Verbinder 95"/>
          <p:cNvCxnSpPr/>
          <p:nvPr/>
        </p:nvCxnSpPr>
        <p:spPr>
          <a:xfrm flipH="1" flipV="1">
            <a:off x="6436802" y="1892705"/>
            <a:ext cx="0" cy="1434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Grafik 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0318" y="2662996"/>
            <a:ext cx="324014" cy="674254"/>
          </a:xfrm>
          <a:prstGeom prst="rect">
            <a:avLst/>
          </a:prstGeom>
        </p:spPr>
      </p:pic>
      <p:cxnSp>
        <p:nvCxnSpPr>
          <p:cNvPr id="99" name="Gerader Verbinder 98"/>
          <p:cNvCxnSpPr/>
          <p:nvPr/>
        </p:nvCxnSpPr>
        <p:spPr>
          <a:xfrm flipH="1" flipV="1">
            <a:off x="8602069" y="1503247"/>
            <a:ext cx="0" cy="1434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fik 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5962" y="2283453"/>
            <a:ext cx="314756" cy="674254"/>
          </a:xfrm>
          <a:prstGeom prst="rect">
            <a:avLst/>
          </a:prstGeom>
        </p:spPr>
      </p:pic>
      <p:cxnSp>
        <p:nvCxnSpPr>
          <p:cNvPr id="104" name="Gerader Verbinder 103"/>
          <p:cNvCxnSpPr/>
          <p:nvPr/>
        </p:nvCxnSpPr>
        <p:spPr>
          <a:xfrm flipH="1" flipV="1">
            <a:off x="10723339" y="1117637"/>
            <a:ext cx="0" cy="1434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6576425" y="2862831"/>
            <a:ext cx="92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v=20km/h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439946" y="4127558"/>
            <a:ext cx="516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Field of view needed to avoid a collision at 20km/h: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11382204" y="10493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</a:t>
            </a:r>
          </a:p>
        </p:txBody>
      </p:sp>
      <p:cxnSp>
        <p:nvCxnSpPr>
          <p:cNvPr id="111" name="Gerader Verbinder 110"/>
          <p:cNvCxnSpPr/>
          <p:nvPr/>
        </p:nvCxnSpPr>
        <p:spPr>
          <a:xfrm flipV="1">
            <a:off x="6436928" y="4542044"/>
            <a:ext cx="0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 flipV="1">
            <a:off x="6436802" y="5461314"/>
            <a:ext cx="0" cy="274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/>
          <p:cNvCxnSpPr/>
          <p:nvPr/>
        </p:nvCxnSpPr>
        <p:spPr>
          <a:xfrm flipH="1" flipV="1">
            <a:off x="8590010" y="4182146"/>
            <a:ext cx="0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/>
          <p:nvPr/>
        </p:nvCxnSpPr>
        <p:spPr>
          <a:xfrm flipV="1">
            <a:off x="8591970" y="5101725"/>
            <a:ext cx="0" cy="274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r Verbinder 114"/>
          <p:cNvCxnSpPr/>
          <p:nvPr/>
        </p:nvCxnSpPr>
        <p:spPr>
          <a:xfrm flipV="1">
            <a:off x="10723340" y="3762157"/>
            <a:ext cx="0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mit Pfeil 115"/>
          <p:cNvCxnSpPr/>
          <p:nvPr/>
        </p:nvCxnSpPr>
        <p:spPr>
          <a:xfrm flipV="1">
            <a:off x="10725426" y="4712227"/>
            <a:ext cx="0" cy="274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Grafik 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1860" y="4628027"/>
            <a:ext cx="406188" cy="161552"/>
          </a:xfrm>
          <a:prstGeom prst="rect">
            <a:avLst/>
          </a:prstGeom>
        </p:spPr>
      </p:pic>
      <p:pic>
        <p:nvPicPr>
          <p:cNvPr id="119" name="Grafik 1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9650" y="4635842"/>
            <a:ext cx="406188" cy="161552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1060" y="4628461"/>
            <a:ext cx="406188" cy="161552"/>
          </a:xfrm>
          <a:prstGeom prst="rect">
            <a:avLst/>
          </a:prstGeom>
        </p:spPr>
      </p:pic>
      <p:sp>
        <p:nvSpPr>
          <p:cNvPr id="123" name="Gleichschenkliges Dreieck 122"/>
          <p:cNvSpPr/>
          <p:nvPr/>
        </p:nvSpPr>
        <p:spPr>
          <a:xfrm rot="10800000">
            <a:off x="10011153" y="1117636"/>
            <a:ext cx="1440000" cy="1440000"/>
          </a:xfrm>
          <a:prstGeom prst="triangl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" name="Gleichschenkliges Dreieck 123"/>
          <p:cNvSpPr/>
          <p:nvPr/>
        </p:nvSpPr>
        <p:spPr>
          <a:xfrm rot="10800000">
            <a:off x="7891330" y="1497938"/>
            <a:ext cx="1440000" cy="1440000"/>
          </a:xfrm>
          <a:prstGeom prst="triangl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5" name="Gleichschenkliges Dreieck 124"/>
          <p:cNvSpPr/>
          <p:nvPr/>
        </p:nvSpPr>
        <p:spPr>
          <a:xfrm rot="10800000">
            <a:off x="5716802" y="1878241"/>
            <a:ext cx="1440000" cy="1440000"/>
          </a:xfrm>
          <a:prstGeom prst="triangl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6" name="Gerade Verbindung mit Pfeil 125"/>
          <p:cNvCxnSpPr/>
          <p:nvPr/>
        </p:nvCxnSpPr>
        <p:spPr>
          <a:xfrm flipV="1">
            <a:off x="6436802" y="2833991"/>
            <a:ext cx="0" cy="274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/>
          <p:nvPr/>
        </p:nvCxnSpPr>
        <p:spPr>
          <a:xfrm flipV="1">
            <a:off x="8602069" y="2456136"/>
            <a:ext cx="0" cy="274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Grafik 1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1918" y="2001554"/>
            <a:ext cx="406188" cy="161552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9650" y="2001554"/>
            <a:ext cx="406188" cy="161552"/>
          </a:xfrm>
          <a:prstGeom prst="rect">
            <a:avLst/>
          </a:prstGeom>
        </p:spPr>
      </p:pic>
      <p:pic>
        <p:nvPicPr>
          <p:cNvPr id="132" name="Grafik 1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1060" y="2001554"/>
            <a:ext cx="406188" cy="161552"/>
          </a:xfrm>
          <a:prstGeom prst="rect">
            <a:avLst/>
          </a:prstGeom>
        </p:spPr>
      </p:pic>
      <p:cxnSp>
        <p:nvCxnSpPr>
          <p:cNvPr id="134" name="Gerade Verbindung mit Pfeil 133"/>
          <p:cNvCxnSpPr/>
          <p:nvPr/>
        </p:nvCxnSpPr>
        <p:spPr>
          <a:xfrm flipV="1">
            <a:off x="10723339" y="2086338"/>
            <a:ext cx="0" cy="27477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7228932" y="1944429"/>
            <a:ext cx="2691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H="1">
            <a:off x="9154060" y="1944429"/>
            <a:ext cx="2691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>
            <a:off x="10859153" y="1922749"/>
            <a:ext cx="2691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>
            <a:off x="7156802" y="4549462"/>
            <a:ext cx="2691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>
            <a:off x="9123684" y="4549929"/>
            <a:ext cx="2691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H="1">
            <a:off x="10839596" y="4539546"/>
            <a:ext cx="2691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439946" y="1506583"/>
            <a:ext cx="5159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Field of view needed to avoid a collision at 30km/h: </a:t>
            </a:r>
          </a:p>
        </p:txBody>
      </p:sp>
      <p:sp>
        <p:nvSpPr>
          <p:cNvPr id="9" name="Rechteck 8"/>
          <p:cNvSpPr/>
          <p:nvPr/>
        </p:nvSpPr>
        <p:spPr>
          <a:xfrm>
            <a:off x="8774332" y="3763319"/>
            <a:ext cx="3199131" cy="150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/>
        </p:nvSpPr>
        <p:spPr>
          <a:xfrm>
            <a:off x="6558276" y="5494289"/>
            <a:ext cx="92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v=20km/h</a:t>
            </a:r>
          </a:p>
        </p:txBody>
      </p:sp>
    </p:spTree>
    <p:extLst>
      <p:ext uri="{BB962C8B-B14F-4D97-AF65-F5344CB8AC3E}">
        <p14:creationId xmlns:p14="http://schemas.microsoft.com/office/powerpoint/2010/main" val="72728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AEBS Car to Bicycle scenario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5"/>
          <p:cNvSpPr txBox="1"/>
          <p:nvPr/>
        </p:nvSpPr>
        <p:spPr>
          <a:xfrm>
            <a:off x="370150" y="755745"/>
            <a:ext cx="794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Why should this be regulated in a 2-Step Approach? 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63607" y="1536615"/>
            <a:ext cx="705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What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the </a:t>
            </a:r>
            <a:r>
              <a:rPr lang="de-DE" b="1" dirty="0" err="1"/>
              <a:t>difference</a:t>
            </a:r>
            <a:r>
              <a:rPr lang="de-DE" b="1" dirty="0"/>
              <a:t> </a:t>
            </a:r>
            <a:r>
              <a:rPr lang="de-DE" b="1" dirty="0" err="1"/>
              <a:t>between</a:t>
            </a:r>
            <a:r>
              <a:rPr lang="de-DE" b="1" dirty="0"/>
              <a:t> the 1-Step </a:t>
            </a:r>
            <a:r>
              <a:rPr lang="de-DE" b="1" dirty="0" err="1"/>
              <a:t>and</a:t>
            </a:r>
            <a:r>
              <a:rPr lang="de-DE" b="1" dirty="0"/>
              <a:t> the 2-Step Approach? </a:t>
            </a:r>
          </a:p>
        </p:txBody>
      </p:sp>
      <p:sp>
        <p:nvSpPr>
          <p:cNvPr id="7" name="Rechteck 6"/>
          <p:cNvSpPr/>
          <p:nvPr/>
        </p:nvSpPr>
        <p:spPr>
          <a:xfrm>
            <a:off x="3617135" y="2856994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20</a:t>
            </a:r>
          </a:p>
        </p:txBody>
      </p:sp>
      <p:sp>
        <p:nvSpPr>
          <p:cNvPr id="18" name="Rechteck 17"/>
          <p:cNvSpPr/>
          <p:nvPr/>
        </p:nvSpPr>
        <p:spPr>
          <a:xfrm>
            <a:off x="3617135" y="3105763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25</a:t>
            </a:r>
          </a:p>
        </p:txBody>
      </p:sp>
      <p:sp>
        <p:nvSpPr>
          <p:cNvPr id="20" name="Rechteck 19"/>
          <p:cNvSpPr/>
          <p:nvPr/>
        </p:nvSpPr>
        <p:spPr>
          <a:xfrm>
            <a:off x="3617135" y="3354532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21" name="Rechteck 20"/>
          <p:cNvSpPr/>
          <p:nvPr/>
        </p:nvSpPr>
        <p:spPr>
          <a:xfrm>
            <a:off x="3617135" y="3603301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22" name="Rechteck 21"/>
          <p:cNvSpPr/>
          <p:nvPr/>
        </p:nvSpPr>
        <p:spPr>
          <a:xfrm>
            <a:off x="3617135" y="3852070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23" name="Rechteck 22"/>
          <p:cNvSpPr/>
          <p:nvPr/>
        </p:nvSpPr>
        <p:spPr>
          <a:xfrm>
            <a:off x="3617135" y="4100839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25" name="Rechteck 24"/>
          <p:cNvSpPr/>
          <p:nvPr/>
        </p:nvSpPr>
        <p:spPr>
          <a:xfrm>
            <a:off x="3617135" y="4349608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26" name="Rechteck 25"/>
          <p:cNvSpPr/>
          <p:nvPr/>
        </p:nvSpPr>
        <p:spPr>
          <a:xfrm>
            <a:off x="3617135" y="4598377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27" name="Rechteck 26"/>
          <p:cNvSpPr/>
          <p:nvPr/>
        </p:nvSpPr>
        <p:spPr>
          <a:xfrm>
            <a:off x="3617135" y="4847147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184" y="3391631"/>
            <a:ext cx="1228725" cy="63817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136799" y="4058602"/>
            <a:ext cx="1728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Car2Bicycle </a:t>
            </a:r>
            <a:r>
              <a:rPr lang="de-DE" b="1" dirty="0" err="1"/>
              <a:t>first</a:t>
            </a:r>
            <a:r>
              <a:rPr lang="de-DE" b="1" dirty="0"/>
              <a:t> </a:t>
            </a:r>
          </a:p>
          <a:p>
            <a:r>
              <a:rPr lang="de-DE" b="1" dirty="0" err="1"/>
              <a:t>approved</a:t>
            </a:r>
            <a:r>
              <a:rPr lang="de-DE" b="1" dirty="0"/>
              <a:t> </a:t>
            </a:r>
          </a:p>
          <a:p>
            <a:r>
              <a:rPr lang="de-DE" b="1" dirty="0"/>
              <a:t>after 07/2024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69144" y="2378041"/>
            <a:ext cx="87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1-Step </a:t>
            </a:r>
          </a:p>
          <a:p>
            <a:pPr algn="ctr"/>
            <a:r>
              <a:rPr lang="de-DE" sz="1400" dirty="0" err="1"/>
              <a:t>approach</a:t>
            </a:r>
            <a:endParaRPr lang="de-DE" sz="1400" dirty="0"/>
          </a:p>
        </p:txBody>
      </p:sp>
      <p:sp>
        <p:nvSpPr>
          <p:cNvPr id="30" name="Rechteck 29"/>
          <p:cNvSpPr/>
          <p:nvPr/>
        </p:nvSpPr>
        <p:spPr>
          <a:xfrm>
            <a:off x="4687460" y="2878519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20</a:t>
            </a:r>
          </a:p>
        </p:txBody>
      </p:sp>
      <p:sp>
        <p:nvSpPr>
          <p:cNvPr id="31" name="Rechteck 30"/>
          <p:cNvSpPr/>
          <p:nvPr/>
        </p:nvSpPr>
        <p:spPr>
          <a:xfrm>
            <a:off x="4687460" y="3127288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25</a:t>
            </a:r>
          </a:p>
        </p:txBody>
      </p:sp>
      <p:sp>
        <p:nvSpPr>
          <p:cNvPr id="34" name="Rechteck 33"/>
          <p:cNvSpPr/>
          <p:nvPr/>
        </p:nvSpPr>
        <p:spPr>
          <a:xfrm>
            <a:off x="4687460" y="3376057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35" name="Rechteck 34"/>
          <p:cNvSpPr/>
          <p:nvPr/>
        </p:nvSpPr>
        <p:spPr>
          <a:xfrm>
            <a:off x="4687460" y="3624826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36" name="Rechteck 35"/>
          <p:cNvSpPr/>
          <p:nvPr/>
        </p:nvSpPr>
        <p:spPr>
          <a:xfrm>
            <a:off x="4687460" y="3873595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37" name="Rechteck 36"/>
          <p:cNvSpPr/>
          <p:nvPr/>
        </p:nvSpPr>
        <p:spPr>
          <a:xfrm>
            <a:off x="4687460" y="4122364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38" name="Rechteck 37"/>
          <p:cNvSpPr/>
          <p:nvPr/>
        </p:nvSpPr>
        <p:spPr>
          <a:xfrm>
            <a:off x="4687460" y="4371133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39" name="Rechteck 38"/>
          <p:cNvSpPr/>
          <p:nvPr/>
        </p:nvSpPr>
        <p:spPr>
          <a:xfrm>
            <a:off x="4687460" y="4619902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40" name="Rechteck 39"/>
          <p:cNvSpPr/>
          <p:nvPr/>
        </p:nvSpPr>
        <p:spPr>
          <a:xfrm>
            <a:off x="4687460" y="4868672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88207" y="2378298"/>
            <a:ext cx="87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2-Step </a:t>
            </a:r>
          </a:p>
          <a:p>
            <a:pPr algn="ctr"/>
            <a:r>
              <a:rPr lang="de-DE" sz="1400" dirty="0" err="1"/>
              <a:t>approach</a:t>
            </a:r>
            <a:endParaRPr lang="de-DE" sz="1400" dirty="0"/>
          </a:p>
        </p:txBody>
      </p:sp>
      <p:sp>
        <p:nvSpPr>
          <p:cNvPr id="12" name="Rechteck 11"/>
          <p:cNvSpPr/>
          <p:nvPr/>
        </p:nvSpPr>
        <p:spPr>
          <a:xfrm>
            <a:off x="1035170" y="2378041"/>
            <a:ext cx="4718649" cy="280609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275765" y="23838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=</a:t>
            </a:r>
          </a:p>
        </p:txBody>
      </p:sp>
      <p:sp>
        <p:nvSpPr>
          <p:cNvPr id="43" name="Rechteck 42"/>
          <p:cNvSpPr/>
          <p:nvPr/>
        </p:nvSpPr>
        <p:spPr>
          <a:xfrm>
            <a:off x="8660164" y="2859325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20</a:t>
            </a:r>
          </a:p>
        </p:txBody>
      </p:sp>
      <p:sp>
        <p:nvSpPr>
          <p:cNvPr id="44" name="Rechteck 43"/>
          <p:cNvSpPr/>
          <p:nvPr/>
        </p:nvSpPr>
        <p:spPr>
          <a:xfrm>
            <a:off x="8660164" y="3108094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25</a:t>
            </a:r>
          </a:p>
        </p:txBody>
      </p:sp>
      <p:sp>
        <p:nvSpPr>
          <p:cNvPr id="45" name="Rechteck 44"/>
          <p:cNvSpPr/>
          <p:nvPr/>
        </p:nvSpPr>
        <p:spPr>
          <a:xfrm>
            <a:off x="8660164" y="3356863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46" name="Rechteck 45"/>
          <p:cNvSpPr/>
          <p:nvPr/>
        </p:nvSpPr>
        <p:spPr>
          <a:xfrm>
            <a:off x="8660164" y="3605632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47" name="Rechteck 46"/>
          <p:cNvSpPr/>
          <p:nvPr/>
        </p:nvSpPr>
        <p:spPr>
          <a:xfrm>
            <a:off x="8660164" y="3854401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48" name="Rechteck 47"/>
          <p:cNvSpPr/>
          <p:nvPr/>
        </p:nvSpPr>
        <p:spPr>
          <a:xfrm>
            <a:off x="8660164" y="4103170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49" name="Rechteck 48"/>
          <p:cNvSpPr/>
          <p:nvPr/>
        </p:nvSpPr>
        <p:spPr>
          <a:xfrm>
            <a:off x="8660164" y="4351939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50" name="Rechteck 49"/>
          <p:cNvSpPr/>
          <p:nvPr/>
        </p:nvSpPr>
        <p:spPr>
          <a:xfrm>
            <a:off x="8660164" y="4600708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51" name="Rechteck 50"/>
          <p:cNvSpPr/>
          <p:nvPr/>
        </p:nvSpPr>
        <p:spPr>
          <a:xfrm>
            <a:off x="8660164" y="4849478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  <p:pic>
        <p:nvPicPr>
          <p:cNvPr id="52" name="Grafik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213" y="3393962"/>
            <a:ext cx="1228725" cy="638175"/>
          </a:xfrm>
          <a:prstGeom prst="rect">
            <a:avLst/>
          </a:prstGeom>
        </p:spPr>
      </p:pic>
      <p:sp>
        <p:nvSpPr>
          <p:cNvPr id="53" name="Textfeld 52"/>
          <p:cNvSpPr txBox="1"/>
          <p:nvPr/>
        </p:nvSpPr>
        <p:spPr>
          <a:xfrm>
            <a:off x="6179828" y="4060933"/>
            <a:ext cx="2255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Car2Bicycle </a:t>
            </a:r>
            <a:r>
              <a:rPr lang="de-DE" b="1" dirty="0" err="1"/>
              <a:t>approved</a:t>
            </a:r>
            <a:r>
              <a:rPr lang="de-DE" b="1" dirty="0"/>
              <a:t> </a:t>
            </a:r>
          </a:p>
          <a:p>
            <a:r>
              <a:rPr lang="de-DE" b="1" dirty="0" err="1"/>
              <a:t>before</a:t>
            </a:r>
            <a:r>
              <a:rPr lang="de-DE" b="1" dirty="0"/>
              <a:t> 07/2024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8512173" y="2380372"/>
            <a:ext cx="87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1-Step </a:t>
            </a:r>
          </a:p>
          <a:p>
            <a:pPr algn="ctr"/>
            <a:r>
              <a:rPr lang="de-DE" sz="1400" dirty="0" err="1"/>
              <a:t>approach</a:t>
            </a:r>
            <a:endParaRPr lang="de-DE" sz="1400" dirty="0"/>
          </a:p>
        </p:txBody>
      </p:sp>
      <p:sp>
        <p:nvSpPr>
          <p:cNvPr id="57" name="Rechteck 56"/>
          <p:cNvSpPr/>
          <p:nvPr/>
        </p:nvSpPr>
        <p:spPr>
          <a:xfrm>
            <a:off x="9983102" y="3351995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58" name="Rechteck 57"/>
          <p:cNvSpPr/>
          <p:nvPr/>
        </p:nvSpPr>
        <p:spPr>
          <a:xfrm>
            <a:off x="9983102" y="3600764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59" name="Rechteck 58"/>
          <p:cNvSpPr/>
          <p:nvPr/>
        </p:nvSpPr>
        <p:spPr>
          <a:xfrm>
            <a:off x="9983102" y="3849533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60" name="Rechteck 59"/>
          <p:cNvSpPr/>
          <p:nvPr/>
        </p:nvSpPr>
        <p:spPr>
          <a:xfrm>
            <a:off x="9983102" y="4098302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61" name="Rechteck 60"/>
          <p:cNvSpPr/>
          <p:nvPr/>
        </p:nvSpPr>
        <p:spPr>
          <a:xfrm>
            <a:off x="9983102" y="4347071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62" name="Rechteck 61"/>
          <p:cNvSpPr/>
          <p:nvPr/>
        </p:nvSpPr>
        <p:spPr>
          <a:xfrm>
            <a:off x="9983102" y="4595840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63" name="Rechteck 62"/>
          <p:cNvSpPr/>
          <p:nvPr/>
        </p:nvSpPr>
        <p:spPr>
          <a:xfrm>
            <a:off x="9983102" y="4844610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9531235" y="2380629"/>
            <a:ext cx="2285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2-Step </a:t>
            </a:r>
            <a:r>
              <a:rPr lang="de-DE" sz="1400" dirty="0" err="1"/>
              <a:t>approach</a:t>
            </a:r>
            <a:endParaRPr lang="de-DE" sz="1400" dirty="0"/>
          </a:p>
          <a:p>
            <a:pPr algn="ctr"/>
            <a:r>
              <a:rPr lang="de-DE" sz="1400" dirty="0" err="1"/>
              <a:t>until</a:t>
            </a:r>
            <a:r>
              <a:rPr lang="de-DE" sz="1400" dirty="0"/>
              <a:t> 09/2028   after 09/2028</a:t>
            </a:r>
          </a:p>
        </p:txBody>
      </p:sp>
      <p:sp>
        <p:nvSpPr>
          <p:cNvPr id="65" name="Rechteck 64"/>
          <p:cNvSpPr/>
          <p:nvPr/>
        </p:nvSpPr>
        <p:spPr>
          <a:xfrm>
            <a:off x="6078199" y="2380373"/>
            <a:ext cx="5705484" cy="280376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>
            <a:off x="11037200" y="2865414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20</a:t>
            </a:r>
          </a:p>
        </p:txBody>
      </p:sp>
      <p:sp>
        <p:nvSpPr>
          <p:cNvPr id="68" name="Rechteck 67"/>
          <p:cNvSpPr/>
          <p:nvPr/>
        </p:nvSpPr>
        <p:spPr>
          <a:xfrm>
            <a:off x="11037200" y="3114183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25</a:t>
            </a:r>
          </a:p>
        </p:txBody>
      </p:sp>
      <p:sp>
        <p:nvSpPr>
          <p:cNvPr id="69" name="Rechteck 68"/>
          <p:cNvSpPr/>
          <p:nvPr/>
        </p:nvSpPr>
        <p:spPr>
          <a:xfrm>
            <a:off x="11037200" y="3362952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70" name="Rechteck 69"/>
          <p:cNvSpPr/>
          <p:nvPr/>
        </p:nvSpPr>
        <p:spPr>
          <a:xfrm>
            <a:off x="11037200" y="3611721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71" name="Rechteck 70"/>
          <p:cNvSpPr/>
          <p:nvPr/>
        </p:nvSpPr>
        <p:spPr>
          <a:xfrm>
            <a:off x="11037200" y="3860490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72" name="Rechteck 71"/>
          <p:cNvSpPr/>
          <p:nvPr/>
        </p:nvSpPr>
        <p:spPr>
          <a:xfrm>
            <a:off x="11037200" y="4109259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73" name="Rechteck 72"/>
          <p:cNvSpPr/>
          <p:nvPr/>
        </p:nvSpPr>
        <p:spPr>
          <a:xfrm>
            <a:off x="11037200" y="4358028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74" name="Rechteck 73"/>
          <p:cNvSpPr/>
          <p:nvPr/>
        </p:nvSpPr>
        <p:spPr>
          <a:xfrm>
            <a:off x="11037200" y="4606797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75" name="Rechteck 74"/>
          <p:cNvSpPr/>
          <p:nvPr/>
        </p:nvSpPr>
        <p:spPr>
          <a:xfrm>
            <a:off x="11037200" y="4855567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63607" y="5311559"/>
            <a:ext cx="11349472" cy="105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The 1-Step </a:t>
            </a:r>
            <a:r>
              <a:rPr lang="de-DE" dirty="0" err="1"/>
              <a:t>and</a:t>
            </a:r>
            <a:r>
              <a:rPr lang="de-DE" dirty="0"/>
              <a:t> 2-Step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b="1" dirty="0"/>
              <a:t>will </a:t>
            </a:r>
            <a:r>
              <a:rPr lang="de-DE" b="1" dirty="0" err="1"/>
              <a:t>establish</a:t>
            </a:r>
            <a:r>
              <a:rPr lang="de-DE" b="1" dirty="0"/>
              <a:t> the same </a:t>
            </a:r>
            <a:r>
              <a:rPr lang="de-DE" b="1" dirty="0" err="1"/>
              <a:t>level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safety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new</a:t>
            </a:r>
            <a:r>
              <a:rPr lang="de-DE" b="1" dirty="0"/>
              <a:t> type </a:t>
            </a:r>
            <a:r>
              <a:rPr lang="de-DE" b="1" dirty="0" err="1"/>
              <a:t>approvals</a:t>
            </a:r>
            <a:r>
              <a:rPr lang="de-DE" b="1" dirty="0"/>
              <a:t> </a:t>
            </a:r>
            <a:r>
              <a:rPr lang="de-DE" dirty="0"/>
              <a:t>after 07/2024.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The </a:t>
            </a:r>
            <a:r>
              <a:rPr lang="de-DE" b="1" dirty="0"/>
              <a:t>1-Step </a:t>
            </a:r>
            <a:r>
              <a:rPr lang="de-DE" b="1" dirty="0" err="1"/>
              <a:t>approach</a:t>
            </a:r>
            <a:r>
              <a:rPr lang="de-DE" b="1" dirty="0"/>
              <a:t> </a:t>
            </a:r>
            <a:r>
              <a:rPr lang="de-DE" b="1" dirty="0" err="1"/>
              <a:t>would</a:t>
            </a:r>
            <a:r>
              <a:rPr lang="de-DE" b="1" dirty="0"/>
              <a:t> </a:t>
            </a:r>
            <a:r>
              <a:rPr lang="de-DE" b="1" dirty="0" err="1"/>
              <a:t>punish</a:t>
            </a:r>
            <a:r>
              <a:rPr lang="de-DE" b="1" dirty="0"/>
              <a:t> </a:t>
            </a:r>
            <a:r>
              <a:rPr lang="de-DE" b="1" dirty="0" err="1"/>
              <a:t>manufacturers</a:t>
            </a:r>
            <a:r>
              <a:rPr lang="de-DE" b="1" dirty="0"/>
              <a:t> </a:t>
            </a:r>
            <a:r>
              <a:rPr lang="de-DE" b="1" dirty="0" err="1"/>
              <a:t>who</a:t>
            </a:r>
            <a:r>
              <a:rPr lang="de-DE" b="1" dirty="0"/>
              <a:t> </a:t>
            </a:r>
            <a:r>
              <a:rPr lang="de-DE" b="1" dirty="0" err="1"/>
              <a:t>offered</a:t>
            </a:r>
            <a:r>
              <a:rPr lang="de-DE" b="1" dirty="0"/>
              <a:t> Car2Bicycle </a:t>
            </a:r>
            <a:r>
              <a:rPr lang="de-DE" b="1" dirty="0" err="1"/>
              <a:t>capabilities</a:t>
            </a:r>
            <a:r>
              <a:rPr lang="de-DE" b="1" dirty="0"/>
              <a:t> </a:t>
            </a:r>
            <a:r>
              <a:rPr lang="de-DE" b="1" dirty="0" err="1"/>
              <a:t>early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forcing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-design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thresholds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unknown</a:t>
            </a:r>
            <a:r>
              <a:rPr lang="de-DE" dirty="0"/>
              <a:t> at the time of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. </a:t>
            </a:r>
          </a:p>
        </p:txBody>
      </p:sp>
      <p:sp>
        <p:nvSpPr>
          <p:cNvPr id="66" name="Rechteck 65"/>
          <p:cNvSpPr/>
          <p:nvPr/>
        </p:nvSpPr>
        <p:spPr>
          <a:xfrm>
            <a:off x="4448702" y="2032406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XX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46430" y="2025899"/>
            <a:ext cx="4251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Collision</a:t>
            </a:r>
            <a:r>
              <a:rPr lang="de-DE" sz="1200" dirty="0"/>
              <a:t> </a:t>
            </a:r>
            <a:r>
              <a:rPr lang="de-DE" sz="1200" dirty="0" err="1"/>
              <a:t>avoidance</a:t>
            </a:r>
            <a:r>
              <a:rPr lang="de-DE" sz="1200" dirty="0"/>
              <a:t> </a:t>
            </a:r>
            <a:r>
              <a:rPr lang="de-DE" sz="1200" dirty="0" err="1"/>
              <a:t>required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</a:t>
            </a:r>
            <a:r>
              <a:rPr lang="de-DE" sz="1200" dirty="0" err="1"/>
              <a:t>vehicle</a:t>
            </a:r>
            <a:r>
              <a:rPr lang="de-DE" sz="1200" dirty="0"/>
              <a:t> </a:t>
            </a:r>
            <a:r>
              <a:rPr lang="de-DE" sz="1200" dirty="0" err="1"/>
              <a:t>speed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                  km/h;</a:t>
            </a:r>
          </a:p>
        </p:txBody>
      </p:sp>
      <p:sp>
        <p:nvSpPr>
          <p:cNvPr id="76" name="Rechteck 75"/>
          <p:cNvSpPr/>
          <p:nvPr/>
        </p:nvSpPr>
        <p:spPr>
          <a:xfrm>
            <a:off x="8812588" y="2032406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YY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5542137" y="2023493"/>
            <a:ext cx="428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Collision</a:t>
            </a:r>
            <a:r>
              <a:rPr lang="de-DE" sz="1200" dirty="0"/>
              <a:t> </a:t>
            </a:r>
            <a:r>
              <a:rPr lang="de-DE" sz="1200" dirty="0" err="1"/>
              <a:t>mitigation</a:t>
            </a:r>
            <a:r>
              <a:rPr lang="de-DE" sz="1200" dirty="0"/>
              <a:t> </a:t>
            </a:r>
            <a:r>
              <a:rPr lang="de-DE" sz="1200" dirty="0" err="1"/>
              <a:t>required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a </a:t>
            </a:r>
            <a:r>
              <a:rPr lang="de-DE" sz="1200" dirty="0" err="1"/>
              <a:t>vehicle</a:t>
            </a:r>
            <a:r>
              <a:rPr lang="de-DE" sz="1200" dirty="0"/>
              <a:t> </a:t>
            </a:r>
            <a:r>
              <a:rPr lang="de-DE" sz="1200" dirty="0" err="1"/>
              <a:t>speed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                km/h</a:t>
            </a:r>
          </a:p>
        </p:txBody>
      </p:sp>
      <p:sp>
        <p:nvSpPr>
          <p:cNvPr id="78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EE21EF-54D9-4A9D-8F91-C2D66088A948}" type="slidenum">
              <a:rPr lang="de-DE" smtClean="0"/>
              <a:t>4</a:t>
            </a:fld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46430" y="1991963"/>
            <a:ext cx="8736672" cy="308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98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AEBS Car to Bicycle scenario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5"/>
          <p:cNvSpPr txBox="1"/>
          <p:nvPr/>
        </p:nvSpPr>
        <p:spPr>
          <a:xfrm>
            <a:off x="370150" y="755745"/>
            <a:ext cx="794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Why should this be regulated in a 2-Step Approach? 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63607" y="1536615"/>
            <a:ext cx="571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Why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2-Step Approach </a:t>
            </a:r>
            <a:r>
              <a:rPr lang="de-DE" b="1" dirty="0" err="1"/>
              <a:t>necessary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reasonable</a:t>
            </a:r>
            <a:r>
              <a:rPr lang="de-DE" b="1" dirty="0"/>
              <a:t>? </a:t>
            </a:r>
          </a:p>
        </p:txBody>
      </p:sp>
      <p:sp>
        <p:nvSpPr>
          <p:cNvPr id="78" name="Rechteck 77"/>
          <p:cNvSpPr/>
          <p:nvPr/>
        </p:nvSpPr>
        <p:spPr>
          <a:xfrm>
            <a:off x="156720" y="3448549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79" name="Rechteck 78"/>
          <p:cNvSpPr/>
          <p:nvPr/>
        </p:nvSpPr>
        <p:spPr>
          <a:xfrm>
            <a:off x="156720" y="3697318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80" name="Rechteck 79"/>
          <p:cNvSpPr/>
          <p:nvPr/>
        </p:nvSpPr>
        <p:spPr>
          <a:xfrm>
            <a:off x="156720" y="3946087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81" name="Rechteck 80"/>
          <p:cNvSpPr/>
          <p:nvPr/>
        </p:nvSpPr>
        <p:spPr>
          <a:xfrm>
            <a:off x="156720" y="4194856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82" name="Rechteck 81"/>
          <p:cNvSpPr/>
          <p:nvPr/>
        </p:nvSpPr>
        <p:spPr>
          <a:xfrm>
            <a:off x="156720" y="4443625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83" name="Rechteck 82"/>
          <p:cNvSpPr/>
          <p:nvPr/>
        </p:nvSpPr>
        <p:spPr>
          <a:xfrm>
            <a:off x="156720" y="4692394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84" name="Rechteck 83"/>
          <p:cNvSpPr/>
          <p:nvPr/>
        </p:nvSpPr>
        <p:spPr>
          <a:xfrm>
            <a:off x="156720" y="4941164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215545" y="2099532"/>
            <a:ext cx="6613317" cy="415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The </a:t>
            </a:r>
            <a:r>
              <a:rPr lang="de-DE" sz="1400" dirty="0" err="1"/>
              <a:t>issue</a:t>
            </a:r>
            <a:r>
              <a:rPr lang="de-DE" sz="1400" dirty="0"/>
              <a:t> </a:t>
            </a:r>
            <a:r>
              <a:rPr lang="de-DE" sz="1400" dirty="0" err="1"/>
              <a:t>comes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the </a:t>
            </a:r>
            <a:r>
              <a:rPr lang="de-DE" sz="1400" dirty="0" err="1"/>
              <a:t>required</a:t>
            </a:r>
            <a:r>
              <a:rPr lang="de-DE" sz="1400" dirty="0"/>
              <a:t> </a:t>
            </a:r>
            <a:r>
              <a:rPr lang="de-DE" sz="1400" b="1" dirty="0" err="1"/>
              <a:t>collision</a:t>
            </a:r>
            <a:r>
              <a:rPr lang="de-DE" sz="1400" b="1" dirty="0"/>
              <a:t> </a:t>
            </a:r>
            <a:r>
              <a:rPr lang="de-DE" sz="1400" b="1" dirty="0" err="1"/>
              <a:t>avoidance</a:t>
            </a:r>
            <a:r>
              <a:rPr lang="de-DE" sz="1400" b="1" dirty="0"/>
              <a:t> at </a:t>
            </a:r>
            <a:r>
              <a:rPr lang="de-DE" sz="1400" b="1" dirty="0" err="1"/>
              <a:t>low</a:t>
            </a:r>
            <a:r>
              <a:rPr lang="de-DE" sz="1400" b="1" dirty="0"/>
              <a:t> </a:t>
            </a:r>
            <a:r>
              <a:rPr lang="de-DE" sz="1400" b="1" dirty="0" err="1"/>
              <a:t>vehicle</a:t>
            </a:r>
            <a:r>
              <a:rPr lang="de-DE" sz="1400" b="1" dirty="0"/>
              <a:t> </a:t>
            </a:r>
            <a:r>
              <a:rPr lang="de-DE" sz="1400" b="1" dirty="0" err="1"/>
              <a:t>speeds</a:t>
            </a:r>
            <a:r>
              <a:rPr lang="de-DE" sz="1400" dirty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 err="1"/>
              <a:t>Whether</a:t>
            </a:r>
            <a:r>
              <a:rPr lang="de-DE" sz="1400" dirty="0"/>
              <a:t> the AEBS will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able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avoid</a:t>
            </a:r>
            <a:r>
              <a:rPr lang="de-DE" sz="1400" dirty="0"/>
              <a:t> a </a:t>
            </a:r>
            <a:r>
              <a:rPr lang="de-DE" sz="1400" dirty="0" err="1"/>
              <a:t>collision</a:t>
            </a:r>
            <a:r>
              <a:rPr lang="de-DE" sz="1400" dirty="0"/>
              <a:t> </a:t>
            </a:r>
            <a:r>
              <a:rPr lang="de-DE" sz="1400" dirty="0" err="1"/>
              <a:t>when</a:t>
            </a:r>
            <a:r>
              <a:rPr lang="de-DE" sz="1400" dirty="0"/>
              <a:t> </a:t>
            </a:r>
            <a:r>
              <a:rPr lang="de-DE" sz="1400" dirty="0" err="1"/>
              <a:t>travelling</a:t>
            </a:r>
            <a:r>
              <a:rPr lang="de-DE" sz="1400" dirty="0"/>
              <a:t> at a </a:t>
            </a:r>
            <a:r>
              <a:rPr lang="de-DE" sz="1400" dirty="0" err="1"/>
              <a:t>speed</a:t>
            </a:r>
            <a:r>
              <a:rPr lang="de-DE" sz="1400" dirty="0"/>
              <a:t> </a:t>
            </a:r>
            <a:r>
              <a:rPr lang="de-DE" sz="1400" dirty="0" err="1"/>
              <a:t>lower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close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of the </a:t>
            </a:r>
            <a:r>
              <a:rPr lang="de-DE" sz="1400" dirty="0" err="1"/>
              <a:t>target</a:t>
            </a:r>
            <a:r>
              <a:rPr lang="de-DE" sz="1400" dirty="0"/>
              <a:t> </a:t>
            </a:r>
            <a:r>
              <a:rPr lang="de-DE" sz="1400" b="1" dirty="0" err="1"/>
              <a:t>depends</a:t>
            </a:r>
            <a:r>
              <a:rPr lang="de-DE" sz="1400" b="1" dirty="0"/>
              <a:t> the </a:t>
            </a:r>
            <a:r>
              <a:rPr lang="de-DE" sz="1400" b="1" dirty="0" err="1"/>
              <a:t>field</a:t>
            </a:r>
            <a:r>
              <a:rPr lang="de-DE" sz="1400" b="1" dirty="0"/>
              <a:t> of </a:t>
            </a:r>
            <a:r>
              <a:rPr lang="de-DE" sz="1400" b="1" dirty="0" err="1"/>
              <a:t>view</a:t>
            </a:r>
            <a:r>
              <a:rPr lang="de-DE" sz="1400" b="1" dirty="0"/>
              <a:t> of </a:t>
            </a:r>
            <a:r>
              <a:rPr lang="de-DE" sz="1400" b="1" dirty="0" err="1"/>
              <a:t>its</a:t>
            </a:r>
            <a:r>
              <a:rPr lang="de-DE" sz="1400" b="1" dirty="0"/>
              <a:t> </a:t>
            </a:r>
            <a:r>
              <a:rPr lang="de-DE" sz="1400" b="1" dirty="0" err="1"/>
              <a:t>sensors</a:t>
            </a:r>
            <a:r>
              <a:rPr lang="de-DE" sz="1400" b="1" dirty="0"/>
              <a:t>.</a:t>
            </a:r>
            <a:endParaRPr lang="de-DE" sz="1400" dirty="0"/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 err="1"/>
              <a:t>If</a:t>
            </a:r>
            <a:r>
              <a:rPr lang="de-DE" sz="1400" dirty="0"/>
              <a:t> the </a:t>
            </a:r>
            <a:r>
              <a:rPr lang="de-DE" sz="1400" dirty="0" err="1"/>
              <a:t>bicycle</a:t>
            </a:r>
            <a:r>
              <a:rPr lang="de-DE" sz="1400" dirty="0"/>
              <a:t> </a:t>
            </a:r>
            <a:r>
              <a:rPr lang="de-DE" sz="1400" dirty="0" err="1"/>
              <a:t>travels</a:t>
            </a:r>
            <a:r>
              <a:rPr lang="de-DE" sz="1400" dirty="0"/>
              <a:t> </a:t>
            </a:r>
            <a:r>
              <a:rPr lang="de-DE" sz="1400" b="1" dirty="0"/>
              <a:t>outside </a:t>
            </a:r>
            <a:r>
              <a:rPr lang="de-DE" sz="1400" b="1" dirty="0" err="1"/>
              <a:t>of</a:t>
            </a:r>
            <a:r>
              <a:rPr lang="de-DE" sz="1400" b="1" dirty="0"/>
              <a:t> the </a:t>
            </a:r>
            <a:r>
              <a:rPr lang="de-DE" sz="1400" b="1" dirty="0" err="1"/>
              <a:t>field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view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the AEB </a:t>
            </a:r>
            <a:r>
              <a:rPr lang="de-DE" sz="1400" b="1" dirty="0" err="1"/>
              <a:t>sensors</a:t>
            </a:r>
            <a:r>
              <a:rPr lang="de-DE" sz="1400" b="1" dirty="0"/>
              <a:t>, the </a:t>
            </a:r>
            <a:r>
              <a:rPr lang="de-DE" sz="1400" b="1" dirty="0" err="1"/>
              <a:t>system</a:t>
            </a:r>
            <a:r>
              <a:rPr lang="de-DE" sz="1400" b="1" dirty="0"/>
              <a:t> </a:t>
            </a:r>
            <a:r>
              <a:rPr lang="de-DE" sz="1400" b="1" dirty="0" err="1"/>
              <a:t>cannot</a:t>
            </a:r>
            <a:r>
              <a:rPr lang="de-DE" sz="1400" b="1" dirty="0"/>
              <a:t> </a:t>
            </a:r>
            <a:r>
              <a:rPr lang="de-DE" sz="1400" b="1" dirty="0" err="1"/>
              <a:t>react</a:t>
            </a:r>
            <a:r>
              <a:rPr lang="de-DE" sz="1400" b="1" dirty="0"/>
              <a:t> </a:t>
            </a:r>
            <a:r>
              <a:rPr lang="de-DE" sz="1400" b="1" dirty="0" err="1"/>
              <a:t>to</a:t>
            </a:r>
            <a:r>
              <a:rPr lang="de-DE" sz="1400" b="1" dirty="0"/>
              <a:t> it</a:t>
            </a:r>
            <a:r>
              <a:rPr lang="de-DE" sz="1400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In </a:t>
            </a:r>
            <a:r>
              <a:rPr lang="de-DE" sz="1400" b="1" dirty="0" err="1"/>
              <a:t>today‘s</a:t>
            </a:r>
            <a:r>
              <a:rPr lang="de-DE" sz="1400" b="1" dirty="0"/>
              <a:t> EURO NCAP </a:t>
            </a:r>
            <a:r>
              <a:rPr lang="de-DE" sz="1400" b="1" dirty="0" err="1"/>
              <a:t>results</a:t>
            </a:r>
            <a:r>
              <a:rPr lang="de-DE" sz="1400" b="1" dirty="0"/>
              <a:t>, </a:t>
            </a:r>
            <a:r>
              <a:rPr lang="de-DE" sz="1400" b="1" dirty="0" err="1"/>
              <a:t>only</a:t>
            </a:r>
            <a:r>
              <a:rPr lang="de-DE" sz="1400" b="1" dirty="0"/>
              <a:t> ca. 30%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vehicles</a:t>
            </a:r>
            <a:r>
              <a:rPr lang="de-DE" sz="1400" b="1" dirty="0"/>
              <a:t> </a:t>
            </a:r>
            <a:r>
              <a:rPr lang="de-DE" sz="1400" b="1" dirty="0" err="1"/>
              <a:t>tested</a:t>
            </a:r>
            <a:r>
              <a:rPr lang="de-DE" sz="1400" b="1" dirty="0"/>
              <a:t> in the Car2Bicycle </a:t>
            </a:r>
            <a:r>
              <a:rPr lang="de-DE" sz="1400" b="1" dirty="0" err="1"/>
              <a:t>scenario</a:t>
            </a:r>
            <a:r>
              <a:rPr lang="de-DE" sz="1400" b="1" dirty="0"/>
              <a:t> </a:t>
            </a:r>
            <a:r>
              <a:rPr lang="de-DE" sz="1400" b="1" dirty="0" err="1"/>
              <a:t>are</a:t>
            </a:r>
            <a:r>
              <a:rPr lang="de-DE" sz="1400" b="1" dirty="0"/>
              <a:t> </a:t>
            </a:r>
            <a:r>
              <a:rPr lang="de-DE" sz="1400" b="1" dirty="0" err="1"/>
              <a:t>capable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avoiding</a:t>
            </a:r>
            <a:r>
              <a:rPr lang="de-DE" sz="1400" b="1" dirty="0"/>
              <a:t> a </a:t>
            </a:r>
            <a:r>
              <a:rPr lang="de-DE" sz="1400" b="1" dirty="0" err="1"/>
              <a:t>collision</a:t>
            </a:r>
            <a:r>
              <a:rPr lang="de-DE" sz="1400" b="1" dirty="0"/>
              <a:t> </a:t>
            </a:r>
            <a:r>
              <a:rPr lang="de-DE" sz="1400" b="1" dirty="0" err="1"/>
              <a:t>below</a:t>
            </a:r>
            <a:r>
              <a:rPr lang="de-DE" sz="1400" b="1" dirty="0"/>
              <a:t> 30km/h </a:t>
            </a:r>
            <a:r>
              <a:rPr lang="de-DE" sz="1400" dirty="0"/>
              <a:t>–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doesn‘t</a:t>
            </a:r>
            <a:r>
              <a:rPr lang="de-DE" sz="1400" dirty="0"/>
              <a:t> </a:t>
            </a:r>
            <a:r>
              <a:rPr lang="en-US" sz="1400" dirty="0"/>
              <a:t>take into account</a:t>
            </a:r>
            <a:r>
              <a:rPr lang="de-DE" sz="1400" dirty="0"/>
              <a:t> the </a:t>
            </a:r>
            <a:r>
              <a:rPr lang="de-DE" sz="1400" dirty="0" err="1"/>
              <a:t>number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vehicles</a:t>
            </a:r>
            <a:r>
              <a:rPr lang="de-DE" sz="1400" dirty="0"/>
              <a:t> not </a:t>
            </a:r>
            <a:r>
              <a:rPr lang="de-DE" sz="1400" dirty="0" err="1"/>
              <a:t>even</a:t>
            </a:r>
            <a:r>
              <a:rPr lang="de-DE" sz="1400" dirty="0"/>
              <a:t> </a:t>
            </a:r>
            <a:r>
              <a:rPr lang="de-DE" sz="1400" dirty="0" err="1"/>
              <a:t>fitted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Car2Bicycle </a:t>
            </a:r>
            <a:r>
              <a:rPr lang="de-DE" sz="1400" dirty="0" err="1"/>
              <a:t>yet</a:t>
            </a:r>
            <a:r>
              <a:rPr lang="de-DE" sz="1400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The </a:t>
            </a:r>
            <a:r>
              <a:rPr lang="de-DE" sz="1400" b="1" dirty="0" err="1"/>
              <a:t>field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view</a:t>
            </a:r>
            <a:r>
              <a:rPr lang="de-DE" sz="1400" b="1" dirty="0"/>
              <a:t> </a:t>
            </a:r>
            <a:r>
              <a:rPr lang="de-DE" sz="1400" b="1" dirty="0" err="1"/>
              <a:t>cannot</a:t>
            </a:r>
            <a:r>
              <a:rPr lang="de-DE" sz="1400" b="1" dirty="0"/>
              <a:t> </a:t>
            </a:r>
            <a:r>
              <a:rPr lang="de-DE" sz="1400" b="1" dirty="0" err="1"/>
              <a:t>be</a:t>
            </a:r>
            <a:r>
              <a:rPr lang="de-DE" sz="1400" b="1" dirty="0"/>
              <a:t> </a:t>
            </a:r>
            <a:r>
              <a:rPr lang="de-DE" sz="1400" b="1" dirty="0" err="1"/>
              <a:t>changed</a:t>
            </a:r>
            <a:r>
              <a:rPr lang="de-DE" sz="1400" b="1" dirty="0"/>
              <a:t> </a:t>
            </a:r>
            <a:r>
              <a:rPr lang="de-DE" sz="1400" b="1" dirty="0" err="1"/>
              <a:t>through</a:t>
            </a:r>
            <a:r>
              <a:rPr lang="de-DE" sz="1400" b="1" dirty="0"/>
              <a:t> </a:t>
            </a:r>
            <a:r>
              <a:rPr lang="de-DE" sz="1400" b="1" dirty="0" err="1"/>
              <a:t>software</a:t>
            </a:r>
            <a:r>
              <a:rPr lang="de-DE" sz="1400" b="1" dirty="0"/>
              <a:t>, </a:t>
            </a:r>
            <a:r>
              <a:rPr lang="de-DE" sz="1400" b="1" dirty="0" err="1"/>
              <a:t>it</a:t>
            </a:r>
            <a:r>
              <a:rPr lang="de-DE" sz="1400" b="1" dirty="0"/>
              <a:t> </a:t>
            </a:r>
            <a:r>
              <a:rPr lang="de-DE" sz="1400" b="1" dirty="0" err="1"/>
              <a:t>requires</a:t>
            </a:r>
            <a:r>
              <a:rPr lang="de-DE" sz="1400" b="1" dirty="0"/>
              <a:t> </a:t>
            </a:r>
            <a:r>
              <a:rPr lang="de-DE" sz="1400" b="1" dirty="0" err="1"/>
              <a:t>new</a:t>
            </a:r>
            <a:r>
              <a:rPr lang="de-DE" sz="1400" b="1" dirty="0"/>
              <a:t> </a:t>
            </a:r>
            <a:r>
              <a:rPr lang="de-DE" sz="1400" b="1" dirty="0" err="1"/>
              <a:t>sensors</a:t>
            </a:r>
            <a:r>
              <a:rPr lang="de-DE" sz="1400" b="1" dirty="0"/>
              <a:t> </a:t>
            </a:r>
            <a:r>
              <a:rPr lang="de-DE" sz="1400" b="1" dirty="0" err="1"/>
              <a:t>fitted</a:t>
            </a:r>
            <a:r>
              <a:rPr lang="de-DE" sz="1400" b="1" dirty="0"/>
              <a:t> </a:t>
            </a:r>
            <a:r>
              <a:rPr lang="de-DE" sz="1400" b="1" dirty="0" err="1"/>
              <a:t>to</a:t>
            </a:r>
            <a:r>
              <a:rPr lang="de-DE" sz="1400" b="1" dirty="0"/>
              <a:t> </a:t>
            </a:r>
            <a:r>
              <a:rPr lang="de-DE" sz="1400" b="1" dirty="0" err="1"/>
              <a:t>these</a:t>
            </a:r>
            <a:r>
              <a:rPr lang="de-DE" sz="1400" b="1" dirty="0"/>
              <a:t> </a:t>
            </a:r>
            <a:r>
              <a:rPr lang="de-DE" sz="1400" b="1" dirty="0" err="1"/>
              <a:t>vehicles</a:t>
            </a:r>
            <a:r>
              <a:rPr lang="de-DE" sz="1400" dirty="0"/>
              <a:t>, </a:t>
            </a:r>
            <a:r>
              <a:rPr lang="de-DE" sz="1400" dirty="0" err="1"/>
              <a:t>which</a:t>
            </a:r>
            <a:r>
              <a:rPr lang="de-DE" sz="1400" dirty="0"/>
              <a:t> </a:t>
            </a:r>
            <a:r>
              <a:rPr lang="de-DE" sz="1400" dirty="0" err="1"/>
              <a:t>usually</a:t>
            </a:r>
            <a:r>
              <a:rPr lang="de-DE" sz="1400" dirty="0"/>
              <a:t> </a:t>
            </a:r>
            <a:r>
              <a:rPr lang="de-DE" sz="1400" dirty="0" err="1"/>
              <a:t>requires</a:t>
            </a:r>
            <a:r>
              <a:rPr lang="de-DE" sz="1400" dirty="0"/>
              <a:t> a </a:t>
            </a:r>
            <a:r>
              <a:rPr lang="de-DE" sz="1400" dirty="0" err="1"/>
              <a:t>re</a:t>
            </a:r>
            <a:r>
              <a:rPr lang="de-DE" sz="1400" dirty="0"/>
              <a:t>-design </a:t>
            </a:r>
            <a:r>
              <a:rPr lang="de-DE" sz="1400" dirty="0" err="1"/>
              <a:t>of</a:t>
            </a:r>
            <a:r>
              <a:rPr lang="de-DE" sz="1400" dirty="0"/>
              <a:t> the </a:t>
            </a:r>
            <a:r>
              <a:rPr lang="de-DE" sz="1400" dirty="0" err="1"/>
              <a:t>vehicle</a:t>
            </a:r>
            <a:r>
              <a:rPr lang="de-DE" sz="1400" dirty="0"/>
              <a:t> </a:t>
            </a:r>
            <a:r>
              <a:rPr lang="de-DE" sz="1400" dirty="0" err="1"/>
              <a:t>architecture</a:t>
            </a:r>
            <a:r>
              <a:rPr lang="de-DE" sz="1400" dirty="0"/>
              <a:t> (e.g. in the form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hardware</a:t>
            </a:r>
            <a:r>
              <a:rPr lang="de-DE" sz="1400" dirty="0"/>
              <a:t>, communication, </a:t>
            </a:r>
            <a:r>
              <a:rPr lang="de-DE" sz="1400" dirty="0" err="1"/>
              <a:t>software</a:t>
            </a:r>
            <a:r>
              <a:rPr lang="de-DE" sz="1400" dirty="0"/>
              <a:t>).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These changes require </a:t>
            </a:r>
            <a:r>
              <a:rPr lang="de-DE" sz="1400" b="1" dirty="0"/>
              <a:t>extensive </a:t>
            </a:r>
            <a:r>
              <a:rPr lang="de-DE" sz="1400" b="1" dirty="0" err="1"/>
              <a:t>validation</a:t>
            </a:r>
            <a:r>
              <a:rPr lang="de-DE" sz="1400" b="1" dirty="0"/>
              <a:t> testing </a:t>
            </a:r>
            <a:r>
              <a:rPr lang="de-DE" sz="1400" dirty="0" err="1"/>
              <a:t>of</a:t>
            </a:r>
            <a:r>
              <a:rPr lang="de-DE" sz="1400" dirty="0"/>
              <a:t> all </a:t>
            </a:r>
            <a:r>
              <a:rPr lang="de-DE" sz="1400" dirty="0" err="1"/>
              <a:t>features</a:t>
            </a:r>
            <a:r>
              <a:rPr lang="de-DE" sz="1400" dirty="0"/>
              <a:t> </a:t>
            </a:r>
            <a:r>
              <a:rPr lang="de-DE" sz="1400" dirty="0" err="1"/>
              <a:t>based</a:t>
            </a:r>
            <a:r>
              <a:rPr lang="de-DE" sz="1400" dirty="0"/>
              <a:t> on the </a:t>
            </a:r>
            <a:r>
              <a:rPr lang="de-DE" sz="1400" dirty="0" err="1"/>
              <a:t>new</a:t>
            </a:r>
            <a:r>
              <a:rPr lang="de-DE" sz="1400" dirty="0"/>
              <a:t> </a:t>
            </a:r>
            <a:r>
              <a:rPr lang="de-DE" sz="1400" dirty="0" err="1"/>
              <a:t>sensor</a:t>
            </a:r>
            <a:r>
              <a:rPr lang="de-DE" sz="1400" dirty="0"/>
              <a:t> </a:t>
            </a:r>
            <a:r>
              <a:rPr lang="de-DE" sz="1400" dirty="0" err="1"/>
              <a:t>input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related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the </a:t>
            </a:r>
            <a:r>
              <a:rPr lang="de-DE" sz="1400" dirty="0" err="1"/>
              <a:t>change</a:t>
            </a:r>
            <a:r>
              <a:rPr lang="de-DE" sz="1400" dirty="0"/>
              <a:t> in </a:t>
            </a:r>
            <a:r>
              <a:rPr lang="de-DE" sz="1400" dirty="0" err="1"/>
              <a:t>vehicle</a:t>
            </a:r>
            <a:r>
              <a:rPr lang="de-DE" sz="1400" dirty="0"/>
              <a:t> </a:t>
            </a:r>
            <a:r>
              <a:rPr lang="de-DE" sz="1400" dirty="0" err="1"/>
              <a:t>architecture</a:t>
            </a:r>
            <a:r>
              <a:rPr lang="de-DE" sz="1400" dirty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1400" dirty="0"/>
          </a:p>
        </p:txBody>
      </p:sp>
      <p:sp>
        <p:nvSpPr>
          <p:cNvPr id="86" name="Rechteck 85"/>
          <p:cNvSpPr/>
          <p:nvPr/>
        </p:nvSpPr>
        <p:spPr>
          <a:xfrm>
            <a:off x="8064212" y="1412076"/>
            <a:ext cx="3778370" cy="3137419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8" name="Grafik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4776" y="1480908"/>
            <a:ext cx="3637925" cy="2996572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8394588" y="1124193"/>
            <a:ext cx="3268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EURO NCAP C2B </a:t>
            </a:r>
            <a:r>
              <a:rPr lang="de-DE" sz="1400" b="1" dirty="0" err="1"/>
              <a:t>test</a:t>
            </a:r>
            <a:r>
              <a:rPr lang="de-DE" sz="1400" b="1" dirty="0"/>
              <a:t> </a:t>
            </a:r>
            <a:r>
              <a:rPr lang="de-DE" sz="1400" b="1" dirty="0" err="1"/>
              <a:t>results</a:t>
            </a:r>
            <a:r>
              <a:rPr lang="de-DE" sz="1400" b="1" dirty="0"/>
              <a:t> (AEBS-10-04)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8064212" y="4882551"/>
            <a:ext cx="3708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>
                <a:solidFill>
                  <a:srgbClr val="FF0000"/>
                </a:solidFill>
              </a:rPr>
              <a:t>Only</a:t>
            </a:r>
            <a:r>
              <a:rPr lang="de-DE" sz="1600" dirty="0">
                <a:solidFill>
                  <a:srgbClr val="FF0000"/>
                </a:solidFill>
              </a:rPr>
              <a:t> 30% of </a:t>
            </a:r>
            <a:r>
              <a:rPr lang="de-DE" sz="1600" dirty="0" err="1">
                <a:solidFill>
                  <a:srgbClr val="FF0000"/>
                </a:solidFill>
              </a:rPr>
              <a:t>vehicles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with</a:t>
            </a:r>
            <a:r>
              <a:rPr lang="de-DE" sz="1600" dirty="0">
                <a:solidFill>
                  <a:srgbClr val="FF0000"/>
                </a:solidFill>
              </a:rPr>
              <a:t> AEBS C2B </a:t>
            </a:r>
            <a:r>
              <a:rPr lang="de-DE" sz="1600" dirty="0" err="1">
                <a:solidFill>
                  <a:srgbClr val="FF0000"/>
                </a:solidFill>
              </a:rPr>
              <a:t>tested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achieve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avoidance</a:t>
            </a:r>
            <a:r>
              <a:rPr lang="de-DE" sz="1600" dirty="0">
                <a:solidFill>
                  <a:srgbClr val="FF0000"/>
                </a:solidFill>
              </a:rPr>
              <a:t> at 20km/h, </a:t>
            </a:r>
            <a:r>
              <a:rPr lang="de-DE" sz="1600" dirty="0" err="1">
                <a:solidFill>
                  <a:srgbClr val="FF0000"/>
                </a:solidFill>
              </a:rPr>
              <a:t>compared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to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almost </a:t>
            </a:r>
            <a:r>
              <a:rPr lang="de-DE" sz="1600" dirty="0">
                <a:solidFill>
                  <a:srgbClr val="FF0000"/>
                </a:solidFill>
              </a:rPr>
              <a:t>70% at 30km/h. </a:t>
            </a:r>
          </a:p>
        </p:txBody>
      </p:sp>
      <p:sp>
        <p:nvSpPr>
          <p:cNvPr id="24" name="Ellipse 23"/>
          <p:cNvSpPr/>
          <p:nvPr/>
        </p:nvSpPr>
        <p:spPr>
          <a:xfrm>
            <a:off x="8310282" y="3233423"/>
            <a:ext cx="1022376" cy="4636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8821470" y="3804443"/>
            <a:ext cx="0" cy="10137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EE21EF-54D9-4A9D-8F91-C2D66088A948}" type="slidenum">
              <a:rPr lang="de-DE" smtClean="0"/>
              <a:t>5</a:t>
            </a:fld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99850" y="2951011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20</a:t>
            </a:r>
          </a:p>
        </p:txBody>
      </p:sp>
      <p:sp>
        <p:nvSpPr>
          <p:cNvPr id="25" name="Rechteck 24"/>
          <p:cNvSpPr/>
          <p:nvPr/>
        </p:nvSpPr>
        <p:spPr>
          <a:xfrm>
            <a:off x="699850" y="3199780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25</a:t>
            </a:r>
          </a:p>
        </p:txBody>
      </p:sp>
      <p:sp>
        <p:nvSpPr>
          <p:cNvPr id="26" name="Rechteck 25"/>
          <p:cNvSpPr/>
          <p:nvPr/>
        </p:nvSpPr>
        <p:spPr>
          <a:xfrm>
            <a:off x="699850" y="3448549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30</a:t>
            </a:r>
          </a:p>
        </p:txBody>
      </p:sp>
      <p:sp>
        <p:nvSpPr>
          <p:cNvPr id="27" name="Rechteck 26"/>
          <p:cNvSpPr/>
          <p:nvPr/>
        </p:nvSpPr>
        <p:spPr>
          <a:xfrm>
            <a:off x="699850" y="3697318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35</a:t>
            </a:r>
          </a:p>
        </p:txBody>
      </p:sp>
      <p:sp>
        <p:nvSpPr>
          <p:cNvPr id="28" name="Rechteck 27"/>
          <p:cNvSpPr/>
          <p:nvPr/>
        </p:nvSpPr>
        <p:spPr>
          <a:xfrm>
            <a:off x="699850" y="3946087"/>
            <a:ext cx="472566" cy="2148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40</a:t>
            </a:r>
          </a:p>
        </p:txBody>
      </p:sp>
      <p:sp>
        <p:nvSpPr>
          <p:cNvPr id="29" name="Rechteck 28"/>
          <p:cNvSpPr/>
          <p:nvPr/>
        </p:nvSpPr>
        <p:spPr>
          <a:xfrm>
            <a:off x="699850" y="4194856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45</a:t>
            </a:r>
          </a:p>
        </p:txBody>
      </p:sp>
      <p:sp>
        <p:nvSpPr>
          <p:cNvPr id="30" name="Rechteck 29"/>
          <p:cNvSpPr/>
          <p:nvPr/>
        </p:nvSpPr>
        <p:spPr>
          <a:xfrm>
            <a:off x="699850" y="4443625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50</a:t>
            </a:r>
          </a:p>
        </p:txBody>
      </p:sp>
      <p:sp>
        <p:nvSpPr>
          <p:cNvPr id="31" name="Rechteck 30"/>
          <p:cNvSpPr/>
          <p:nvPr/>
        </p:nvSpPr>
        <p:spPr>
          <a:xfrm>
            <a:off x="699850" y="4692394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55</a:t>
            </a:r>
          </a:p>
        </p:txBody>
      </p:sp>
      <p:sp>
        <p:nvSpPr>
          <p:cNvPr id="33" name="Rechteck 32"/>
          <p:cNvSpPr/>
          <p:nvPr/>
        </p:nvSpPr>
        <p:spPr>
          <a:xfrm>
            <a:off x="699850" y="4941164"/>
            <a:ext cx="472566" cy="2148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7696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22234" y="1660354"/>
            <a:ext cx="9672496" cy="2960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The </a:t>
            </a:r>
            <a:r>
              <a:rPr lang="de-DE" dirty="0" err="1"/>
              <a:t>proposed</a:t>
            </a:r>
            <a:r>
              <a:rPr lang="de-DE" dirty="0"/>
              <a:t> 2-Step Approach will </a:t>
            </a:r>
            <a:r>
              <a:rPr lang="de-DE" dirty="0" err="1"/>
              <a:t>establish</a:t>
            </a:r>
            <a:r>
              <a:rPr lang="de-DE" dirty="0"/>
              <a:t> the same high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whose</a:t>
            </a:r>
            <a:r>
              <a:rPr lang="de-DE" dirty="0"/>
              <a:t> AEBS Car2Bicycle </a:t>
            </a:r>
            <a:r>
              <a:rPr lang="de-DE" dirty="0" err="1"/>
              <a:t>is</a:t>
            </a:r>
            <a:r>
              <a:rPr lang="de-DE" dirty="0"/>
              <a:t> type </a:t>
            </a:r>
            <a:r>
              <a:rPr lang="de-DE" dirty="0" err="1"/>
              <a:t>approved</a:t>
            </a:r>
            <a:r>
              <a:rPr lang="de-DE" dirty="0"/>
              <a:t> after 07/2024.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 err="1"/>
              <a:t>While</a:t>
            </a:r>
            <a:r>
              <a:rPr lang="de-DE" dirty="0"/>
              <a:t> the 1-Step Approach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unnecessarily</a:t>
            </a:r>
            <a:r>
              <a:rPr lang="de-DE" dirty="0"/>
              <a:t> bind </a:t>
            </a:r>
            <a:r>
              <a:rPr lang="de-DE" dirty="0" err="1"/>
              <a:t>ressources</a:t>
            </a:r>
            <a:r>
              <a:rPr lang="de-DE" dirty="0"/>
              <a:t> and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-design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, and </a:t>
            </a:r>
            <a:r>
              <a:rPr lang="de-DE" dirty="0" err="1"/>
              <a:t>thereby</a:t>
            </a:r>
            <a:r>
              <a:rPr lang="de-DE" dirty="0"/>
              <a:t> </a:t>
            </a:r>
            <a:r>
              <a:rPr lang="de-DE" dirty="0" err="1"/>
              <a:t>prevent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innovations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additional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road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,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The 2-Step Approach will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early</a:t>
            </a:r>
            <a:r>
              <a:rPr lang="de-DE" dirty="0"/>
              <a:t> on </a:t>
            </a:r>
            <a:r>
              <a:rPr lang="en-US" dirty="0"/>
              <a:t>already</a:t>
            </a:r>
            <a:r>
              <a:rPr lang="de-DE" dirty="0" err="1"/>
              <a:t>equipped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AEBS Car2Bicycle will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redesigned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the end of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lifecycle</a:t>
            </a:r>
            <a:r>
              <a:rPr lang="de-DE" dirty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DE" dirty="0"/>
          </a:p>
        </p:txBody>
      </p:sp>
      <p:sp>
        <p:nvSpPr>
          <p:cNvPr id="8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Summary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2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276" y="2639054"/>
            <a:ext cx="605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Backup</a:t>
            </a: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1EF-54D9-4A9D-8F91-C2D66088A94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06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AEBS Car to Bicycle scenario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5"/>
          <p:cNvSpPr txBox="1"/>
          <p:nvPr/>
        </p:nvSpPr>
        <p:spPr>
          <a:xfrm>
            <a:off x="370150" y="755745"/>
            <a:ext cx="6828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What would be the required effort to adapt a vehicle to meet the 1-Step Performance requirements between 20 and 30km/h? </a:t>
            </a:r>
          </a:p>
        </p:txBody>
      </p:sp>
      <p:sp>
        <p:nvSpPr>
          <p:cNvPr id="2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EE21EF-54D9-4A9D-8F91-C2D66088A948}" type="slidenum">
              <a:rPr lang="de-DE" smtClean="0"/>
              <a:t>8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63607" y="2163672"/>
            <a:ext cx="91145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What is the likely cause for not achieving collision avoidance between 20-30km/h?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A too narrow field of view of the AEBS sensors fitted to the vehicle. </a:t>
            </a:r>
          </a:p>
          <a:p>
            <a:r>
              <a:rPr lang="en-GB" sz="1400" b="1" dirty="0"/>
              <a:t>How can this be solved?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(A) Fit additional sensors to the vehicle, to achieve a wider field of view (e.g. corner radar sensors)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(B) Fit a different sensor to the existing sensor set of the AEBS (e.g. a camera with a wider opening angle)</a:t>
            </a:r>
          </a:p>
          <a:p>
            <a:r>
              <a:rPr lang="en-GB" sz="1400" b="1" dirty="0"/>
              <a:t>What changes in the vehicle, if you fit new or different sensors to the vehicle?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These new sensors need to be incorporated into the vehicle architecture, especially the communication system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The vehicle architecture is something that is fixed for a vehicle platform very early during the development cycle, because any changes to it have a potential impact to all ECUs on that communication bus.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This effort to adapt existing vehicle architectures was even acknowledged by the IWG CS/OTA, that decided to not apply new provisions with an impact on vehicle architecture to already existing vehicles. </a:t>
            </a:r>
          </a:p>
          <a:p>
            <a:r>
              <a:rPr lang="en-GB" sz="1400" b="1" dirty="0"/>
              <a:t>What is needed for the development of the AEBS functionality?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New sensor input basically means a new development of the entire AEBS functionality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/>
              <a:t>If sensor fusion is applied, this new input needs to be balanced in order to achieve robustness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/>
              <a:t>The performance of the sensor and the overall AEB functionality needs to be validated. </a:t>
            </a:r>
          </a:p>
          <a:p>
            <a:r>
              <a:rPr lang="en-GB" sz="1400" b="1" dirty="0"/>
              <a:t>What is needed for the overall vehicle?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Validation of all other systems related to that new input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678154" y="3006354"/>
            <a:ext cx="2349709" cy="26776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err="1"/>
              <a:t>Example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other</a:t>
            </a:r>
            <a:r>
              <a:rPr lang="de-DE" sz="1200" dirty="0"/>
              <a:t> </a:t>
            </a:r>
            <a:r>
              <a:rPr lang="de-DE" sz="1200" dirty="0" err="1"/>
              <a:t>systems</a:t>
            </a:r>
            <a:r>
              <a:rPr lang="de-DE" sz="1200" dirty="0"/>
              <a:t> </a:t>
            </a:r>
            <a:r>
              <a:rPr lang="de-DE" sz="1200" dirty="0" err="1"/>
              <a:t>that</a:t>
            </a:r>
            <a:r>
              <a:rPr lang="de-DE" sz="1200" dirty="0"/>
              <a:t> </a:t>
            </a:r>
            <a:r>
              <a:rPr lang="de-DE" sz="1200" dirty="0" err="1"/>
              <a:t>depend</a:t>
            </a:r>
            <a:r>
              <a:rPr lang="de-DE" sz="1200" dirty="0"/>
              <a:t> on </a:t>
            </a:r>
            <a:r>
              <a:rPr lang="de-DE" sz="1200" dirty="0" err="1"/>
              <a:t>camera</a:t>
            </a:r>
            <a:r>
              <a:rPr lang="de-DE" sz="1200" dirty="0"/>
              <a:t> </a:t>
            </a:r>
            <a:r>
              <a:rPr lang="de-DE" sz="1200" dirty="0" err="1"/>
              <a:t>input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would</a:t>
            </a:r>
            <a:r>
              <a:rPr lang="de-DE" sz="1200" dirty="0"/>
              <a:t> </a:t>
            </a:r>
            <a:r>
              <a:rPr lang="de-DE" sz="1200" dirty="0" err="1"/>
              <a:t>have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re-validated</a:t>
            </a:r>
            <a:r>
              <a:rPr lang="de-DE" sz="1200" dirty="0"/>
              <a:t> </a:t>
            </a:r>
            <a:r>
              <a:rPr lang="de-DE" sz="1200" dirty="0" err="1"/>
              <a:t>if</a:t>
            </a:r>
            <a:r>
              <a:rPr lang="de-DE" sz="1200" dirty="0"/>
              <a:t> a </a:t>
            </a:r>
            <a:r>
              <a:rPr lang="de-DE" sz="1200" dirty="0" err="1"/>
              <a:t>new</a:t>
            </a:r>
            <a:r>
              <a:rPr lang="de-DE" sz="1200" dirty="0"/>
              <a:t> </a:t>
            </a:r>
            <a:r>
              <a:rPr lang="de-DE" sz="1200" dirty="0" err="1"/>
              <a:t>camera</a:t>
            </a:r>
            <a:r>
              <a:rPr lang="de-DE" sz="1200" dirty="0"/>
              <a:t> was </a:t>
            </a:r>
            <a:r>
              <a:rPr lang="de-DE" sz="1200" dirty="0" err="1"/>
              <a:t>fitted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the </a:t>
            </a:r>
            <a:r>
              <a:rPr lang="de-DE" sz="1200" dirty="0" err="1"/>
              <a:t>vehicle</a:t>
            </a:r>
            <a:r>
              <a:rPr lang="de-DE" sz="12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Lane </a:t>
            </a:r>
            <a:r>
              <a:rPr lang="de-DE" sz="1200" dirty="0" err="1"/>
              <a:t>Departure</a:t>
            </a:r>
            <a:r>
              <a:rPr lang="de-DE" sz="1200" dirty="0"/>
              <a:t> </a:t>
            </a:r>
            <a:r>
              <a:rPr lang="de-DE" sz="1200" dirty="0" err="1"/>
              <a:t>Warning</a:t>
            </a:r>
            <a:r>
              <a:rPr lang="de-DE" sz="1200" dirty="0"/>
              <a:t>/</a:t>
            </a:r>
            <a:r>
              <a:rPr lang="de-DE" sz="1200" dirty="0" err="1"/>
              <a:t>Protection</a:t>
            </a:r>
            <a:r>
              <a:rPr lang="de-DE" sz="1200" dirty="0"/>
              <a:t> Systems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Lane </a:t>
            </a:r>
            <a:r>
              <a:rPr lang="de-DE" sz="1200" dirty="0" err="1"/>
              <a:t>Keeping</a:t>
            </a:r>
            <a:r>
              <a:rPr lang="de-DE" sz="1200" dirty="0"/>
              <a:t> Assist (UN-R79 ACSF B1)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Lane Change Assist (UN-R79 ACSF C)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AEBS Car2Car, Car2Pedestrian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/>
              <a:t>Risk</a:t>
            </a:r>
            <a:r>
              <a:rPr lang="de-DE" sz="1200" dirty="0"/>
              <a:t> </a:t>
            </a:r>
            <a:r>
              <a:rPr lang="de-DE" sz="1200" dirty="0" err="1"/>
              <a:t>Mitigation</a:t>
            </a:r>
            <a:r>
              <a:rPr lang="de-DE" sz="1200" dirty="0"/>
              <a:t> </a:t>
            </a:r>
            <a:r>
              <a:rPr lang="de-DE" sz="1200" dirty="0" err="1"/>
              <a:t>Function</a:t>
            </a:r>
            <a:r>
              <a:rPr lang="de-DE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ACC</a:t>
            </a:r>
            <a:endParaRPr lang="de-DE" sz="16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383" y="1073578"/>
            <a:ext cx="3848480" cy="1854126"/>
          </a:xfrm>
          <a:prstGeom prst="rect">
            <a:avLst/>
          </a:prstGeom>
          <a:ln w="158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03530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50" y="430692"/>
            <a:ext cx="605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B9BD5">
                    <a:lumMod val="50000"/>
                  </a:srgbClr>
                </a:solidFill>
              </a:rPr>
              <a:t>AEBS Car to Bicycle scenario</a:t>
            </a:r>
            <a:endParaRPr lang="en-GB" b="1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Picture 2" descr="Image result for cle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58" y="12466"/>
            <a:ext cx="2134000" cy="11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5"/>
          <p:cNvSpPr txBox="1"/>
          <p:nvPr/>
        </p:nvSpPr>
        <p:spPr>
          <a:xfrm>
            <a:off x="370150" y="755745"/>
            <a:ext cx="794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Impact of the 2 step Approach on road safety 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63607" y="1312470"/>
            <a:ext cx="750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would be the impact on road safety if a 2-step approach were to be introduced?</a:t>
            </a:r>
          </a:p>
        </p:txBody>
      </p:sp>
      <p:sp>
        <p:nvSpPr>
          <p:cNvPr id="2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EE21EF-54D9-4A9D-8F91-C2D66088A948}" type="slidenum">
              <a:rPr lang="de-DE" smtClean="0"/>
              <a:t>9</a:t>
            </a:fld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8409866" y="1155855"/>
            <a:ext cx="2709512" cy="2686472"/>
            <a:chOff x="8409866" y="1155855"/>
            <a:chExt cx="2709512" cy="2686472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09866" y="1155855"/>
              <a:ext cx="2709512" cy="2686472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9028168" y="2687782"/>
              <a:ext cx="182215" cy="37459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8155052" y="5720196"/>
            <a:ext cx="314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Studies on Car2Pedestrian accident scenarios show that the fatality risk increases disproportionately with higher impact speeds </a:t>
            </a:r>
          </a:p>
          <a:p>
            <a:r>
              <a:rPr lang="de-DE" sz="1000" dirty="0"/>
              <a:t>(</a:t>
            </a:r>
            <a:r>
              <a:rPr lang="en-US" sz="1000" dirty="0" err="1"/>
              <a:t>Rosén</a:t>
            </a:r>
            <a:r>
              <a:rPr lang="en-US" sz="1000" dirty="0"/>
              <a:t>, Erik, and Ulrich Sander. "Pedestrian fatality risk as a function of car impact speed." </a:t>
            </a:r>
            <a:r>
              <a:rPr lang="en-US" sz="1000" i="1" dirty="0"/>
              <a:t>Accident Analysis &amp; Prevention</a:t>
            </a:r>
            <a:r>
              <a:rPr lang="en-US" sz="1000" dirty="0"/>
              <a:t> 41.3 (2009): 536-542.)</a:t>
            </a:r>
            <a:endParaRPr lang="de-DE" sz="100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5"/>
          <a:srcRect r="37270"/>
          <a:stretch/>
        </p:blipFill>
        <p:spPr>
          <a:xfrm>
            <a:off x="9109494" y="4318439"/>
            <a:ext cx="2539530" cy="1401757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5"/>
          <a:srcRect l="62730" t="23469" b="45010"/>
          <a:stretch/>
        </p:blipFill>
        <p:spPr>
          <a:xfrm>
            <a:off x="8889194" y="4469080"/>
            <a:ext cx="1449777" cy="424543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8580606" y="3802689"/>
            <a:ext cx="35396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Data: German In-Depth Accident Study (GIDAS), 2005-2018. Bicycle crossing nearside (C1)</a:t>
            </a:r>
            <a:endParaRPr lang="de-DE" sz="1050" dirty="0"/>
          </a:p>
        </p:txBody>
      </p:sp>
      <p:sp>
        <p:nvSpPr>
          <p:cNvPr id="3" name="Textfeld 2"/>
          <p:cNvSpPr txBox="1"/>
          <p:nvPr/>
        </p:nvSpPr>
        <p:spPr>
          <a:xfrm>
            <a:off x="563608" y="1989407"/>
            <a:ext cx="760018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Based on GIDAS data more than half of the accidents between a car and a crossing bicycle occur when the bicycle is travelling between 10-15km/h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However, only approx. 15% of these accidents are within the speed range of the car between 20-30km/h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Therefore by adding the speed range between 20-30km/h to the performance requirements on Car2Bicycle AEBS approx. 8% of additional accidents scenarios would be addressed.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These 8% </a:t>
            </a:r>
            <a:r>
              <a:rPr lang="de-DE" sz="1400" dirty="0">
                <a:solidFill>
                  <a:srgbClr val="FF0000"/>
                </a:solidFill>
              </a:rPr>
              <a:t>of </a:t>
            </a:r>
            <a:r>
              <a:rPr lang="de-DE" sz="1400" dirty="0" err="1">
                <a:solidFill>
                  <a:srgbClr val="FF0000"/>
                </a:solidFill>
              </a:rPr>
              <a:t>accidents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would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be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addressed</a:t>
            </a:r>
            <a:r>
              <a:rPr lang="de-DE" sz="1400" dirty="0">
                <a:solidFill>
                  <a:srgbClr val="FF0000"/>
                </a:solidFill>
              </a:rPr>
              <a:t>, </a:t>
            </a:r>
            <a:r>
              <a:rPr lang="de-DE" sz="1400" dirty="0" err="1">
                <a:solidFill>
                  <a:srgbClr val="FF0000"/>
                </a:solidFill>
              </a:rPr>
              <a:t>by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vehicles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already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today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fitted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with</a:t>
            </a:r>
            <a:r>
              <a:rPr lang="de-DE" sz="1400" dirty="0">
                <a:solidFill>
                  <a:srgbClr val="FF0000"/>
                </a:solidFill>
              </a:rPr>
              <a:t> Car2Bicycle AEBS, </a:t>
            </a:r>
            <a:r>
              <a:rPr lang="de-DE" sz="1400" dirty="0" err="1">
                <a:solidFill>
                  <a:srgbClr val="FF0000"/>
                </a:solidFill>
              </a:rPr>
              <a:t>two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years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earlier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with</a:t>
            </a:r>
            <a:r>
              <a:rPr lang="de-DE" sz="1400" dirty="0">
                <a:solidFill>
                  <a:srgbClr val="FF0000"/>
                </a:solidFill>
              </a:rPr>
              <a:t> the 1-Step </a:t>
            </a:r>
            <a:r>
              <a:rPr lang="de-DE" sz="1400" dirty="0" err="1">
                <a:solidFill>
                  <a:srgbClr val="FF0000"/>
                </a:solidFill>
              </a:rPr>
              <a:t>approach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than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with</a:t>
            </a:r>
            <a:r>
              <a:rPr lang="de-DE" sz="1400" dirty="0">
                <a:solidFill>
                  <a:srgbClr val="FF0000"/>
                </a:solidFill>
              </a:rPr>
              <a:t> the 2-step </a:t>
            </a:r>
            <a:r>
              <a:rPr lang="de-DE" sz="1400" dirty="0" err="1">
                <a:solidFill>
                  <a:srgbClr val="FF0000"/>
                </a:solidFill>
              </a:rPr>
              <a:t>approach</a:t>
            </a:r>
            <a:r>
              <a:rPr lang="de-DE" sz="1400" dirty="0">
                <a:solidFill>
                  <a:srgbClr val="0070C0"/>
                </a:solidFill>
              </a:rPr>
              <a:t>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Studies by Korea, summarized in AEBS-11-06, also indicated a much greater relevance of impacts with high relative speeds.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Additionally, various studies on fatalities in Car2Pedestrian accident scenarios suggest that the relation between the fatality risk and impact speeds is not linear: lower fatalities at low speeds.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66700">
              <a:spcAft>
                <a:spcPts val="600"/>
              </a:spcAft>
            </a:pPr>
            <a:r>
              <a:rPr lang="en-US" sz="1400" dirty="0"/>
              <a:t>Therefore the </a:t>
            </a:r>
            <a:r>
              <a:rPr lang="en-US" sz="1400" b="1" dirty="0">
                <a:solidFill>
                  <a:srgbClr val="0070C0"/>
                </a:solidFill>
              </a:rPr>
              <a:t>tremendous effort to adapt existing vehicles </a:t>
            </a:r>
            <a:r>
              <a:rPr lang="en-US" sz="1400" dirty="0"/>
              <a:t>already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fitted with AEBS Car2Bicylce complying with the requirements of the 2-step Approach to meet the required performance of the 1-step approach </a:t>
            </a:r>
            <a:r>
              <a:rPr lang="en-US" sz="1400" b="1" dirty="0">
                <a:solidFill>
                  <a:srgbClr val="0070C0"/>
                </a:solidFill>
              </a:rPr>
              <a:t>is not proportional compared to the relatively small, temporary benefit on road safety</a:t>
            </a:r>
            <a:r>
              <a:rPr lang="en-US" sz="1400" dirty="0"/>
              <a:t>. </a:t>
            </a:r>
          </a:p>
        </p:txBody>
      </p:sp>
      <p:sp>
        <p:nvSpPr>
          <p:cNvPr id="8" name="Rechteck 7"/>
          <p:cNvSpPr/>
          <p:nvPr/>
        </p:nvSpPr>
        <p:spPr>
          <a:xfrm>
            <a:off x="793630" y="5262112"/>
            <a:ext cx="7370166" cy="1020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912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HANGETRACKING" val="true"/>
  <p:tag name="THINKCELLPRESENTATIONDONOTDELETE" val="&lt;?xml version=&quot;1.0&quot; encoding=&quot;UTF-16&quot; standalone=&quot;yes&quot;?&gt;&lt;root reqver=&quot;24162&quot;&gt;&lt;version val=&quot;2709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Puzzles</Template>
  <TotalTime>8</TotalTime>
  <Words>1661</Words>
  <Application>Microsoft Office PowerPoint</Application>
  <PresentationFormat>Widescreen</PresentationFormat>
  <Paragraphs>187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Meiryo UI</vt:lpstr>
      <vt:lpstr>Arial</vt:lpstr>
      <vt:lpstr>Calibri</vt:lpstr>
      <vt:lpstr>Calibri Light</vt:lpstr>
      <vt:lpstr>Cambria Math</vt:lpstr>
      <vt:lpstr>Verdana</vt:lpstr>
      <vt:lpstr>Wingdings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BMW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PUZZLE.</dc:title>
  <dc:creator>Heft Angelina, EG-823</dc:creator>
  <cp:lastModifiedBy>FG</cp:lastModifiedBy>
  <cp:revision>172</cp:revision>
  <dcterms:created xsi:type="dcterms:W3CDTF">2020-05-05T06:28:44Z</dcterms:created>
  <dcterms:modified xsi:type="dcterms:W3CDTF">2020-09-16T18:14:17Z</dcterms:modified>
</cp:coreProperties>
</file>