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6"/>
  </p:notesMasterIdLst>
  <p:handoutMasterIdLst>
    <p:handoutMasterId r:id="rId27"/>
  </p:handoutMasterIdLst>
  <p:sldIdLst>
    <p:sldId id="307" r:id="rId2"/>
    <p:sldId id="327" r:id="rId3"/>
    <p:sldId id="332" r:id="rId4"/>
    <p:sldId id="328" r:id="rId5"/>
    <p:sldId id="341" r:id="rId6"/>
    <p:sldId id="330" r:id="rId7"/>
    <p:sldId id="342" r:id="rId8"/>
    <p:sldId id="334" r:id="rId9"/>
    <p:sldId id="343" r:id="rId10"/>
    <p:sldId id="333" r:id="rId11"/>
    <p:sldId id="344" r:id="rId12"/>
    <p:sldId id="335" r:id="rId13"/>
    <p:sldId id="337" r:id="rId14"/>
    <p:sldId id="345" r:id="rId15"/>
    <p:sldId id="338" r:id="rId16"/>
    <p:sldId id="346" r:id="rId17"/>
    <p:sldId id="339" r:id="rId18"/>
    <p:sldId id="347" r:id="rId19"/>
    <p:sldId id="336" r:id="rId20"/>
    <p:sldId id="348" r:id="rId21"/>
    <p:sldId id="326" r:id="rId22"/>
    <p:sldId id="349" r:id="rId23"/>
    <p:sldId id="340" r:id="rId24"/>
    <p:sldId id="329" r:id="rId25"/>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ронин Михаил" initials="ПМ" lastIdx="1" clrIdx="0"/>
  <p:cmAuthor id="2" name="LAGRANGE Antony (GROW)" initials="NL" lastIdx="1" clrIdx="1">
    <p:extLst>
      <p:ext uri="{19B8F6BF-5375-455C-9EA6-DF929625EA0E}">
        <p15:presenceInfo xmlns:p15="http://schemas.microsoft.com/office/powerpoint/2012/main" userId="LAGRANGE Antony (GRO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35" autoAdjust="0"/>
    <p:restoredTop sz="97478" autoAdjust="0"/>
  </p:normalViewPr>
  <p:slideViewPr>
    <p:cSldViewPr snapToGrid="0">
      <p:cViewPr varScale="1">
        <p:scale>
          <a:sx n="106" d="100"/>
          <a:sy n="106" d="100"/>
        </p:scale>
        <p:origin x="840"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68" d="100"/>
          <a:sy n="168" d="100"/>
        </p:scale>
        <p:origin x="2388" y="13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1.3613861386138631E-2"/>
          <c:y val="2.6894865525672416E-2"/>
          <c:w val="0.54318800187105276"/>
          <c:h val="0.78973105134474364"/>
        </c:manualLayout>
      </c:layout>
      <c:pie3DChart>
        <c:varyColors val="1"/>
        <c:ser>
          <c:idx val="0"/>
          <c:order val="0"/>
          <c:tx>
            <c:strRef>
              <c:f>Лист1!$B$1</c:f>
              <c:strCache>
                <c:ptCount val="1"/>
                <c:pt idx="0">
                  <c:v>Столбец1</c:v>
                </c:pt>
              </c:strCache>
            </c:strRef>
          </c:tx>
          <c:explosion val="25"/>
          <c:cat>
            <c:strRef>
              <c:f>Лист1!$A$2:$A$5</c:f>
              <c:strCache>
                <c:ptCount val="4"/>
                <c:pt idx="0">
                  <c:v>Core text of the Regulation</c:v>
                </c:pt>
                <c:pt idx="1">
                  <c:v>Annex 4</c:v>
                </c:pt>
                <c:pt idx="2">
                  <c:v>Appendix 3 to Annex 4</c:v>
                </c:pt>
                <c:pt idx="3">
                  <c:v>Para. 8 - DSSAD</c:v>
                </c:pt>
              </c:strCache>
            </c:strRef>
          </c:cat>
          <c:val>
            <c:numRef>
              <c:f>Лист1!$B$2:$B$5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0-0C11-4587-9837-CF5B87E0CACB}"/>
            </c:ext>
          </c:extLst>
        </c:ser>
        <c:dLbls>
          <c:showLegendKey val="0"/>
          <c:showVal val="0"/>
          <c:showCatName val="0"/>
          <c:showSerName val="0"/>
          <c:showPercent val="0"/>
          <c:showBubbleSize val="0"/>
          <c:showLeaderLines val="1"/>
        </c:dLbls>
      </c:pie3DChart>
    </c:plotArea>
    <c:legend>
      <c:legendPos val="r"/>
      <c:layout>
        <c:manualLayout>
          <c:xMode val="edge"/>
          <c:yMode val="edge"/>
          <c:x val="0.60259394246511322"/>
          <c:y val="0.26817164969293261"/>
          <c:w val="0.32829986367983116"/>
          <c:h val="0.31121798964318648"/>
        </c:manualLayout>
      </c:layout>
      <c:overlay val="0"/>
      <c:txPr>
        <a:bodyPr/>
        <a:lstStyle/>
        <a:p>
          <a:pPr>
            <a:defRPr b="1">
              <a:solidFill>
                <a:schemeClr val="bg2">
                  <a:lumMod val="1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Дата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CABCB36-3993-449F-AC94-477EC88A8EED}" type="datetimeFigureOut">
              <a:rPr lang="ru-RU" smtClean="0"/>
              <a:pPr/>
              <a:t>14.09.2020</a:t>
            </a:fld>
            <a:endParaRPr lang="ru-RU"/>
          </a:p>
        </p:txBody>
      </p:sp>
      <p:sp>
        <p:nvSpPr>
          <p:cNvPr id="5" name="Номер слайда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29A31743-522E-4076-B4FA-B15E4921B8C7}" type="slidenum">
              <a:rPr lang="ru-RU" smtClean="0"/>
              <a:pPr/>
              <a:t>‹#›</a:t>
            </a:fld>
            <a:endParaRPr lang="ru-RU"/>
          </a:p>
        </p:txBody>
      </p:sp>
      <p:sp>
        <p:nvSpPr>
          <p:cNvPr id="7" name="Нижний колонтитул 6"/>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ru-RU"/>
          </a:p>
        </p:txBody>
      </p:sp>
    </p:spTree>
    <p:extLst>
      <p:ext uri="{BB962C8B-B14F-4D97-AF65-F5344CB8AC3E}">
        <p14:creationId xmlns:p14="http://schemas.microsoft.com/office/powerpoint/2010/main" val="4243733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1696" y="0"/>
            <a:ext cx="4302625" cy="340265"/>
          </a:xfrm>
          <a:prstGeom prst="rect">
            <a:avLst/>
          </a:prstGeom>
        </p:spPr>
        <p:txBody>
          <a:bodyPr vert="horz" lIns="91440" tIns="45720" rIns="91440" bIns="45720" rtlCol="0"/>
          <a:lstStyle>
            <a:lvl1pPr algn="r">
              <a:defRPr sz="1200"/>
            </a:lvl1pPr>
          </a:lstStyle>
          <a:p>
            <a:fld id="{71A68CC3-6939-464D-832F-47559150F51B}" type="datetimeFigureOut">
              <a:rPr lang="ru-RU" smtClean="0"/>
              <a:pPr/>
              <a:t>14.09.2020</a:t>
            </a:fld>
            <a:endParaRPr lang="ru-RU"/>
          </a:p>
        </p:txBody>
      </p:sp>
      <p:sp>
        <p:nvSpPr>
          <p:cNvPr id="4" name="Образ слайда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457410"/>
            <a:ext cx="4302625" cy="34026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1696" y="6457410"/>
            <a:ext cx="4302625" cy="340265"/>
          </a:xfrm>
          <a:prstGeom prst="rect">
            <a:avLst/>
          </a:prstGeom>
        </p:spPr>
        <p:txBody>
          <a:bodyPr vert="horz" lIns="91440" tIns="45720" rIns="91440" bIns="45720" rtlCol="0" anchor="b"/>
          <a:lstStyle>
            <a:lvl1pPr algn="r">
              <a:defRPr sz="1200"/>
            </a:lvl1pPr>
          </a:lstStyle>
          <a:p>
            <a:fld id="{7060D1C5-7485-499D-871A-B9904EDE471B}" type="slidenum">
              <a:rPr lang="ru-RU" smtClean="0"/>
              <a:pPr/>
              <a:t>‹#›</a:t>
            </a:fld>
            <a:endParaRPr lang="ru-RU"/>
          </a:p>
        </p:txBody>
      </p:sp>
    </p:spTree>
    <p:extLst>
      <p:ext uri="{BB962C8B-B14F-4D97-AF65-F5344CB8AC3E}">
        <p14:creationId xmlns:p14="http://schemas.microsoft.com/office/powerpoint/2010/main" val="366730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060D1C5-7485-499D-871A-B9904EDE471B}" type="slidenum">
              <a:rPr lang="ru-RU" smtClean="0"/>
              <a:pPr/>
              <a:t>1</a:t>
            </a:fld>
            <a:endParaRPr lang="ru-RU"/>
          </a:p>
        </p:txBody>
      </p:sp>
    </p:spTree>
    <p:extLst>
      <p:ext uri="{BB962C8B-B14F-4D97-AF65-F5344CB8AC3E}">
        <p14:creationId xmlns:p14="http://schemas.microsoft.com/office/powerpoint/2010/main" val="315700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Текст 8"/>
          <p:cNvSpPr>
            <a:spLocks noGrp="1"/>
          </p:cNvSpPr>
          <p:nvPr>
            <p:ph type="body" sz="quarter" idx="13" hasCustomPrompt="1"/>
          </p:nvPr>
        </p:nvSpPr>
        <p:spPr>
          <a:xfrm>
            <a:off x="1530755" y="2354078"/>
            <a:ext cx="9144000" cy="750049"/>
          </a:xfrm>
          <a:prstGeom prst="rect">
            <a:avLst/>
          </a:prstGeom>
        </p:spPr>
        <p:txBody>
          <a:bodyPr anchor="b">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презентации</a:t>
            </a:r>
          </a:p>
        </p:txBody>
      </p:sp>
      <p:sp>
        <p:nvSpPr>
          <p:cNvPr id="5" name="Текст 8"/>
          <p:cNvSpPr>
            <a:spLocks noGrp="1"/>
          </p:cNvSpPr>
          <p:nvPr>
            <p:ph type="body" sz="quarter" idx="14" hasCustomPrompt="1"/>
          </p:nvPr>
        </p:nvSpPr>
        <p:spPr>
          <a:xfrm>
            <a:off x="1530755" y="3111371"/>
            <a:ext cx="9144000" cy="482991"/>
          </a:xfrm>
          <a:prstGeom prst="rect">
            <a:avLst/>
          </a:prstGeom>
        </p:spPr>
        <p:txBody>
          <a:bodyPr anchor="ctr">
            <a:noAutofit/>
          </a:bodyPr>
          <a:lstStyle>
            <a:lvl1pPr marL="0" indent="0" algn="ctr">
              <a:buNone/>
              <a:defRPr sz="2400" b="0" spc="-15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Дата 3"/>
          <p:cNvSpPr>
            <a:spLocks noGrp="1"/>
          </p:cNvSpPr>
          <p:nvPr>
            <p:ph type="dt" sz="half" idx="2"/>
          </p:nvPr>
        </p:nvSpPr>
        <p:spPr>
          <a:xfrm>
            <a:off x="4731155" y="6465167"/>
            <a:ext cx="2743200" cy="365125"/>
          </a:xfrm>
          <a:prstGeom prst="rect">
            <a:avLst/>
          </a:prstGeom>
        </p:spPr>
        <p:txBody>
          <a:bodyPr vert="horz" lIns="91440" tIns="45720" rIns="91440" bIns="45720" rtlCol="0" anchor="ctr"/>
          <a:lstStyle>
            <a:lvl1pPr algn="ctr">
              <a:defRPr sz="1100">
                <a:solidFill>
                  <a:schemeClr val="bg1">
                    <a:lumMod val="50000"/>
                  </a:schemeClr>
                </a:solidFill>
                <a:latin typeface="Myriad Pro Cond" panose="020B0506030403020204" pitchFamily="34" charset="0"/>
              </a:defRPr>
            </a:lvl1pPr>
          </a:lstStyle>
          <a:p>
            <a:endParaRPr lang="ru-RU" dirty="0"/>
          </a:p>
        </p:txBody>
      </p:sp>
    </p:spTree>
    <p:extLst>
      <p:ext uri="{BB962C8B-B14F-4D97-AF65-F5344CB8AC3E}">
        <p14:creationId xmlns:p14="http://schemas.microsoft.com/office/powerpoint/2010/main" val="34436682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Разделитель">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
        <p:nvSpPr>
          <p:cNvPr id="8" name="Текст 8"/>
          <p:cNvSpPr>
            <a:spLocks noGrp="1"/>
          </p:cNvSpPr>
          <p:nvPr>
            <p:ph type="body" sz="quarter" idx="13" hasCustomPrompt="1"/>
          </p:nvPr>
        </p:nvSpPr>
        <p:spPr>
          <a:xfrm>
            <a:off x="1530755" y="2355215"/>
            <a:ext cx="9144000" cy="750049"/>
          </a:xfrm>
          <a:prstGeom prst="rect">
            <a:avLst/>
          </a:prstGeom>
        </p:spPr>
        <p:txBody>
          <a:bodyPr anchor="ctr">
            <a:noAutofit/>
          </a:bodyPr>
          <a:lstStyle>
            <a:lvl1pPr marL="0" indent="0" algn="ctr">
              <a:buNone/>
              <a:defRPr sz="4000" b="1" spc="-15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Заголовок разделителя</a:t>
            </a:r>
          </a:p>
        </p:txBody>
      </p:sp>
    </p:spTree>
    <p:extLst>
      <p:ext uri="{BB962C8B-B14F-4D97-AF65-F5344CB8AC3E}">
        <p14:creationId xmlns:p14="http://schemas.microsoft.com/office/powerpoint/2010/main" val="181342185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Текст 8"/>
          <p:cNvSpPr>
            <a:spLocks noGrp="1"/>
          </p:cNvSpPr>
          <p:nvPr>
            <p:ph type="body" sz="quarter" idx="15" hasCustomPrompt="1"/>
          </p:nvPr>
        </p:nvSpPr>
        <p:spPr>
          <a:xfrm>
            <a:off x="55478" y="160812"/>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7"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6"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5756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Слайд с выводом">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Текст 2"/>
          <p:cNvSpPr>
            <a:spLocks noGrp="1"/>
          </p:cNvSpPr>
          <p:nvPr>
            <p:ph type="body" sz="quarter" idx="16" hasCustomPrompt="1"/>
          </p:nvPr>
        </p:nvSpPr>
        <p:spPr>
          <a:xfrm>
            <a:off x="55478" y="5151657"/>
            <a:ext cx="12084940" cy="988428"/>
          </a:xfrm>
          <a:prstGeom prst="roundRect">
            <a:avLst/>
          </a:prstGeom>
          <a:solidFill>
            <a:schemeClr val="bg1">
              <a:lumMod val="95000"/>
            </a:schemeClr>
          </a:solidFill>
          <a:ln w="3175">
            <a:solidFill>
              <a:schemeClr val="bg1">
                <a:lumMod val="85000"/>
              </a:schemeClr>
            </a:solidFill>
          </a:ln>
          <a:effectLst/>
          <a:scene3d>
            <a:camera prst="orthographicFront">
              <a:rot lat="0" lon="0" rev="0"/>
            </a:camera>
            <a:lightRig rig="twoPt" dir="tl"/>
          </a:scene3d>
        </p:spPr>
        <p:style>
          <a:lnRef idx="0">
            <a:schemeClr val="accent3"/>
          </a:lnRef>
          <a:fillRef idx="3">
            <a:schemeClr val="accent3"/>
          </a:fillRef>
          <a:effectRef idx="3">
            <a:schemeClr val="accent3"/>
          </a:effectRef>
          <a:fontRef idx="none"/>
        </p:style>
        <p:txBody>
          <a:bodyPr/>
          <a:lstStyle>
            <a:lvl1pPr marL="0" indent="0" algn="l">
              <a:buNone/>
              <a:defRPr sz="1200">
                <a:solidFill>
                  <a:schemeClr val="tx1">
                    <a:lumMod val="50000"/>
                  </a:schemeClr>
                </a:solidFill>
                <a:latin typeface="Myriad Pro Cond" panose="020B0506030403020204" pitchFamily="34" charset="0"/>
              </a:defRPr>
            </a:lvl1pPr>
            <a:lvl2pPr>
              <a:defRPr sz="1200"/>
            </a:lvl2pPr>
            <a:lvl3pPr>
              <a:defRPr sz="1100"/>
            </a:lvl3pPr>
            <a:lvl4pPr>
              <a:defRPr sz="1050"/>
            </a:lvl4pPr>
            <a:lvl5pPr>
              <a:defRPr sz="1050"/>
            </a:lvl5pPr>
          </a:lstStyle>
          <a:p>
            <a:pPr lvl="0"/>
            <a:r>
              <a:rPr lang="ru-RU" dirty="0"/>
              <a:t>Вывод</a:t>
            </a:r>
          </a:p>
        </p:txBody>
      </p:sp>
      <p:sp>
        <p:nvSpPr>
          <p:cNvPr id="6" name="Текст 8"/>
          <p:cNvSpPr>
            <a:spLocks noGrp="1"/>
          </p:cNvSpPr>
          <p:nvPr>
            <p:ph type="body" sz="quarter" idx="15" hasCustomPrompt="1"/>
          </p:nvPr>
        </p:nvSpPr>
        <p:spPr>
          <a:xfrm>
            <a:off x="55478" y="160808"/>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80057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Текст 8"/>
          <p:cNvSpPr>
            <a:spLocks noGrp="1"/>
          </p:cNvSpPr>
          <p:nvPr>
            <p:ph type="body" sz="quarter" idx="15" hasCustomPrompt="1"/>
          </p:nvPr>
        </p:nvSpPr>
        <p:spPr>
          <a:xfrm>
            <a:off x="55478" y="160811"/>
            <a:ext cx="9144000" cy="314024"/>
          </a:xfrm>
          <a:prstGeom prst="rect">
            <a:avLst/>
          </a:prstGeom>
        </p:spPr>
        <p:txBody>
          <a:bodyPr anchor="b">
            <a:noAutofit/>
          </a:bodyPr>
          <a:lstStyle>
            <a:lvl1pPr marL="0" indent="0" algn="l">
              <a:buNone/>
              <a:defRPr sz="2000" b="1" spc="0" baseline="0">
                <a:solidFill>
                  <a:schemeClr val="accent3">
                    <a:lumMod val="10000"/>
                  </a:schemeClr>
                </a:solidFill>
                <a:latin typeface="Myriad Pro Cond" panose="020B0506030403020204" pitchFamily="34" charset="0"/>
                <a:cs typeface="Times New Roman" panose="02020603050405020304" pitchFamily="18" charset="0"/>
              </a:defRPr>
            </a:lvl1pPr>
          </a:lstStyle>
          <a:p>
            <a:pPr lvl="0"/>
            <a:r>
              <a:rPr lang="ru-RU" dirty="0"/>
              <a:t>Название слайда</a:t>
            </a:r>
          </a:p>
        </p:txBody>
      </p:sp>
      <p:sp>
        <p:nvSpPr>
          <p:cNvPr id="8" name="Текст 8"/>
          <p:cNvSpPr>
            <a:spLocks noGrp="1"/>
          </p:cNvSpPr>
          <p:nvPr>
            <p:ph type="body" sz="quarter" idx="14" hasCustomPrompt="1"/>
          </p:nvPr>
        </p:nvSpPr>
        <p:spPr>
          <a:xfrm>
            <a:off x="55478" y="413921"/>
            <a:ext cx="9144000" cy="240014"/>
          </a:xfrm>
          <a:prstGeom prst="rect">
            <a:avLst/>
          </a:prstGeom>
        </p:spPr>
        <p:txBody>
          <a:bodyPr anchor="ctr">
            <a:noAutofit/>
          </a:bodyPr>
          <a:lstStyle>
            <a:lvl1pPr marL="0" indent="0" algn="l">
              <a:buNone/>
              <a:defRPr sz="1400" b="0" spc="0" baseline="0">
                <a:solidFill>
                  <a:schemeClr val="bg1">
                    <a:lumMod val="65000"/>
                  </a:schemeClr>
                </a:solidFill>
                <a:latin typeface="Myriad Pro Cond" panose="020B0506030403020204" pitchFamily="34" charset="0"/>
                <a:cs typeface="Times New Roman" panose="02020603050405020304" pitchFamily="18" charset="0"/>
              </a:defRPr>
            </a:lvl1pPr>
          </a:lstStyle>
          <a:p>
            <a:pPr lvl="0"/>
            <a:r>
              <a:rPr lang="ru-RU" dirty="0"/>
              <a:t>Название проекта или шифр или комментарий</a:t>
            </a:r>
          </a:p>
        </p:txBody>
      </p:sp>
      <p:sp>
        <p:nvSpPr>
          <p:cNvPr id="9" name="Content Placeholder 2"/>
          <p:cNvSpPr>
            <a:spLocks noGrp="1"/>
          </p:cNvSpPr>
          <p:nvPr>
            <p:ph idx="16"/>
          </p:nvPr>
        </p:nvSpPr>
        <p:spPr>
          <a:xfrm>
            <a:off x="1537914" y="742218"/>
            <a:ext cx="8534400" cy="3615267"/>
          </a:xfrm>
          <a:prstGeom prst="rect">
            <a:avLst/>
          </a:prstGeom>
        </p:spPr>
        <p:txBody>
          <a:bodyPr anchor="ctr">
            <a:normAutofit/>
          </a:bodyPr>
          <a:lstStyle>
            <a:lvl1pPr>
              <a:defRPr>
                <a:solidFill>
                  <a:schemeClr val="accent3">
                    <a:lumMod val="10000"/>
                  </a:schemeClr>
                </a:solidFill>
                <a:latin typeface="Myriad Pro Cond" panose="020B0506030403020204" pitchFamily="34" charset="0"/>
              </a:defRPr>
            </a:lvl1pPr>
            <a:lvl2pPr>
              <a:defRPr>
                <a:solidFill>
                  <a:schemeClr val="accent3">
                    <a:lumMod val="10000"/>
                  </a:schemeClr>
                </a:solidFill>
                <a:latin typeface="Myriad Pro Cond" panose="020B0506030403020204" pitchFamily="34" charset="0"/>
              </a:defRPr>
            </a:lvl2pPr>
            <a:lvl3pPr>
              <a:defRPr>
                <a:solidFill>
                  <a:schemeClr val="accent3">
                    <a:lumMod val="10000"/>
                  </a:schemeClr>
                </a:solidFill>
                <a:latin typeface="Myriad Pro Cond" panose="020B0506030403020204" pitchFamily="34" charset="0"/>
              </a:defRPr>
            </a:lvl3pPr>
            <a:lvl4pPr>
              <a:defRPr>
                <a:solidFill>
                  <a:schemeClr val="accent3">
                    <a:lumMod val="10000"/>
                  </a:schemeClr>
                </a:solidFill>
                <a:latin typeface="Myriad Pro Cond" panose="020B0506030403020204" pitchFamily="34" charset="0"/>
              </a:defRPr>
            </a:lvl4pPr>
            <a:lvl5pPr>
              <a:defRPr>
                <a:solidFill>
                  <a:schemeClr val="accent3">
                    <a:lumMod val="10000"/>
                  </a:schemeClr>
                </a:solidFill>
                <a:latin typeface="Myriad Pro Cond" panose="020B0506030403020204" pitchFamily="34" charset="0"/>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2" name="Text Placeholder 3"/>
          <p:cNvSpPr>
            <a:spLocks noGrp="1"/>
          </p:cNvSpPr>
          <p:nvPr>
            <p:ph type="body" sz="half" idx="2"/>
          </p:nvPr>
        </p:nvSpPr>
        <p:spPr>
          <a:xfrm>
            <a:off x="1537914" y="4544291"/>
            <a:ext cx="8553534" cy="1627910"/>
          </a:xfrm>
          <a:prstGeom prst="rect">
            <a:avLst/>
          </a:prstGeom>
        </p:spPr>
        <p:txBody>
          <a:bodyPr anchor="t">
            <a:normAutofit/>
          </a:bodyPr>
          <a:lstStyle>
            <a:lvl1pPr marL="0" indent="0">
              <a:buNone/>
              <a:defRPr sz="1200">
                <a:solidFill>
                  <a:schemeClr val="accent3">
                    <a:lumMod val="10000"/>
                  </a:schemeClr>
                </a:solidFill>
                <a:latin typeface="Myriad Pro" panose="020B0503030403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Номер слайда 4"/>
          <p:cNvSpPr>
            <a:spLocks noGrp="1"/>
          </p:cNvSpPr>
          <p:nvPr>
            <p:ph type="sldNum" sz="quarter" idx="4"/>
          </p:nvPr>
        </p:nvSpPr>
        <p:spPr>
          <a:xfrm>
            <a:off x="11815010" y="6545151"/>
            <a:ext cx="376989" cy="222584"/>
          </a:xfrm>
          <a:prstGeom prst="rect">
            <a:avLst/>
          </a:prstGeom>
        </p:spPr>
        <p:txBody>
          <a:bodyPr vert="horz" lIns="91440" tIns="45720" rIns="91440" bIns="45720" rtlCol="0" anchor="ctr"/>
          <a:lstStyle>
            <a:lvl1pPr algn="r">
              <a:defRPr sz="1100">
                <a:solidFill>
                  <a:schemeClr val="bg1">
                    <a:lumMod val="50000"/>
                  </a:schemeClr>
                </a:solidFill>
                <a:latin typeface="Myriad Pro Cond" panose="020B0506030403020204" pitchFamily="34" charset="0"/>
                <a:cs typeface="Times New Roman" panose="02020603050405020304" pitchFamily="18"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9333581"/>
      </p:ext>
    </p:extLst>
  </p:cSld>
  <p:clrMapOvr>
    <a:masterClrMapping/>
  </p:clrMapOvr>
  <p:extLst>
    <p:ext uri="{DCECCB84-F9BA-43D5-87BE-67443E8EF086}">
      <p15:sldGuideLst xmlns:p15="http://schemas.microsoft.com/office/powerpoint/2012/main">
        <p15:guide id="1" orient="horz" pos="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Фина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53503" y="6334518"/>
            <a:ext cx="8714450" cy="457201"/>
          </a:xfrm>
          <a:prstGeom prst="rect">
            <a:avLst/>
          </a:prstGeom>
        </p:spPr>
        <p:txBody>
          <a:bodyPr anchor="b">
            <a:normAutofit/>
          </a:bodyPr>
          <a:lstStyle>
            <a:lvl1pPr marL="0" indent="0">
              <a:buNone/>
              <a:defRPr sz="1200">
                <a:solidFill>
                  <a:schemeClr val="bg1">
                    <a:lumMod val="6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dirty="0"/>
              <a:t>ФИО исполнителя(ей), контактные данные (если требуется).</a:t>
            </a:r>
          </a:p>
        </p:txBody>
      </p:sp>
      <p:sp>
        <p:nvSpPr>
          <p:cNvPr id="2" name="TextBox 1"/>
          <p:cNvSpPr txBox="1"/>
          <p:nvPr userDrawn="1"/>
        </p:nvSpPr>
        <p:spPr>
          <a:xfrm>
            <a:off x="3265711" y="2509451"/>
            <a:ext cx="5676403" cy="13234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Thank you for </a:t>
            </a:r>
            <a:r>
              <a:rPr lang="ru-RU" sz="4000" b="1" spc="-15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your</a:t>
            </a:r>
            <a:r>
              <a:rPr lang="en-US" sz="4000" b="1" spc="-150" baseline="0" dirty="0">
                <a:solidFill>
                  <a:schemeClr val="bg2">
                    <a:lumMod val="10000"/>
                  </a:schemeClr>
                </a:solidFill>
                <a:latin typeface="Myriad Pro Cond" panose="020B0506030403020204" pitchFamily="34" charset="0"/>
              </a:rPr>
              <a:t> </a:t>
            </a:r>
            <a:r>
              <a:rPr lang="en-US" sz="4000" b="1" spc="-150" dirty="0">
                <a:solidFill>
                  <a:schemeClr val="bg2">
                    <a:lumMod val="10000"/>
                  </a:schemeClr>
                </a:solidFill>
                <a:latin typeface="Myriad Pro Cond" panose="020B0506030403020204" pitchFamily="34" charset="0"/>
              </a:rPr>
              <a:t>attention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b="1" spc="-150" dirty="0">
                <a:solidFill>
                  <a:schemeClr val="bg2">
                    <a:lumMod val="10000"/>
                  </a:schemeClr>
                </a:solidFill>
                <a:latin typeface="Myriad Pro Cond" panose="020B0506030403020204" pitchFamily="34" charset="0"/>
              </a:rPr>
              <a:t>Ready to answer your questions</a:t>
            </a:r>
            <a:endParaRPr lang="ru-RU" sz="4000" b="1" spc="-150" dirty="0">
              <a:solidFill>
                <a:schemeClr val="bg2">
                  <a:lumMod val="10000"/>
                </a:schemeClr>
              </a:solidFill>
              <a:latin typeface="Myriad Pro Cond" panose="020B0506030403020204" pitchFamily="34" charset="0"/>
            </a:endParaRPr>
          </a:p>
        </p:txBody>
      </p:sp>
    </p:spTree>
    <p:extLst>
      <p:ext uri="{BB962C8B-B14F-4D97-AF65-F5344CB8AC3E}">
        <p14:creationId xmlns:p14="http://schemas.microsoft.com/office/powerpoint/2010/main" val="426919640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11875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6" r:id="rId5"/>
    <p:sldLayoutId id="214748367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834" userDrawn="1">
          <p15:clr>
            <a:srgbClr val="F26B43"/>
          </p15:clr>
        </p15:guide>
        <p15:guide id="2" orient="horz" pos="4224" userDrawn="1">
          <p15:clr>
            <a:srgbClr val="F26B43"/>
          </p15:clr>
        </p15:guide>
        <p15:guide id="3" orient="horz" pos="368" userDrawn="1">
          <p15:clr>
            <a:srgbClr val="F26B43"/>
          </p15:clr>
        </p15:guide>
        <p15:guide id="4" orient="horz" pos="96" userDrawn="1">
          <p15:clr>
            <a:srgbClr val="F26B43"/>
          </p15:clr>
        </p15:guide>
        <p15:guide id="5" pos="7355" userDrawn="1">
          <p15:clr>
            <a:srgbClr val="F26B43"/>
          </p15:clr>
        </p15:guide>
        <p15:guide id="6" pos="30" userDrawn="1">
          <p15:clr>
            <a:srgbClr val="F26B43"/>
          </p15:clr>
        </p15:guide>
        <p15:guide id="7" pos="6675" userDrawn="1">
          <p15:clr>
            <a:srgbClr val="F26B43"/>
          </p15:clr>
        </p15:guide>
        <p15:guide id="8" orient="horz" pos="1480" userDrawn="1">
          <p15:clr>
            <a:srgbClr val="F26B43"/>
          </p15:clr>
        </p15:guide>
        <p15:guide id="9" orient="horz" pos="1956" userDrawn="1">
          <p15:clr>
            <a:srgbClr val="F26B43"/>
          </p15:clr>
        </p15:guide>
        <p15:guide id="10" pos="3840" userDrawn="1">
          <p15:clr>
            <a:srgbClr val="F26B43"/>
          </p15:clr>
        </p15:guide>
        <p15:guide id="11" orient="horz" pos="4269" userDrawn="1">
          <p15:clr>
            <a:srgbClr val="F26B43"/>
          </p15:clr>
        </p15:guide>
        <p15:guide id="12"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quarter" idx="13"/>
          </p:nvPr>
        </p:nvSpPr>
        <p:spPr>
          <a:xfrm>
            <a:off x="1558212" y="3555833"/>
            <a:ext cx="9422918" cy="750049"/>
          </a:xfrm>
        </p:spPr>
        <p:txBody>
          <a:bodyPr anchor="b"/>
          <a:lstStyle/>
          <a:p>
            <a:endParaRPr lang="en-US" dirty="0"/>
          </a:p>
          <a:p>
            <a:endParaRPr lang="en-US" dirty="0"/>
          </a:p>
          <a:p>
            <a:endParaRPr lang="en-US" dirty="0"/>
          </a:p>
          <a:p>
            <a:endParaRPr lang="en-US" dirty="0"/>
          </a:p>
          <a:p>
            <a:endParaRPr lang="en-US" dirty="0"/>
          </a:p>
          <a:p>
            <a:endParaRPr lang="en-US" dirty="0"/>
          </a:p>
          <a:p>
            <a:r>
              <a:rPr lang="en-US" spc="0" dirty="0"/>
              <a:t>Identified Gaps in the Provisions </a:t>
            </a:r>
            <a:br>
              <a:rPr lang="en-US" spc="0" dirty="0"/>
            </a:br>
            <a:r>
              <a:rPr lang="en-US" spc="0" dirty="0"/>
              <a:t>of the UN Regulation</a:t>
            </a:r>
            <a:r>
              <a:rPr lang="ru-RU" spc="0" dirty="0"/>
              <a:t> </a:t>
            </a:r>
            <a:r>
              <a:rPr lang="en-US" spc="0" dirty="0"/>
              <a:t>No. [157] (ALKS)</a:t>
            </a:r>
            <a:br>
              <a:rPr lang="en-US" spc="0" dirty="0"/>
            </a:br>
            <a:r>
              <a:rPr lang="en-US" sz="3200" spc="0" dirty="0"/>
              <a:t>(</a:t>
            </a:r>
            <a:r>
              <a:rPr lang="fr-CH" sz="3200" spc="0" dirty="0"/>
              <a:t>ECE/TRANS/WP.29/2020/81)</a:t>
            </a:r>
          </a:p>
          <a:p>
            <a:pPr algn="l"/>
            <a:r>
              <a:rPr lang="en-US" sz="3200" spc="0" dirty="0">
                <a:solidFill>
                  <a:schemeClr val="bg2">
                    <a:lumMod val="50000"/>
                  </a:schemeClr>
                </a:solidFill>
              </a:rPr>
              <a:t>From the Approval Authority Standpoint</a:t>
            </a:r>
            <a:endParaRPr lang="ru-RU" sz="3200" spc="0" dirty="0">
              <a:solidFill>
                <a:schemeClr val="bg2">
                  <a:lumMod val="50000"/>
                </a:schemeClr>
              </a:solidFill>
            </a:endParaRPr>
          </a:p>
        </p:txBody>
      </p:sp>
      <p:sp>
        <p:nvSpPr>
          <p:cNvPr id="2" name="TextBox 1"/>
          <p:cNvSpPr txBox="1"/>
          <p:nvPr/>
        </p:nvSpPr>
        <p:spPr>
          <a:xfrm>
            <a:off x="237558" y="214534"/>
            <a:ext cx="2369623" cy="461665"/>
          </a:xfrm>
          <a:prstGeom prst="rect">
            <a:avLst/>
          </a:prstGeom>
          <a:noFill/>
        </p:spPr>
        <p:txBody>
          <a:bodyPr wrap="none" rtlCol="0">
            <a:spAutoFit/>
          </a:bodyPr>
          <a:lstStyle/>
          <a:p>
            <a:r>
              <a:rPr lang="en-GB" sz="1200" dirty="0">
                <a:solidFill>
                  <a:schemeClr val="bg2">
                    <a:lumMod val="10000"/>
                  </a:schemeClr>
                </a:solidFill>
                <a:latin typeface="Verdana" panose="020B0604030504040204" pitchFamily="34" charset="0"/>
              </a:rPr>
              <a:t>Transmitted</a:t>
            </a:r>
            <a:r>
              <a:rPr lang="en-GB" sz="1200" dirty="0"/>
              <a:t>  </a:t>
            </a:r>
            <a:r>
              <a:rPr lang="en-GB" sz="1200" dirty="0">
                <a:solidFill>
                  <a:schemeClr val="bg2">
                    <a:lumMod val="10000"/>
                  </a:schemeClr>
                </a:solidFill>
                <a:latin typeface="Verdana" panose="020B0604030504040204" pitchFamily="34" charset="0"/>
              </a:rPr>
              <a:t>by the expert </a:t>
            </a:r>
            <a:br>
              <a:rPr lang="en-GB" sz="1200" dirty="0">
                <a:solidFill>
                  <a:schemeClr val="bg2">
                    <a:lumMod val="10000"/>
                  </a:schemeClr>
                </a:solidFill>
                <a:latin typeface="Verdana" panose="020B0604030504040204" pitchFamily="34" charset="0"/>
              </a:rPr>
            </a:br>
            <a:r>
              <a:rPr lang="en-GB" sz="1200" dirty="0">
                <a:solidFill>
                  <a:schemeClr val="bg2">
                    <a:lumMod val="10000"/>
                  </a:schemeClr>
                </a:solidFill>
                <a:latin typeface="Verdana" panose="020B0604030504040204" pitchFamily="34" charset="0"/>
              </a:rPr>
              <a:t>from the Russian Federation</a:t>
            </a:r>
          </a:p>
        </p:txBody>
      </p:sp>
      <p:sp>
        <p:nvSpPr>
          <p:cNvPr id="7" name="TextBox 18">
            <a:extLst>
              <a:ext uri="{FF2B5EF4-FFF2-40B4-BE49-F238E27FC236}">
                <a16:creationId xmlns:a16="http://schemas.microsoft.com/office/drawing/2014/main" id="{0086AD73-F4CD-4E4C-B1EE-8EA66086144C}"/>
              </a:ext>
            </a:extLst>
          </p:cNvPr>
          <p:cNvSpPr txBox="1">
            <a:spLocks noChangeArrowheads="1"/>
          </p:cNvSpPr>
          <p:nvPr/>
        </p:nvSpPr>
        <p:spPr bwMode="auto">
          <a:xfrm>
            <a:off x="8552892" y="175697"/>
            <a:ext cx="3415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7600" b="1">
                <a:solidFill>
                  <a:srgbClr val="FFD624"/>
                </a:solidFill>
                <a:latin typeface="Verdana" panose="020B0604030504040204" pitchFamily="34" charset="0"/>
              </a:defRPr>
            </a:lvl1pPr>
            <a:lvl2pPr marL="742950" indent="-285750" eaLnBrk="0" hangingPunct="0">
              <a:defRPr sz="7600" b="1">
                <a:solidFill>
                  <a:srgbClr val="FFD624"/>
                </a:solidFill>
                <a:latin typeface="Verdana" panose="020B0604030504040204" pitchFamily="34" charset="0"/>
              </a:defRPr>
            </a:lvl2pPr>
            <a:lvl3pPr marL="1143000" indent="-228600" eaLnBrk="0" hangingPunct="0">
              <a:defRPr sz="7600" b="1">
                <a:solidFill>
                  <a:srgbClr val="FFD624"/>
                </a:solidFill>
                <a:latin typeface="Verdana" panose="020B0604030504040204" pitchFamily="34" charset="0"/>
              </a:defRPr>
            </a:lvl3pPr>
            <a:lvl4pPr marL="1600200" indent="-228600" eaLnBrk="0" hangingPunct="0">
              <a:defRPr sz="7600" b="1">
                <a:solidFill>
                  <a:srgbClr val="FFD624"/>
                </a:solidFill>
                <a:latin typeface="Verdana" panose="020B0604030504040204" pitchFamily="34" charset="0"/>
              </a:defRPr>
            </a:lvl4pPr>
            <a:lvl5pPr marL="2057400" indent="-228600" eaLnBrk="0" hangingPunct="0">
              <a:defRPr sz="7600" b="1">
                <a:solidFill>
                  <a:srgbClr val="FFD624"/>
                </a:solidFill>
                <a:latin typeface="Verdana" panose="020B0604030504040204" pitchFamily="34" charset="0"/>
              </a:defRPr>
            </a:lvl5pPr>
            <a:lvl6pPr marL="2514600" indent="-228600" eaLnBrk="0" fontAlgn="base" hangingPunct="0">
              <a:spcBef>
                <a:spcPct val="0"/>
              </a:spcBef>
              <a:spcAft>
                <a:spcPct val="0"/>
              </a:spcAft>
              <a:defRPr sz="7600" b="1">
                <a:solidFill>
                  <a:srgbClr val="FFD624"/>
                </a:solidFill>
                <a:latin typeface="Verdana" panose="020B0604030504040204" pitchFamily="34" charset="0"/>
              </a:defRPr>
            </a:lvl6pPr>
            <a:lvl7pPr marL="2971800" indent="-228600" eaLnBrk="0" fontAlgn="base" hangingPunct="0">
              <a:spcBef>
                <a:spcPct val="0"/>
              </a:spcBef>
              <a:spcAft>
                <a:spcPct val="0"/>
              </a:spcAft>
              <a:defRPr sz="7600" b="1">
                <a:solidFill>
                  <a:srgbClr val="FFD624"/>
                </a:solidFill>
                <a:latin typeface="Verdana" panose="020B0604030504040204" pitchFamily="34" charset="0"/>
              </a:defRPr>
            </a:lvl7pPr>
            <a:lvl8pPr marL="3429000" indent="-228600" eaLnBrk="0" fontAlgn="base" hangingPunct="0">
              <a:spcBef>
                <a:spcPct val="0"/>
              </a:spcBef>
              <a:spcAft>
                <a:spcPct val="0"/>
              </a:spcAft>
              <a:defRPr sz="7600" b="1">
                <a:solidFill>
                  <a:srgbClr val="FFD624"/>
                </a:solidFill>
                <a:latin typeface="Verdana" panose="020B0604030504040204" pitchFamily="34" charset="0"/>
              </a:defRPr>
            </a:lvl8pPr>
            <a:lvl9pPr marL="3886200" indent="-228600" eaLnBrk="0" fontAlgn="base" hangingPunct="0">
              <a:spcBef>
                <a:spcPct val="0"/>
              </a:spcBef>
              <a:spcAft>
                <a:spcPct val="0"/>
              </a:spcAft>
              <a:defRPr sz="7600" b="1">
                <a:solidFill>
                  <a:srgbClr val="FFD624"/>
                </a:solidFill>
                <a:latin typeface="Verdana" panose="020B0604030504040204" pitchFamily="34" charset="0"/>
              </a:defRPr>
            </a:lvl9pPr>
          </a:lstStyle>
          <a:p>
            <a:pPr eaLnBrk="1" hangingPunct="1"/>
            <a:r>
              <a:rPr lang="fr-CH" altLang="ja-JP" sz="1200" b="0" u="sng" dirty="0">
                <a:solidFill>
                  <a:schemeClr val="bg2">
                    <a:lumMod val="10000"/>
                  </a:schemeClr>
                </a:solidFill>
              </a:rPr>
              <a:t>Informal document</a:t>
            </a:r>
            <a:r>
              <a:rPr lang="fr-CH" altLang="ja-JP" sz="1200" b="0" dirty="0">
                <a:solidFill>
                  <a:schemeClr val="bg2">
                    <a:lumMod val="10000"/>
                  </a:schemeClr>
                </a:solidFill>
              </a:rPr>
              <a:t> </a:t>
            </a:r>
            <a:r>
              <a:rPr lang="en-US" altLang="ja-JP" sz="1200" dirty="0">
                <a:solidFill>
                  <a:schemeClr val="bg2">
                    <a:lumMod val="10000"/>
                  </a:schemeClr>
                </a:solidFill>
              </a:rPr>
              <a:t>GRVA-07-07</a:t>
            </a:r>
            <a:endParaRPr lang="fr-CH" altLang="ja-JP" sz="1200" dirty="0">
              <a:solidFill>
                <a:schemeClr val="bg2">
                  <a:lumMod val="10000"/>
                </a:schemeClr>
              </a:solidFill>
            </a:endParaRPr>
          </a:p>
          <a:p>
            <a:pPr eaLnBrk="1" hangingPunct="1"/>
            <a:r>
              <a:rPr lang="en-US" altLang="ja-JP" sz="1200" b="0" dirty="0">
                <a:solidFill>
                  <a:schemeClr val="bg2">
                    <a:lumMod val="10000"/>
                  </a:schemeClr>
                </a:solidFill>
              </a:rPr>
              <a:t>7</a:t>
            </a:r>
            <a:r>
              <a:rPr lang="en-US" altLang="ja-JP" sz="1200" b="0" baseline="30000" dirty="0">
                <a:solidFill>
                  <a:schemeClr val="bg2">
                    <a:lumMod val="10000"/>
                  </a:schemeClr>
                </a:solidFill>
              </a:rPr>
              <a:t>th</a:t>
            </a:r>
            <a:r>
              <a:rPr lang="en-US" altLang="ja-JP" sz="1200" b="0" dirty="0">
                <a:solidFill>
                  <a:schemeClr val="bg2">
                    <a:lumMod val="10000"/>
                  </a:schemeClr>
                </a:solidFill>
              </a:rPr>
              <a:t> GRVA session</a:t>
            </a:r>
            <a:r>
              <a:rPr lang="fr-CH" altLang="ja-JP" sz="1200" b="0" dirty="0">
                <a:solidFill>
                  <a:schemeClr val="bg2">
                    <a:lumMod val="10000"/>
                  </a:schemeClr>
                </a:solidFill>
              </a:rPr>
              <a:t>, </a:t>
            </a:r>
            <a:r>
              <a:rPr lang="en-US" altLang="ja-JP" sz="1200" b="0" dirty="0">
                <a:solidFill>
                  <a:schemeClr val="bg2">
                    <a:lumMod val="10000"/>
                  </a:schemeClr>
                </a:solidFill>
              </a:rPr>
              <a:t>21-25 September 2020</a:t>
            </a:r>
            <a:endParaRPr lang="fr-CH" altLang="ja-JP" sz="1200" b="0" dirty="0">
              <a:solidFill>
                <a:schemeClr val="bg2">
                  <a:lumMod val="10000"/>
                </a:schemeClr>
              </a:solidFill>
            </a:endParaRPr>
          </a:p>
          <a:p>
            <a:pPr eaLnBrk="1" hangingPunct="1"/>
            <a:r>
              <a:rPr lang="fr-CH" altLang="ja-JP" sz="1200" b="0" dirty="0">
                <a:solidFill>
                  <a:schemeClr val="bg2">
                    <a:lumMod val="10000"/>
                  </a:schemeClr>
                </a:solidFill>
              </a:rPr>
              <a:t>Agenda item 4(d)</a:t>
            </a:r>
            <a:endParaRPr lang="en-US" altLang="ja-JP" sz="1200" b="0" dirty="0">
              <a:solidFill>
                <a:schemeClr val="bg2">
                  <a:lumMod val="10000"/>
                </a:schemeClr>
              </a:solidFill>
            </a:endParaRPr>
          </a:p>
        </p:txBody>
      </p:sp>
      <p:sp>
        <p:nvSpPr>
          <p:cNvPr id="5" name="Объект 7">
            <a:extLst>
              <a:ext uri="{FF2B5EF4-FFF2-40B4-BE49-F238E27FC236}">
                <a16:creationId xmlns:a16="http://schemas.microsoft.com/office/drawing/2014/main" id="{D2C5D2FB-01BE-4BBA-8AD5-C2A128BE0ADB}"/>
              </a:ext>
            </a:extLst>
          </p:cNvPr>
          <p:cNvSpPr txBox="1">
            <a:spLocks/>
          </p:cNvSpPr>
          <p:nvPr/>
        </p:nvSpPr>
        <p:spPr>
          <a:xfrm>
            <a:off x="1921106" y="5498251"/>
            <a:ext cx="8977049" cy="89081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800"/>
              </a:spcBef>
              <a:buNone/>
            </a:pPr>
            <a:r>
              <a:rPr lang="en-US" sz="1800" u="sng" dirty="0">
                <a:solidFill>
                  <a:schemeClr val="bg2">
                    <a:lumMod val="10000"/>
                  </a:schemeClr>
                </a:solidFill>
              </a:rPr>
              <a:t>Note</a:t>
            </a:r>
            <a:r>
              <a:rPr lang="en-US" sz="1800" dirty="0">
                <a:solidFill>
                  <a:schemeClr val="bg2">
                    <a:lumMod val="10000"/>
                  </a:schemeClr>
                </a:solidFill>
              </a:rPr>
              <a:t>: This document is distributed as a background for the proposal </a:t>
            </a:r>
            <a:br>
              <a:rPr lang="en-US" sz="1800" dirty="0">
                <a:solidFill>
                  <a:schemeClr val="bg2">
                    <a:lumMod val="10000"/>
                  </a:schemeClr>
                </a:solidFill>
              </a:rPr>
            </a:br>
            <a:r>
              <a:rPr lang="en-US" sz="1800" dirty="0">
                <a:solidFill>
                  <a:schemeClr val="bg2">
                    <a:lumMod val="10000"/>
                  </a:schemeClr>
                </a:solidFill>
              </a:rPr>
              <a:t>for a Supplement to UN Regulation No. [157] (ALKS) for information only. </a:t>
            </a:r>
          </a:p>
        </p:txBody>
      </p:sp>
    </p:spTree>
    <p:extLst>
      <p:ext uri="{BB962C8B-B14F-4D97-AF65-F5344CB8AC3E}">
        <p14:creationId xmlns:p14="http://schemas.microsoft.com/office/powerpoint/2010/main" val="305421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287811"/>
            <a:ext cx="12192000" cy="314024"/>
          </a:xfrm>
        </p:spPr>
        <p:txBody>
          <a:bodyPr/>
          <a:lstStyle/>
          <a:p>
            <a:r>
              <a:rPr lang="en-US" sz="2400" dirty="0"/>
              <a:t>Gaps in Annex 4 </a:t>
            </a:r>
            <a:r>
              <a:rPr lang="en-US" sz="2400" dirty="0">
                <a:solidFill>
                  <a:srgbClr val="0000CC"/>
                </a:solidFill>
              </a:rPr>
              <a:t>(Verification of </a:t>
            </a:r>
            <a:r>
              <a:rPr lang="en-GB" sz="2400" dirty="0">
                <a:solidFill>
                  <a:srgbClr val="0000CC"/>
                </a:solidFill>
              </a:rPr>
              <a:t>functional and operational safety aspects) </a:t>
            </a:r>
            <a:r>
              <a:rPr lang="en-US" sz="2400" dirty="0"/>
              <a:t>(2)</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10</a:t>
            </a:fld>
            <a:endParaRPr lang="en-US" dirty="0"/>
          </a:p>
        </p:txBody>
      </p:sp>
      <p:sp>
        <p:nvSpPr>
          <p:cNvPr id="10" name="Объект 7"/>
          <p:cNvSpPr txBox="1">
            <a:spLocks/>
          </p:cNvSpPr>
          <p:nvPr/>
        </p:nvSpPr>
        <p:spPr>
          <a:xfrm>
            <a:off x="5892800" y="965200"/>
            <a:ext cx="5981700" cy="18923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kumimoji="0" lang="en-US" sz="200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What does that mean?</a:t>
            </a:r>
            <a:endParaRPr lang="en-GB" sz="2000" dirty="0">
              <a:solidFill>
                <a:schemeClr val="bg2">
                  <a:lumMod val="10000"/>
                </a:schemeClr>
              </a:solidFill>
            </a:endParaRPr>
          </a:p>
          <a:p>
            <a:pPr lvl="0" defTabSz="914400">
              <a:lnSpc>
                <a:spcPct val="90000"/>
              </a:lnSpc>
              <a:spcAft>
                <a:spcPts val="600"/>
              </a:spcAft>
              <a:defRPr/>
            </a:pPr>
            <a:r>
              <a:rPr lang="en-US" sz="2000" dirty="0">
                <a:solidFill>
                  <a:srgbClr val="0000CC"/>
                </a:solidFill>
              </a:rPr>
              <a:t>Appendix 2 is the form of the </a:t>
            </a:r>
            <a:r>
              <a:rPr lang="en-GB" sz="2000" dirty="0">
                <a:solidFill>
                  <a:srgbClr val="0000CC"/>
                </a:solidFill>
              </a:rPr>
              <a:t>Information document form for automated lane keeping systems to be provided by the manufacturer for the approval</a:t>
            </a:r>
          </a:p>
          <a:p>
            <a:pPr lvl="0" defTabSz="914400">
              <a:lnSpc>
                <a:spcPct val="90000"/>
              </a:lnSpc>
              <a:defRPr/>
            </a:pPr>
            <a:r>
              <a:rPr lang="en-GB" sz="2000" b="1" dirty="0">
                <a:solidFill>
                  <a:srgbClr val="0000CC"/>
                </a:solidFill>
              </a:rPr>
              <a:t>Para. 6 has to be revisited </a:t>
            </a:r>
            <a:endPar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sp>
        <p:nvSpPr>
          <p:cNvPr id="8" name="Объект 7"/>
          <p:cNvSpPr txBox="1">
            <a:spLocks/>
          </p:cNvSpPr>
          <p:nvPr/>
        </p:nvSpPr>
        <p:spPr>
          <a:xfrm>
            <a:off x="449342" y="12700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Content:</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6. </a:t>
            </a:r>
            <a:r>
              <a:rPr lang="en-US" sz="2000" dirty="0">
                <a:solidFill>
                  <a:schemeClr val="bg2">
                    <a:lumMod val="10000"/>
                  </a:schemeClr>
                </a:solidFill>
              </a:rPr>
              <a:t>Communication </a:t>
            </a:r>
            <a:r>
              <a:rPr lang="en-US" sz="2000" u="sng" dirty="0">
                <a:solidFill>
                  <a:schemeClr val="bg2">
                    <a:lumMod val="10000"/>
                  </a:schemeClr>
                </a:solidFill>
              </a:rPr>
              <a:t>to other Type Approval Authorities </a:t>
            </a:r>
            <a:r>
              <a:rPr lang="en-US" sz="2000" dirty="0">
                <a:solidFill>
                  <a:schemeClr val="bg2">
                    <a:lumMod val="10000"/>
                  </a:schemeClr>
                </a:solidFill>
              </a:rPr>
              <a:t>(Appendix 2) containing…</a:t>
            </a:r>
          </a:p>
        </p:txBody>
      </p:sp>
      <p:cxnSp>
        <p:nvCxnSpPr>
          <p:cNvPr id="23" name="Прямая со стрелкой 22"/>
          <p:cNvCxnSpPr/>
          <p:nvPr/>
        </p:nvCxnSpPr>
        <p:spPr>
          <a:xfrm flipV="1">
            <a:off x="4152900" y="1295400"/>
            <a:ext cx="1803400" cy="5842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Объект 7"/>
          <p:cNvSpPr txBox="1">
            <a:spLocks/>
          </p:cNvSpPr>
          <p:nvPr/>
        </p:nvSpPr>
        <p:spPr>
          <a:xfrm>
            <a:off x="462042" y="34417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3.4.4.:</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The 3</a:t>
            </a:r>
            <a:r>
              <a:rPr lang="en-GB" sz="2000" baseline="30000" dirty="0">
                <a:solidFill>
                  <a:schemeClr val="bg2">
                    <a:lumMod val="10000"/>
                  </a:schemeClr>
                </a:solidFill>
              </a:rPr>
              <a:t>rd</a:t>
            </a:r>
            <a:r>
              <a:rPr lang="en-GB" sz="2000" dirty="0">
                <a:solidFill>
                  <a:schemeClr val="bg2">
                    <a:lumMod val="10000"/>
                  </a:schemeClr>
                </a:solidFill>
              </a:rPr>
              <a:t> subparagraph: “The Type Approval Authority shall perform an assessment...”</a:t>
            </a:r>
          </a:p>
          <a:p>
            <a:pPr lvl="0" defTabSz="914400">
              <a:lnSpc>
                <a:spcPct val="90000"/>
              </a:lnSpc>
              <a:spcBef>
                <a:spcPts val="1000"/>
              </a:spcBef>
            </a:pPr>
            <a:r>
              <a:rPr lang="en-GB" sz="2000" dirty="0">
                <a:solidFill>
                  <a:schemeClr val="bg2">
                    <a:lumMod val="10000"/>
                  </a:schemeClr>
                </a:solidFill>
              </a:rPr>
              <a:t>The last subparagraph: “The Type Approval Authority shall perform or shall require performing tests as specified in paragraph 4. to verify the safety concept”.</a:t>
            </a:r>
            <a:endParaRPr lang="en-US" sz="2000" dirty="0">
              <a:solidFill>
                <a:schemeClr val="bg2">
                  <a:lumMod val="10000"/>
                </a:schemeClr>
              </a:solidFill>
            </a:endParaRPr>
          </a:p>
        </p:txBody>
      </p:sp>
      <p:sp>
        <p:nvSpPr>
          <p:cNvPr id="27" name="Объект 7"/>
          <p:cNvSpPr txBox="1">
            <a:spLocks/>
          </p:cNvSpPr>
          <p:nvPr/>
        </p:nvSpPr>
        <p:spPr>
          <a:xfrm>
            <a:off x="5892800" y="3733800"/>
            <a:ext cx="6019800" cy="18923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Para. 3.4.4. from the 3</a:t>
            </a:r>
            <a:r>
              <a:rPr kumimoji="0" lang="en-US" sz="2000" b="1" i="0" u="none" strike="noStrike" kern="1200" cap="none" spc="0" normalizeH="0" baseline="30000" noProof="0" dirty="0">
                <a:ln>
                  <a:noFill/>
                </a:ln>
                <a:solidFill>
                  <a:srgbClr val="0000CC"/>
                </a:solidFill>
                <a:effectLst/>
                <a:uLnTx/>
                <a:uFillTx/>
                <a:latin typeface="Myriad Pro Cond" panose="020B0506030403020204" pitchFamily="34" charset="0"/>
                <a:ea typeface="+mn-ea"/>
                <a:cs typeface="+mn-cs"/>
              </a:rPr>
              <a:t>rd</a:t>
            </a: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 subparagraph</a:t>
            </a:r>
            <a:r>
              <a:rPr lang="en-US" sz="2000" b="1" dirty="0">
                <a:solidFill>
                  <a:srgbClr val="0000CC"/>
                </a:solidFill>
                <a:latin typeface="Myriad Pro Cond" panose="020B0506030403020204" pitchFamily="34" charset="0"/>
              </a:rPr>
              <a:t> </a:t>
            </a:r>
            <a:r>
              <a:rPr lang="en-US" sz="2000" dirty="0">
                <a:solidFill>
                  <a:srgbClr val="0000CC"/>
                </a:solidFill>
                <a:latin typeface="Myriad Pro Cond" panose="020B0506030403020204" pitchFamily="34" charset="0"/>
              </a:rPr>
              <a:t>should be moved to Section 4.</a:t>
            </a:r>
          </a:p>
          <a:p>
            <a:pPr defTabSz="914400">
              <a:lnSpc>
                <a:spcPct val="90000"/>
              </a:lnSpc>
              <a:spcAft>
                <a:spcPts val="600"/>
              </a:spcAft>
              <a:defRPr/>
            </a:pPr>
            <a:r>
              <a:rPr lang="en-GB" sz="2000" dirty="0">
                <a:solidFill>
                  <a:srgbClr val="0000CC"/>
                </a:solidFill>
              </a:rPr>
              <a:t>The last subparagraph: “The Type Approval Authority shall perform or shall require performing tests as specified in </a:t>
            </a:r>
            <a:r>
              <a:rPr lang="en-GB" sz="2000" b="1" dirty="0">
                <a:solidFill>
                  <a:srgbClr val="0000CC"/>
                </a:solidFill>
              </a:rPr>
              <a:t>Annex 5</a:t>
            </a:r>
            <a:r>
              <a:rPr lang="en-GB" sz="2000" dirty="0">
                <a:solidFill>
                  <a:srgbClr val="0000CC"/>
                </a:solidFill>
              </a:rPr>
              <a:t> to verify the safety concept”.</a:t>
            </a:r>
          </a:p>
          <a:p>
            <a:pPr defTabSz="914400">
              <a:lnSpc>
                <a:spcPct val="90000"/>
              </a:lnSpc>
              <a:spcAft>
                <a:spcPts val="600"/>
              </a:spcAft>
              <a:defRPr/>
            </a:pPr>
            <a:r>
              <a:rPr lang="en-GB" sz="2000" b="1" dirty="0">
                <a:solidFill>
                  <a:srgbClr val="0000CC"/>
                </a:solidFill>
              </a:rPr>
              <a:t>Plus:</a:t>
            </a:r>
          </a:p>
          <a:p>
            <a:pPr defTabSz="914400">
              <a:lnSpc>
                <a:spcPct val="90000"/>
              </a:lnSpc>
              <a:spcAft>
                <a:spcPts val="600"/>
              </a:spcAft>
              <a:defRPr/>
            </a:pPr>
            <a:r>
              <a:rPr lang="en-GB" sz="2000" dirty="0">
                <a:solidFill>
                  <a:srgbClr val="0000CC"/>
                </a:solidFill>
              </a:rPr>
              <a:t>[“The Type Approval Authority shall perform or shall require performing </a:t>
            </a:r>
            <a:r>
              <a:rPr lang="en-GB" sz="2000" b="1" dirty="0">
                <a:solidFill>
                  <a:srgbClr val="0000CC"/>
                </a:solidFill>
              </a:rPr>
              <a:t>simulation</a:t>
            </a:r>
            <a:r>
              <a:rPr lang="en-GB" sz="2000" dirty="0">
                <a:solidFill>
                  <a:srgbClr val="0000CC"/>
                </a:solidFill>
              </a:rPr>
              <a:t> as specified in </a:t>
            </a:r>
            <a:r>
              <a:rPr lang="en-GB" sz="2000" b="1" dirty="0">
                <a:solidFill>
                  <a:srgbClr val="0000CC"/>
                </a:solidFill>
              </a:rPr>
              <a:t>Appendix 3 to this Annex </a:t>
            </a:r>
            <a:r>
              <a:rPr lang="en-GB" sz="2000" dirty="0">
                <a:solidFill>
                  <a:srgbClr val="0000CC"/>
                </a:solidFill>
              </a:rPr>
              <a:t>to verify the safety concept”.]</a:t>
            </a:r>
            <a:endParaRPr lang="en-US" sz="2000" dirty="0">
              <a:solidFill>
                <a:srgbClr val="0000CC"/>
              </a:solidFill>
            </a:endParaRPr>
          </a:p>
          <a:p>
            <a:pPr marR="0" lvl="0" defTabSz="914400" rtl="0" eaLnBrk="1" fontAlgn="auto" latinLnBrk="0" hangingPunct="1">
              <a:lnSpc>
                <a:spcPct val="90000"/>
              </a:lnSpc>
              <a:spcAft>
                <a:spcPts val="600"/>
              </a:spcAft>
              <a:buClrTx/>
              <a:buSzTx/>
              <a:tabLst/>
              <a:defRPr/>
            </a:pPr>
            <a:endPar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cxnSp>
        <p:nvCxnSpPr>
          <p:cNvPr id="30" name="Прямая со стрелкой 29"/>
          <p:cNvCxnSpPr/>
          <p:nvPr/>
        </p:nvCxnSpPr>
        <p:spPr>
          <a:xfrm flipV="1">
            <a:off x="4546600" y="3009900"/>
            <a:ext cx="1282700" cy="3556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V="1">
            <a:off x="4508500" y="3708400"/>
            <a:ext cx="1384300" cy="9652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127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12700"/>
            <a:ext cx="12192000" cy="844550"/>
          </a:xfrm>
        </p:spPr>
        <p:txBody>
          <a:bodyPr/>
          <a:lstStyle/>
          <a:p>
            <a:pPr>
              <a:spcBef>
                <a:spcPts val="0"/>
              </a:spcBef>
            </a:pPr>
            <a:r>
              <a:rPr lang="en-US" sz="2400" dirty="0"/>
              <a:t>Gaps in Annex 4 </a:t>
            </a:r>
            <a:r>
              <a:rPr lang="en-US" sz="2400" dirty="0">
                <a:solidFill>
                  <a:srgbClr val="0000CC"/>
                </a:solidFill>
              </a:rPr>
              <a:t>(Verification of </a:t>
            </a:r>
            <a:r>
              <a:rPr lang="en-GB" sz="2400" dirty="0">
                <a:solidFill>
                  <a:srgbClr val="0000CC"/>
                </a:solidFill>
              </a:rPr>
              <a:t>functional and operational safety aspects) </a:t>
            </a:r>
            <a:r>
              <a:rPr lang="en-US" sz="2400" dirty="0"/>
              <a:t>(2)</a:t>
            </a:r>
          </a:p>
          <a:p>
            <a:pPr>
              <a:spcBef>
                <a:spcPts val="0"/>
              </a:spcBef>
            </a:pPr>
            <a:r>
              <a:rPr lang="en-US" sz="2400" dirty="0"/>
              <a:t>- Comments Received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11</a:t>
            </a:fld>
            <a:endParaRPr lang="en-US" dirty="0"/>
          </a:p>
        </p:txBody>
      </p:sp>
      <p:sp>
        <p:nvSpPr>
          <p:cNvPr id="10" name="Объект 7"/>
          <p:cNvSpPr txBox="1">
            <a:spLocks/>
          </p:cNvSpPr>
          <p:nvPr/>
        </p:nvSpPr>
        <p:spPr>
          <a:xfrm>
            <a:off x="5892800" y="965200"/>
            <a:ext cx="5981700" cy="18923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kumimoji="0" lang="en-US" sz="200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What does that mean?</a:t>
            </a:r>
            <a:endParaRPr lang="en-GB" sz="2000" dirty="0">
              <a:solidFill>
                <a:schemeClr val="bg2">
                  <a:lumMod val="10000"/>
                </a:schemeClr>
              </a:solidFill>
            </a:endParaRPr>
          </a:p>
          <a:p>
            <a:pPr lvl="0" defTabSz="914400">
              <a:lnSpc>
                <a:spcPct val="90000"/>
              </a:lnSpc>
              <a:spcAft>
                <a:spcPts val="600"/>
              </a:spcAft>
              <a:defRPr/>
            </a:pPr>
            <a:r>
              <a:rPr lang="en-US" sz="2000" dirty="0">
                <a:solidFill>
                  <a:srgbClr val="0000CC"/>
                </a:solidFill>
              </a:rPr>
              <a:t>Appendix 2 is the form of the </a:t>
            </a:r>
            <a:r>
              <a:rPr lang="en-GB" sz="2000" dirty="0">
                <a:solidFill>
                  <a:srgbClr val="0000CC"/>
                </a:solidFill>
              </a:rPr>
              <a:t>Information document form for automated lane keeping systems to be provided by the manufacturer for the approval</a:t>
            </a:r>
          </a:p>
          <a:p>
            <a:pPr lvl="0" defTabSz="914400">
              <a:lnSpc>
                <a:spcPct val="90000"/>
              </a:lnSpc>
              <a:defRPr/>
            </a:pPr>
            <a:r>
              <a:rPr lang="en-GB" sz="2000" b="1" dirty="0">
                <a:solidFill>
                  <a:srgbClr val="0000CC"/>
                </a:solidFill>
              </a:rPr>
              <a:t>Para. 6 has to be revisited </a:t>
            </a:r>
            <a:endPar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sp>
        <p:nvSpPr>
          <p:cNvPr id="8" name="Объект 7"/>
          <p:cNvSpPr txBox="1">
            <a:spLocks/>
          </p:cNvSpPr>
          <p:nvPr/>
        </p:nvSpPr>
        <p:spPr>
          <a:xfrm>
            <a:off x="449342" y="12700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Content:</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6. </a:t>
            </a:r>
            <a:r>
              <a:rPr lang="en-US" sz="2000" dirty="0">
                <a:solidFill>
                  <a:schemeClr val="bg2">
                    <a:lumMod val="10000"/>
                  </a:schemeClr>
                </a:solidFill>
              </a:rPr>
              <a:t>Communication </a:t>
            </a:r>
            <a:r>
              <a:rPr lang="en-US" sz="2000" u="sng" dirty="0">
                <a:solidFill>
                  <a:schemeClr val="bg2">
                    <a:lumMod val="10000"/>
                  </a:schemeClr>
                </a:solidFill>
              </a:rPr>
              <a:t>to other Type Approval Authorities </a:t>
            </a:r>
            <a:r>
              <a:rPr lang="en-US" sz="2000" dirty="0">
                <a:solidFill>
                  <a:schemeClr val="bg2">
                    <a:lumMod val="10000"/>
                  </a:schemeClr>
                </a:solidFill>
              </a:rPr>
              <a:t>(Appendix 2) containing…</a:t>
            </a:r>
          </a:p>
        </p:txBody>
      </p:sp>
      <p:cxnSp>
        <p:nvCxnSpPr>
          <p:cNvPr id="23" name="Прямая со стрелкой 22"/>
          <p:cNvCxnSpPr/>
          <p:nvPr/>
        </p:nvCxnSpPr>
        <p:spPr>
          <a:xfrm flipV="1">
            <a:off x="4152900" y="1295400"/>
            <a:ext cx="1803400" cy="5842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Объект 7"/>
          <p:cNvSpPr txBox="1">
            <a:spLocks/>
          </p:cNvSpPr>
          <p:nvPr/>
        </p:nvSpPr>
        <p:spPr>
          <a:xfrm>
            <a:off x="462042" y="34417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3.4.4.:</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The 3</a:t>
            </a:r>
            <a:r>
              <a:rPr lang="en-GB" sz="2000" baseline="30000" dirty="0">
                <a:solidFill>
                  <a:schemeClr val="bg2">
                    <a:lumMod val="10000"/>
                  </a:schemeClr>
                </a:solidFill>
              </a:rPr>
              <a:t>rd</a:t>
            </a:r>
            <a:r>
              <a:rPr lang="en-GB" sz="2000" dirty="0">
                <a:solidFill>
                  <a:schemeClr val="bg2">
                    <a:lumMod val="10000"/>
                  </a:schemeClr>
                </a:solidFill>
              </a:rPr>
              <a:t> subparagraph: “The Type Approval Authority shall perform an assessment...”</a:t>
            </a:r>
          </a:p>
          <a:p>
            <a:pPr lvl="0" defTabSz="914400">
              <a:lnSpc>
                <a:spcPct val="90000"/>
              </a:lnSpc>
              <a:spcBef>
                <a:spcPts val="1000"/>
              </a:spcBef>
            </a:pPr>
            <a:r>
              <a:rPr lang="en-GB" sz="2000" dirty="0">
                <a:solidFill>
                  <a:schemeClr val="bg2">
                    <a:lumMod val="10000"/>
                  </a:schemeClr>
                </a:solidFill>
              </a:rPr>
              <a:t>The last subparagraph: “The Type Approval Authority shall perform or shall require performing tests as specified in paragraph 4. to verify the safety concept”.</a:t>
            </a:r>
            <a:endParaRPr lang="en-US" sz="2000" dirty="0">
              <a:solidFill>
                <a:schemeClr val="bg2">
                  <a:lumMod val="10000"/>
                </a:schemeClr>
              </a:solidFill>
            </a:endParaRPr>
          </a:p>
        </p:txBody>
      </p:sp>
      <p:sp>
        <p:nvSpPr>
          <p:cNvPr id="27" name="Объект 7"/>
          <p:cNvSpPr txBox="1">
            <a:spLocks/>
          </p:cNvSpPr>
          <p:nvPr/>
        </p:nvSpPr>
        <p:spPr>
          <a:xfrm>
            <a:off x="5892800" y="3733800"/>
            <a:ext cx="6019800" cy="18923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Para. 3.4.4. from the 3</a:t>
            </a:r>
            <a:r>
              <a:rPr kumimoji="0" lang="en-US" sz="2000" b="1" i="0" u="none" strike="noStrike" kern="1200" cap="none" spc="0" normalizeH="0" baseline="30000" noProof="0" dirty="0">
                <a:ln>
                  <a:noFill/>
                </a:ln>
                <a:solidFill>
                  <a:srgbClr val="0000CC"/>
                </a:solidFill>
                <a:effectLst/>
                <a:uLnTx/>
                <a:uFillTx/>
                <a:latin typeface="Myriad Pro Cond" panose="020B0506030403020204" pitchFamily="34" charset="0"/>
                <a:ea typeface="+mn-ea"/>
                <a:cs typeface="+mn-cs"/>
              </a:rPr>
              <a:t>rd</a:t>
            </a: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 subparagraph</a:t>
            </a:r>
            <a:r>
              <a:rPr lang="en-US" sz="2000" b="1" dirty="0">
                <a:solidFill>
                  <a:srgbClr val="0000CC"/>
                </a:solidFill>
                <a:latin typeface="Myriad Pro Cond" panose="020B0506030403020204" pitchFamily="34" charset="0"/>
              </a:rPr>
              <a:t> </a:t>
            </a:r>
            <a:r>
              <a:rPr lang="en-US" sz="2000" dirty="0">
                <a:solidFill>
                  <a:srgbClr val="0000CC"/>
                </a:solidFill>
                <a:latin typeface="Myriad Pro Cond" panose="020B0506030403020204" pitchFamily="34" charset="0"/>
              </a:rPr>
              <a:t>should be moved to Section 4.</a:t>
            </a:r>
          </a:p>
          <a:p>
            <a:pPr defTabSz="914400">
              <a:lnSpc>
                <a:spcPct val="90000"/>
              </a:lnSpc>
              <a:spcAft>
                <a:spcPts val="600"/>
              </a:spcAft>
              <a:defRPr/>
            </a:pPr>
            <a:r>
              <a:rPr lang="en-GB" sz="2000" dirty="0">
                <a:solidFill>
                  <a:srgbClr val="0000CC"/>
                </a:solidFill>
              </a:rPr>
              <a:t>The last subparagraph: “The Type Approval Authority shall perform or shall require performing tests as specified in </a:t>
            </a:r>
            <a:r>
              <a:rPr lang="en-GB" sz="2000" b="1" dirty="0">
                <a:solidFill>
                  <a:srgbClr val="0000CC"/>
                </a:solidFill>
              </a:rPr>
              <a:t>Annex 5</a:t>
            </a:r>
            <a:r>
              <a:rPr lang="en-GB" sz="2000" dirty="0">
                <a:solidFill>
                  <a:srgbClr val="0000CC"/>
                </a:solidFill>
              </a:rPr>
              <a:t> to verify the safety concept”.</a:t>
            </a:r>
          </a:p>
          <a:p>
            <a:pPr defTabSz="914400">
              <a:lnSpc>
                <a:spcPct val="90000"/>
              </a:lnSpc>
              <a:spcAft>
                <a:spcPts val="600"/>
              </a:spcAft>
              <a:defRPr/>
            </a:pPr>
            <a:r>
              <a:rPr lang="en-GB" sz="2000" b="1" dirty="0">
                <a:solidFill>
                  <a:srgbClr val="0000CC"/>
                </a:solidFill>
              </a:rPr>
              <a:t>Plus:</a:t>
            </a:r>
          </a:p>
          <a:p>
            <a:pPr defTabSz="914400">
              <a:lnSpc>
                <a:spcPct val="90000"/>
              </a:lnSpc>
              <a:spcAft>
                <a:spcPts val="600"/>
              </a:spcAft>
              <a:defRPr/>
            </a:pPr>
            <a:r>
              <a:rPr lang="en-GB" sz="2000" dirty="0">
                <a:solidFill>
                  <a:srgbClr val="0000CC"/>
                </a:solidFill>
              </a:rPr>
              <a:t>[“The Type Approval Authority shall perform or shall require performing </a:t>
            </a:r>
            <a:r>
              <a:rPr lang="en-GB" sz="2000" b="1" dirty="0">
                <a:solidFill>
                  <a:srgbClr val="0000CC"/>
                </a:solidFill>
              </a:rPr>
              <a:t>simulation</a:t>
            </a:r>
            <a:r>
              <a:rPr lang="en-GB" sz="2000" dirty="0">
                <a:solidFill>
                  <a:srgbClr val="0000CC"/>
                </a:solidFill>
              </a:rPr>
              <a:t> as specified in </a:t>
            </a:r>
            <a:r>
              <a:rPr lang="en-GB" sz="2000" b="1" dirty="0">
                <a:solidFill>
                  <a:srgbClr val="0000CC"/>
                </a:solidFill>
              </a:rPr>
              <a:t>Appendix 3 to this Annex </a:t>
            </a:r>
            <a:r>
              <a:rPr lang="en-GB" sz="2000" dirty="0">
                <a:solidFill>
                  <a:srgbClr val="0000CC"/>
                </a:solidFill>
              </a:rPr>
              <a:t>to verify the safety concept”.]</a:t>
            </a:r>
            <a:endParaRPr lang="en-US" sz="2000" dirty="0">
              <a:solidFill>
                <a:srgbClr val="0000CC"/>
              </a:solidFill>
            </a:endParaRPr>
          </a:p>
          <a:p>
            <a:pPr marR="0" lvl="0" defTabSz="914400" rtl="0" eaLnBrk="1" fontAlgn="auto" latinLnBrk="0" hangingPunct="1">
              <a:lnSpc>
                <a:spcPct val="90000"/>
              </a:lnSpc>
              <a:spcAft>
                <a:spcPts val="600"/>
              </a:spcAft>
              <a:buClrTx/>
              <a:buSzTx/>
              <a:tabLst/>
              <a:defRPr/>
            </a:pPr>
            <a:endPar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cxnSp>
        <p:nvCxnSpPr>
          <p:cNvPr id="30" name="Прямая со стрелкой 29"/>
          <p:cNvCxnSpPr/>
          <p:nvPr/>
        </p:nvCxnSpPr>
        <p:spPr>
          <a:xfrm flipV="1">
            <a:off x="4546600" y="3009900"/>
            <a:ext cx="1282700" cy="3556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V="1">
            <a:off x="4508500" y="3708400"/>
            <a:ext cx="1384300" cy="9652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1669676" y="3352667"/>
            <a:ext cx="8319247" cy="299746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Arial" panose="020B0604020202020204" pitchFamily="34" charset="0"/>
                <a:cs typeface="Arial" panose="020B0604020202020204" pitchFamily="34" charset="0"/>
              </a:rPr>
              <a:t>DE: Appendix 2 (of Annex 4) is part of the Communication form (Annex 1) and gives more detailed information about ALKS.</a:t>
            </a:r>
          </a:p>
          <a:p>
            <a:pPr marL="285750" indent="-285750" algn="ctr">
              <a:buFont typeface="Symbol" panose="05050102010706020507" pitchFamily="18" charset="2"/>
              <a:buChar char="Þ"/>
            </a:pPr>
            <a:r>
              <a:rPr lang="en-US" sz="1600" dirty="0">
                <a:solidFill>
                  <a:srgbClr val="FF0000"/>
                </a:solidFill>
                <a:latin typeface="Arial" panose="020B0604020202020204" pitchFamily="34" charset="0"/>
                <a:cs typeface="Arial" panose="020B0604020202020204" pitchFamily="34" charset="0"/>
              </a:rPr>
              <a:t>AL: Check ECE/TRANS/WP29/2020/81. What is communicated to other authorities is an extract of Appendix2 (high level description)</a:t>
            </a:r>
          </a:p>
          <a:p>
            <a:pPr marL="285750" indent="-285750" algn="ctr">
              <a:buFont typeface="Symbol" panose="05050102010706020507" pitchFamily="18" charset="2"/>
              <a:buChar char="Þ"/>
            </a:pPr>
            <a:r>
              <a:rPr lang="en-US" sz="1600" dirty="0">
                <a:solidFill>
                  <a:srgbClr val="FF0000"/>
                </a:solidFill>
                <a:latin typeface="Arial" panose="020B0604020202020204" pitchFamily="34" charset="0"/>
                <a:cs typeface="Arial" panose="020B0604020202020204" pitchFamily="34" charset="0"/>
              </a:rPr>
              <a:t>3.4.4. are documentary check on the safety argumentations. Para 4 are physical/simulation tests to confirm the documentation. Some physical checks are mandatory in Annex 5. Simulation is not mandatory, but can be used (not as an alternative to physical test in Annex 5)</a:t>
            </a:r>
          </a:p>
          <a:p>
            <a:pPr algn="ctr"/>
            <a:r>
              <a:rPr lang="en-US" sz="1600" dirty="0">
                <a:solidFill>
                  <a:srgbClr val="00B0F0"/>
                </a:solidFill>
                <a:latin typeface="Arial" panose="020B0604020202020204" pitchFamily="34" charset="0"/>
                <a:cs typeface="Arial" panose="020B0604020202020204" pitchFamily="34" charset="0"/>
                <a:sym typeface="Wingdings" panose="05000000000000000000" pitchFamily="2" charset="2"/>
              </a:rPr>
              <a:t> FR : </a:t>
            </a:r>
            <a:r>
              <a:rPr lang="en-US" sz="1600" dirty="0">
                <a:solidFill>
                  <a:srgbClr val="00B0F0"/>
                </a:solidFill>
                <a:latin typeface="Arial" panose="020B0604020202020204" pitchFamily="34" charset="0"/>
                <a:cs typeface="Arial" panose="020B0604020202020204" pitchFamily="34" charset="0"/>
              </a:rPr>
              <a:t>we agree that the word “other” in § 6. shall be removed, bringing confusion and support EC positions on understanding of § 3.4.4.</a:t>
            </a:r>
          </a:p>
          <a:p>
            <a:pPr marL="285750" indent="-285750" algn="ctr">
              <a:buFont typeface="Symbol" panose="05050102010706020507" pitchFamily="18" charset="2"/>
              <a:buChar char="Þ"/>
            </a:pP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977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00511"/>
            <a:ext cx="11912600" cy="314024"/>
          </a:xfrm>
        </p:spPr>
        <p:txBody>
          <a:bodyPr/>
          <a:lstStyle/>
          <a:p>
            <a:r>
              <a:rPr lang="en-US" sz="2400" dirty="0"/>
              <a:t>Gaps in Annex 4 </a:t>
            </a:r>
            <a:r>
              <a:rPr lang="en-US" sz="2400" dirty="0">
                <a:solidFill>
                  <a:srgbClr val="0000CC"/>
                </a:solidFill>
              </a:rPr>
              <a:t>(Verification of </a:t>
            </a:r>
            <a:r>
              <a:rPr lang="en-GB" sz="2400" dirty="0">
                <a:solidFill>
                  <a:srgbClr val="0000CC"/>
                </a:solidFill>
              </a:rPr>
              <a:t>functional and operational safety aspects) </a:t>
            </a:r>
            <a:r>
              <a:rPr lang="en-US" sz="2400" dirty="0"/>
              <a:t>(3)</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12</a:t>
            </a:fld>
            <a:endParaRPr lang="en-US" dirty="0"/>
          </a:p>
        </p:txBody>
      </p:sp>
      <p:sp>
        <p:nvSpPr>
          <p:cNvPr id="10" name="Объект 7"/>
          <p:cNvSpPr txBox="1">
            <a:spLocks/>
          </p:cNvSpPr>
          <p:nvPr/>
        </p:nvSpPr>
        <p:spPr>
          <a:xfrm>
            <a:off x="5892800" y="647700"/>
            <a:ext cx="5981700" cy="35941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lang="en-US" sz="2000" dirty="0">
                <a:solidFill>
                  <a:srgbClr val="0000CC"/>
                </a:solidFill>
                <a:latin typeface="Myriad Pro Cond" panose="020B0506030403020204" pitchFamily="34" charset="0"/>
              </a:rPr>
              <a:t>In </a:t>
            </a:r>
            <a:r>
              <a:rPr lang="en-US" sz="2000" dirty="0" err="1">
                <a:solidFill>
                  <a:srgbClr val="0000CC"/>
                </a:solidFill>
                <a:latin typeface="Myriad Pro Cond" panose="020B0506030403020204" pitchFamily="34" charset="0"/>
              </a:rPr>
              <a:t>para</a:t>
            </a:r>
            <a:r>
              <a:rPr lang="en-US" sz="2000" dirty="0">
                <a:solidFill>
                  <a:srgbClr val="0000CC"/>
                </a:solidFill>
                <a:latin typeface="Myriad Pro Cond" panose="020B0506030403020204" pitchFamily="34" charset="0"/>
              </a:rPr>
              <a:t>. 4.2., could be a reference to Appendix 3.</a:t>
            </a:r>
            <a:endParaRPr lang="en-GB" sz="2000" dirty="0">
              <a:solidFill>
                <a:schemeClr val="bg2">
                  <a:lumMod val="10000"/>
                </a:schemeClr>
              </a:solidFill>
            </a:endParaRPr>
          </a:p>
          <a:p>
            <a:pPr lvl="0" defTabSz="914400">
              <a:lnSpc>
                <a:spcPct val="90000"/>
              </a:lnSpc>
              <a:spcAft>
                <a:spcPts val="600"/>
              </a:spcAft>
              <a:defRPr/>
            </a:pPr>
            <a:r>
              <a:rPr lang="en-US" sz="2000" dirty="0">
                <a:solidFill>
                  <a:srgbClr val="0000CC"/>
                </a:solidFill>
              </a:rPr>
              <a:t>Section 7 is not logic as Appendix 2 is the form of the </a:t>
            </a:r>
            <a:r>
              <a:rPr lang="en-GB" sz="2000" dirty="0">
                <a:solidFill>
                  <a:srgbClr val="0000CC"/>
                </a:solidFill>
              </a:rPr>
              <a:t>Information document for ALKS to be provided by a manufacturer </a:t>
            </a:r>
            <a:r>
              <a:rPr lang="en-GB" sz="2000" u="sng" dirty="0">
                <a:solidFill>
                  <a:srgbClr val="0000CC"/>
                </a:solidFill>
              </a:rPr>
              <a:t>before</a:t>
            </a:r>
            <a:r>
              <a:rPr lang="en-GB" sz="2000" dirty="0">
                <a:solidFill>
                  <a:srgbClr val="0000CC"/>
                </a:solidFill>
              </a:rPr>
              <a:t> the approval process.</a:t>
            </a:r>
          </a:p>
          <a:p>
            <a:pPr lvl="0" defTabSz="914400">
              <a:lnSpc>
                <a:spcPct val="90000"/>
              </a:lnSpc>
              <a:spcAft>
                <a:spcPts val="600"/>
              </a:spcAft>
              <a:defRPr/>
            </a:pPr>
            <a:r>
              <a:rPr lang="en-GB" sz="2000" b="1" dirty="0">
                <a:solidFill>
                  <a:srgbClr val="0000CC"/>
                </a:solidFill>
              </a:rPr>
              <a:t>Note: </a:t>
            </a:r>
            <a:r>
              <a:rPr lang="en-GB" sz="2000" dirty="0">
                <a:solidFill>
                  <a:srgbClr val="0000CC"/>
                </a:solidFill>
              </a:rPr>
              <a:t>If the communication from the Approval Authority to other Approval Authorities is needed, there should be a template for that communication and the list of items to be communicated.</a:t>
            </a:r>
          </a:p>
        </p:txBody>
      </p:sp>
      <p:sp>
        <p:nvSpPr>
          <p:cNvPr id="25" name="Объект 7"/>
          <p:cNvSpPr txBox="1">
            <a:spLocks/>
          </p:cNvSpPr>
          <p:nvPr/>
        </p:nvSpPr>
        <p:spPr>
          <a:xfrm>
            <a:off x="5956300" y="3759200"/>
            <a:ext cx="5397500" cy="1498600"/>
          </a:xfrm>
          <a:prstGeom prst="rect">
            <a:avLst/>
          </a:prstGeom>
        </p:spPr>
        <p:txBody>
          <a:bodyPr anchor="ctr">
            <a:noAutofit/>
          </a:bodyPr>
          <a:lstStyle/>
          <a:p>
            <a:pPr defTabSz="914400">
              <a:lnSpc>
                <a:spcPct val="90000"/>
              </a:lnSpc>
              <a:spcBef>
                <a:spcPts val="600"/>
              </a:spcBef>
            </a:pPr>
            <a:r>
              <a:rPr lang="en-US" sz="2000" b="1" dirty="0">
                <a:solidFill>
                  <a:srgbClr val="0000CC"/>
                </a:solidFill>
              </a:rPr>
              <a:t>In Annex 4, there is no reference to Appendix 3, but this reference should be.</a:t>
            </a:r>
            <a:endParaRPr lang="en-US" sz="2000" dirty="0">
              <a:solidFill>
                <a:srgbClr val="0000CC"/>
              </a:solidFill>
              <a:latin typeface="Myriad Pro Cond" panose="020B0506030403020204" pitchFamily="34" charset="0"/>
            </a:endParaRPr>
          </a:p>
          <a:p>
            <a:pPr lvl="0" defTabSz="914400">
              <a:lnSpc>
                <a:spcPct val="90000"/>
              </a:lnSpc>
              <a:spcBef>
                <a:spcPts val="600"/>
              </a:spcBef>
            </a:pPr>
            <a:r>
              <a:rPr lang="en-US" sz="2000" b="1" dirty="0">
                <a:solidFill>
                  <a:srgbClr val="0000CC"/>
                </a:solidFill>
              </a:rPr>
              <a:t>In Annex 4, there should be a reference to Annex 5.</a:t>
            </a:r>
          </a:p>
        </p:txBody>
      </p:sp>
      <p:sp>
        <p:nvSpPr>
          <p:cNvPr id="26" name="Объект 7"/>
          <p:cNvSpPr txBox="1">
            <a:spLocks/>
          </p:cNvSpPr>
          <p:nvPr/>
        </p:nvSpPr>
        <p:spPr>
          <a:xfrm>
            <a:off x="436642" y="18796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4.2.:</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“Simulation tool and mathematical models for verification of the safety concept…” </a:t>
            </a:r>
          </a:p>
          <a:p>
            <a:pPr lvl="0" defTabSz="914400">
              <a:lnSpc>
                <a:spcPct val="90000"/>
              </a:lnSpc>
              <a:spcBef>
                <a:spcPts val="1000"/>
              </a:spcBef>
              <a:spcAft>
                <a:spcPts val="1200"/>
              </a:spcAft>
            </a:pPr>
            <a:r>
              <a:rPr lang="en-GB" sz="2000" b="1" dirty="0">
                <a:solidFill>
                  <a:schemeClr val="bg2">
                    <a:lumMod val="10000"/>
                  </a:schemeClr>
                </a:solidFill>
              </a:rPr>
              <a:t>Appendix 2 - </a:t>
            </a:r>
            <a:r>
              <a:rPr lang="en-GB" sz="2000" u="sng" dirty="0">
                <a:solidFill>
                  <a:schemeClr val="bg2">
                    <a:lumMod val="10000"/>
                  </a:schemeClr>
                </a:solidFill>
              </a:rPr>
              <a:t>Information document </a:t>
            </a:r>
            <a:r>
              <a:rPr lang="en-GB" sz="2000" dirty="0">
                <a:solidFill>
                  <a:schemeClr val="bg2">
                    <a:lumMod val="10000"/>
                  </a:schemeClr>
                </a:solidFill>
              </a:rPr>
              <a:t>form for automated lane keeping systems </a:t>
            </a:r>
            <a:r>
              <a:rPr lang="en-GB" sz="2000" u="sng" dirty="0">
                <a:solidFill>
                  <a:schemeClr val="bg2">
                    <a:lumMod val="10000"/>
                  </a:schemeClr>
                </a:solidFill>
              </a:rPr>
              <a:t>to be provided by the manufacturer for the approval: </a:t>
            </a:r>
            <a:endParaRPr lang="en-GB" sz="2000" b="1" u="sng" dirty="0">
              <a:solidFill>
                <a:schemeClr val="bg2">
                  <a:lumMod val="10000"/>
                </a:schemeClr>
              </a:solidFill>
            </a:endParaRPr>
          </a:p>
          <a:p>
            <a:r>
              <a:rPr lang="en-GB" sz="2000" dirty="0">
                <a:solidFill>
                  <a:schemeClr val="bg2">
                    <a:lumMod val="10000"/>
                  </a:schemeClr>
                </a:solidFill>
              </a:rPr>
              <a:t>“7. Verification and test by the authorities...”</a:t>
            </a:r>
            <a:endParaRPr lang="ru-RU" sz="2000" dirty="0">
              <a:solidFill>
                <a:schemeClr val="bg2">
                  <a:lumMod val="10000"/>
                </a:schemeClr>
              </a:solidFill>
            </a:endParaRPr>
          </a:p>
        </p:txBody>
      </p:sp>
      <p:cxnSp>
        <p:nvCxnSpPr>
          <p:cNvPr id="13" name="Прямая со стрелкой 12"/>
          <p:cNvCxnSpPr/>
          <p:nvPr/>
        </p:nvCxnSpPr>
        <p:spPr>
          <a:xfrm flipV="1">
            <a:off x="4470400" y="1397000"/>
            <a:ext cx="1435100" cy="2286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V="1">
            <a:off x="3975100" y="1879600"/>
            <a:ext cx="2006600" cy="19050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12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452911"/>
            <a:ext cx="10448971" cy="314024"/>
          </a:xfrm>
        </p:spPr>
        <p:txBody>
          <a:bodyPr/>
          <a:lstStyle/>
          <a:p>
            <a:r>
              <a:rPr lang="en-US" sz="2400" dirty="0"/>
              <a:t>Treatment of Appendix 3 to Annex 4 </a:t>
            </a:r>
            <a:br>
              <a:rPr lang="en-US" sz="2400" dirty="0"/>
            </a:br>
            <a:r>
              <a:rPr lang="en-US" sz="2400" dirty="0"/>
              <a:t>(</a:t>
            </a:r>
            <a:r>
              <a:rPr lang="en-GB" sz="2400" dirty="0"/>
              <a:t>Guidance on Traffic disturbance critical scenarios for ALKS</a:t>
            </a:r>
            <a:r>
              <a:rPr lang="en-US" sz="2400" dirty="0"/>
              <a:t>) (1)</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13</a:t>
            </a:fld>
            <a:endParaRPr lang="en-US" dirty="0"/>
          </a:p>
        </p:txBody>
      </p:sp>
      <p:sp>
        <p:nvSpPr>
          <p:cNvPr id="10" name="Объект 7"/>
          <p:cNvSpPr txBox="1">
            <a:spLocks/>
          </p:cNvSpPr>
          <p:nvPr/>
        </p:nvSpPr>
        <p:spPr>
          <a:xfrm>
            <a:off x="5829300" y="1828800"/>
            <a:ext cx="5664200" cy="1079500"/>
          </a:xfrm>
          <a:prstGeom prst="rect">
            <a:avLst/>
          </a:prstGeom>
        </p:spPr>
        <p:txBody>
          <a:bodyPr anchor="ctr">
            <a:noAutofit/>
          </a:bodyPr>
          <a:lstStyle/>
          <a:p>
            <a:pPr lvl="0" defTabSz="914400">
              <a:lnSpc>
                <a:spcPct val="90000"/>
              </a:lnSpc>
              <a:spcAft>
                <a:spcPts val="1200"/>
              </a:spcAft>
              <a:defRPr/>
            </a:pPr>
            <a:r>
              <a:rPr lang="en-US" sz="2000" dirty="0">
                <a:solidFill>
                  <a:srgbClr val="0000CC"/>
                </a:solidFill>
                <a:latin typeface="Myriad Pro Cond" panose="020B0506030403020204" pitchFamily="34" charset="0"/>
              </a:rPr>
              <a:t>The reference to Appendix 3 in the core text is undesirable. The reference should be made in Annex 4. In </a:t>
            </a:r>
            <a:r>
              <a:rPr lang="en-US" sz="2000" dirty="0" err="1">
                <a:solidFill>
                  <a:srgbClr val="0000CC"/>
                </a:solidFill>
                <a:latin typeface="Myriad Pro Cond" panose="020B0506030403020204" pitchFamily="34" charset="0"/>
              </a:rPr>
              <a:t>para</a:t>
            </a:r>
            <a:r>
              <a:rPr lang="en-US" sz="2000" dirty="0">
                <a:solidFill>
                  <a:srgbClr val="0000CC"/>
                </a:solidFill>
                <a:latin typeface="Myriad Pro Cond" panose="020B0506030403020204" pitchFamily="34" charset="0"/>
              </a:rPr>
              <a:t>. 4.2. of Annex 4, could be a reference to Appendix 3.</a:t>
            </a:r>
          </a:p>
          <a:p>
            <a:pPr lvl="0" defTabSz="914400">
              <a:lnSpc>
                <a:spcPct val="90000"/>
              </a:lnSpc>
              <a:spcAft>
                <a:spcPts val="600"/>
              </a:spcAft>
              <a:defRPr/>
            </a:pPr>
            <a:r>
              <a:rPr lang="en-GB" sz="2000" dirty="0">
                <a:solidFill>
                  <a:srgbClr val="0000CC"/>
                </a:solidFill>
              </a:rPr>
              <a:t>Para. 5.2.5. amend to read:</a:t>
            </a:r>
          </a:p>
          <a:p>
            <a:pPr lvl="0" defTabSz="914400">
              <a:lnSpc>
                <a:spcPct val="90000"/>
              </a:lnSpc>
              <a:spcAft>
                <a:spcPts val="600"/>
              </a:spcAft>
              <a:defRPr/>
            </a:pPr>
            <a:r>
              <a:rPr lang="en-GB" sz="2000" dirty="0">
                <a:solidFill>
                  <a:srgbClr val="0000CC"/>
                </a:solidFill>
              </a:rPr>
              <a:t>“...This shall be demonstrated in the assessment carried out under Annex 4 </a:t>
            </a:r>
            <a:r>
              <a:rPr lang="en-GB" sz="2000" strike="sngStrike" dirty="0">
                <a:solidFill>
                  <a:schemeClr val="bg2">
                    <a:lumMod val="10000"/>
                  </a:schemeClr>
                </a:solidFill>
              </a:rPr>
              <a:t>and by taking guidance from Appendix 3 to Annex 4</a:t>
            </a:r>
            <a:r>
              <a:rPr lang="en-GB" sz="2000" b="1" dirty="0">
                <a:solidFill>
                  <a:schemeClr val="bg2">
                    <a:lumMod val="10000"/>
                  </a:schemeClr>
                </a:solidFill>
              </a:rPr>
              <a:t>.</a:t>
            </a:r>
            <a:r>
              <a:rPr lang="en-US" sz="2000" dirty="0">
                <a:solidFill>
                  <a:srgbClr val="0000CC"/>
                </a:solidFill>
              </a:rPr>
              <a:t>”</a:t>
            </a:r>
            <a:endParaRPr lang="en-GB" sz="2000" dirty="0">
              <a:solidFill>
                <a:srgbClr val="0000CC"/>
              </a:solidFill>
            </a:endParaRPr>
          </a:p>
        </p:txBody>
      </p:sp>
      <p:sp>
        <p:nvSpPr>
          <p:cNvPr id="26" name="Объект 7"/>
          <p:cNvSpPr txBox="1">
            <a:spLocks/>
          </p:cNvSpPr>
          <p:nvPr/>
        </p:nvSpPr>
        <p:spPr>
          <a:xfrm>
            <a:off x="436642" y="21463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Just one reference in the core text:</a:t>
            </a:r>
          </a:p>
          <a:p>
            <a:pPr lvl="0" defTabSz="914400">
              <a:lnSpc>
                <a:spcPct val="90000"/>
              </a:lnSpc>
              <a:spcBef>
                <a:spcPts val="1000"/>
              </a:spcBef>
            </a:pPr>
            <a:r>
              <a:rPr lang="en-GB" sz="2000" b="1" dirty="0">
                <a:solidFill>
                  <a:schemeClr val="bg2">
                    <a:lumMod val="10000"/>
                  </a:schemeClr>
                </a:solidFill>
              </a:rPr>
              <a:t>Para. 5.2.5.:</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a:t>
            </a:r>
            <a:r>
              <a:rPr lang="en-GB" sz="2000" dirty="0">
                <a:solidFill>
                  <a:schemeClr val="bg2">
                    <a:lumMod val="10000"/>
                  </a:schemeClr>
                </a:solidFill>
              </a:rPr>
              <a:t>For conditions not specified in paragraphs 5.2.4., 5.2.5. or its subparagraphs, this shall be ensured at least to the level at which a competent and careful human driver could minimize the risks. This shall be demonstrated in the assessment carried out under Annex 4 and by taking guidance from Appendix 3 to Annex 4</a:t>
            </a:r>
            <a:r>
              <a:rPr lang="en-GB" sz="2000" b="1" dirty="0">
                <a:solidFill>
                  <a:schemeClr val="bg2">
                    <a:lumMod val="10000"/>
                  </a:schemeClr>
                </a:solidFill>
              </a:rPr>
              <a:t>.</a:t>
            </a:r>
            <a:r>
              <a:rPr lang="en-US" sz="2000" dirty="0">
                <a:solidFill>
                  <a:schemeClr val="bg2">
                    <a:lumMod val="10000"/>
                  </a:schemeClr>
                </a:solidFill>
              </a:rPr>
              <a:t>” </a:t>
            </a:r>
          </a:p>
        </p:txBody>
      </p:sp>
      <p:cxnSp>
        <p:nvCxnSpPr>
          <p:cNvPr id="9" name="Прямая со стрелкой 8"/>
          <p:cNvCxnSpPr/>
          <p:nvPr/>
        </p:nvCxnSpPr>
        <p:spPr>
          <a:xfrm>
            <a:off x="2120900" y="1651000"/>
            <a:ext cx="3606800" cy="8001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12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83976" y="749623"/>
            <a:ext cx="10448971" cy="314024"/>
          </a:xfrm>
        </p:spPr>
        <p:txBody>
          <a:bodyPr/>
          <a:lstStyle/>
          <a:p>
            <a:r>
              <a:rPr lang="en-US" sz="2400" dirty="0"/>
              <a:t>Treatment of Appendix 3 to Annex 4 </a:t>
            </a:r>
            <a:br>
              <a:rPr lang="en-US" sz="2400" dirty="0"/>
            </a:br>
            <a:r>
              <a:rPr lang="en-US" sz="2400" dirty="0"/>
              <a:t>(</a:t>
            </a:r>
            <a:r>
              <a:rPr lang="en-GB" sz="2400" dirty="0"/>
              <a:t>Guidance on Traffic disturbance critical scenarios for ALKS</a:t>
            </a:r>
            <a:r>
              <a:rPr lang="en-US" sz="2400" dirty="0"/>
              <a:t>) (1)</a:t>
            </a:r>
            <a:br>
              <a:rPr lang="en-US" sz="2400" dirty="0"/>
            </a:br>
            <a:r>
              <a:rPr lang="en-US" sz="2400" dirty="0"/>
              <a:t>- Comments Received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14</a:t>
            </a:fld>
            <a:endParaRPr lang="en-US" dirty="0"/>
          </a:p>
        </p:txBody>
      </p:sp>
      <p:sp>
        <p:nvSpPr>
          <p:cNvPr id="10" name="Объект 7"/>
          <p:cNvSpPr txBox="1">
            <a:spLocks/>
          </p:cNvSpPr>
          <p:nvPr/>
        </p:nvSpPr>
        <p:spPr>
          <a:xfrm>
            <a:off x="5829300" y="1828800"/>
            <a:ext cx="5664200" cy="1079500"/>
          </a:xfrm>
          <a:prstGeom prst="rect">
            <a:avLst/>
          </a:prstGeom>
        </p:spPr>
        <p:txBody>
          <a:bodyPr anchor="ctr">
            <a:noAutofit/>
          </a:bodyPr>
          <a:lstStyle/>
          <a:p>
            <a:pPr lvl="0" defTabSz="914400">
              <a:lnSpc>
                <a:spcPct val="90000"/>
              </a:lnSpc>
              <a:spcAft>
                <a:spcPts val="1200"/>
              </a:spcAft>
              <a:defRPr/>
            </a:pPr>
            <a:r>
              <a:rPr lang="en-US" sz="2000" dirty="0">
                <a:solidFill>
                  <a:srgbClr val="0000CC"/>
                </a:solidFill>
                <a:latin typeface="Myriad Pro Cond" panose="020B0506030403020204" pitchFamily="34" charset="0"/>
              </a:rPr>
              <a:t>The reference to Appendix 3 in the core text is undesirable. The reference should be made in Annex 4. In </a:t>
            </a:r>
            <a:r>
              <a:rPr lang="en-US" sz="2000" dirty="0" err="1">
                <a:solidFill>
                  <a:srgbClr val="0000CC"/>
                </a:solidFill>
                <a:latin typeface="Myriad Pro Cond" panose="020B0506030403020204" pitchFamily="34" charset="0"/>
              </a:rPr>
              <a:t>para</a:t>
            </a:r>
            <a:r>
              <a:rPr lang="en-US" sz="2000" dirty="0">
                <a:solidFill>
                  <a:srgbClr val="0000CC"/>
                </a:solidFill>
                <a:latin typeface="Myriad Pro Cond" panose="020B0506030403020204" pitchFamily="34" charset="0"/>
              </a:rPr>
              <a:t>. 4.2. of Annex 4, could be a reference to Appendix 3.</a:t>
            </a:r>
          </a:p>
          <a:p>
            <a:pPr lvl="0" defTabSz="914400">
              <a:lnSpc>
                <a:spcPct val="90000"/>
              </a:lnSpc>
              <a:spcAft>
                <a:spcPts val="600"/>
              </a:spcAft>
              <a:defRPr/>
            </a:pPr>
            <a:r>
              <a:rPr lang="en-GB" sz="2000" dirty="0">
                <a:solidFill>
                  <a:srgbClr val="0000CC"/>
                </a:solidFill>
              </a:rPr>
              <a:t>Para. 5.2.5. amend to read:</a:t>
            </a:r>
          </a:p>
          <a:p>
            <a:pPr lvl="0" defTabSz="914400">
              <a:lnSpc>
                <a:spcPct val="90000"/>
              </a:lnSpc>
              <a:spcAft>
                <a:spcPts val="600"/>
              </a:spcAft>
              <a:defRPr/>
            </a:pPr>
            <a:r>
              <a:rPr lang="en-GB" sz="2000" dirty="0">
                <a:solidFill>
                  <a:srgbClr val="0000CC"/>
                </a:solidFill>
              </a:rPr>
              <a:t>“...This shall be demonstrated in the assessment carried out under Annex 4 </a:t>
            </a:r>
            <a:r>
              <a:rPr lang="en-GB" sz="2000" strike="sngStrike" dirty="0">
                <a:solidFill>
                  <a:schemeClr val="bg2">
                    <a:lumMod val="10000"/>
                  </a:schemeClr>
                </a:solidFill>
              </a:rPr>
              <a:t>and by taking guidance from Appendix 3 to Annex 4</a:t>
            </a:r>
            <a:r>
              <a:rPr lang="en-GB" sz="2000" b="1" dirty="0">
                <a:solidFill>
                  <a:schemeClr val="bg2">
                    <a:lumMod val="10000"/>
                  </a:schemeClr>
                </a:solidFill>
              </a:rPr>
              <a:t>.</a:t>
            </a:r>
            <a:r>
              <a:rPr lang="en-US" sz="2000" dirty="0">
                <a:solidFill>
                  <a:srgbClr val="0000CC"/>
                </a:solidFill>
              </a:rPr>
              <a:t>”</a:t>
            </a:r>
            <a:endParaRPr lang="en-GB" sz="2000" dirty="0">
              <a:solidFill>
                <a:srgbClr val="0000CC"/>
              </a:solidFill>
            </a:endParaRPr>
          </a:p>
        </p:txBody>
      </p:sp>
      <p:sp>
        <p:nvSpPr>
          <p:cNvPr id="26" name="Объект 7"/>
          <p:cNvSpPr txBox="1">
            <a:spLocks/>
          </p:cNvSpPr>
          <p:nvPr/>
        </p:nvSpPr>
        <p:spPr>
          <a:xfrm>
            <a:off x="436642" y="21463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Just one reference in the core text:</a:t>
            </a:r>
          </a:p>
          <a:p>
            <a:pPr lvl="0" defTabSz="914400">
              <a:lnSpc>
                <a:spcPct val="90000"/>
              </a:lnSpc>
              <a:spcBef>
                <a:spcPts val="1000"/>
              </a:spcBef>
            </a:pPr>
            <a:r>
              <a:rPr lang="en-GB" sz="2000" b="1" dirty="0">
                <a:solidFill>
                  <a:schemeClr val="bg2">
                    <a:lumMod val="10000"/>
                  </a:schemeClr>
                </a:solidFill>
              </a:rPr>
              <a:t>Para. 5.2.5.:</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a:t>
            </a:r>
            <a:r>
              <a:rPr lang="en-GB" sz="2000" dirty="0">
                <a:solidFill>
                  <a:schemeClr val="bg2">
                    <a:lumMod val="10000"/>
                  </a:schemeClr>
                </a:solidFill>
              </a:rPr>
              <a:t>For conditions not specified in paragraphs 5.2.4., 5.2.5. or its subparagraphs, this shall be ensured at least to the level at which a competent and careful human driver could minimize the risks. This shall be demonstrated in the assessment carried out under Annex 4 and by taking guidance from Appendix 3 to Annex 4</a:t>
            </a:r>
            <a:r>
              <a:rPr lang="en-GB" sz="2000" b="1" dirty="0">
                <a:solidFill>
                  <a:schemeClr val="bg2">
                    <a:lumMod val="10000"/>
                  </a:schemeClr>
                </a:solidFill>
              </a:rPr>
              <a:t>.</a:t>
            </a:r>
            <a:r>
              <a:rPr lang="en-US" sz="2000" dirty="0">
                <a:solidFill>
                  <a:schemeClr val="bg2">
                    <a:lumMod val="10000"/>
                  </a:schemeClr>
                </a:solidFill>
              </a:rPr>
              <a:t>” </a:t>
            </a:r>
          </a:p>
        </p:txBody>
      </p:sp>
      <p:cxnSp>
        <p:nvCxnSpPr>
          <p:cNvPr id="9" name="Прямая со стрелкой 8"/>
          <p:cNvCxnSpPr/>
          <p:nvPr/>
        </p:nvCxnSpPr>
        <p:spPr>
          <a:xfrm>
            <a:off x="2120900" y="1651000"/>
            <a:ext cx="3606800" cy="8001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2709983" y="3617978"/>
            <a:ext cx="9251897" cy="314975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2"/>
                </a:solidFill>
                <a:latin typeface="Arial" panose="020B0604020202020204" pitchFamily="34" charset="0"/>
                <a:cs typeface="Arial" panose="020B0604020202020204" pitchFamily="34" charset="0"/>
              </a:rPr>
              <a:t>DE: We now share your understanding and can therefore agree to your proposal. </a:t>
            </a:r>
          </a:p>
          <a:p>
            <a:pPr algn="ctr"/>
            <a:r>
              <a:rPr lang="en-US" sz="1400" dirty="0">
                <a:solidFill>
                  <a:schemeClr val="tx2"/>
                </a:solidFill>
                <a:latin typeface="Arial" panose="020B0604020202020204" pitchFamily="34" charset="0"/>
                <a:cs typeface="Arial" panose="020B0604020202020204" pitchFamily="34" charset="0"/>
              </a:rPr>
              <a:t>Actually, to explain our reading before: we thought this aspect you now add (“</a:t>
            </a:r>
            <a:r>
              <a:rPr lang="en-US" sz="1400" i="1" dirty="0">
                <a:solidFill>
                  <a:schemeClr val="tx2"/>
                </a:solidFill>
                <a:latin typeface="Arial" panose="020B0604020202020204" pitchFamily="34" charset="0"/>
                <a:cs typeface="Arial" panose="020B0604020202020204" pitchFamily="34" charset="0"/>
              </a:rPr>
              <a:t>this shall be demonstrated in the assessment carried out under Annex 4</a:t>
            </a:r>
            <a:r>
              <a:rPr lang="en-US" sz="1400" dirty="0">
                <a:solidFill>
                  <a:schemeClr val="tx2"/>
                </a:solidFill>
                <a:latin typeface="Arial" panose="020B0604020202020204" pitchFamily="34" charset="0"/>
                <a:cs typeface="Arial" panose="020B0604020202020204" pitchFamily="34" charset="0"/>
              </a:rPr>
              <a:t>”) was already “covered” by para. 5.1 -- even though now that you point it out, you are for sure right, the intention in para. 5.2.5. should not be to </a:t>
            </a:r>
            <a:r>
              <a:rPr lang="en-US" sz="1400" u="sng" dirty="0">
                <a:solidFill>
                  <a:schemeClr val="tx2"/>
                </a:solidFill>
                <a:latin typeface="Arial" panose="020B0604020202020204" pitchFamily="34" charset="0"/>
                <a:cs typeface="Arial" panose="020B0604020202020204" pitchFamily="34" charset="0"/>
              </a:rPr>
              <a:t>limit</a:t>
            </a:r>
            <a:r>
              <a:rPr lang="en-US" sz="1400" dirty="0">
                <a:solidFill>
                  <a:schemeClr val="tx2"/>
                </a:solidFill>
                <a:latin typeface="Arial" panose="020B0604020202020204" pitchFamily="34" charset="0"/>
                <a:cs typeface="Arial" panose="020B0604020202020204" pitchFamily="34" charset="0"/>
              </a:rPr>
              <a:t> an assessment to Appendix 3 only. </a:t>
            </a:r>
          </a:p>
          <a:p>
            <a:pPr algn="ctr"/>
            <a:r>
              <a:rPr lang="en-US" sz="1400" dirty="0">
                <a:solidFill>
                  <a:schemeClr val="tx2"/>
                </a:solidFill>
                <a:latin typeface="Arial" panose="020B0604020202020204" pitchFamily="34" charset="0"/>
                <a:cs typeface="Arial" panose="020B0604020202020204" pitchFamily="34" charset="0"/>
              </a:rPr>
              <a:t>→ Therefore we can support your amendment.</a:t>
            </a:r>
          </a:p>
          <a:p>
            <a:r>
              <a:rPr lang="en-US" altLang="ja-JP" sz="1400" dirty="0">
                <a:solidFill>
                  <a:srgbClr val="FF0000"/>
                </a:solidFill>
                <a:latin typeface="Arial" panose="020B0604020202020204" pitchFamily="34" charset="0"/>
                <a:cs typeface="Arial" panose="020B0604020202020204" pitchFamily="34" charset="0"/>
              </a:rPr>
              <a:t>JPN: Appendix3 is the validation method of the requirement in paragraph</a:t>
            </a:r>
          </a:p>
          <a:p>
            <a:r>
              <a:rPr lang="en-US" altLang="ja-JP" sz="1400" dirty="0">
                <a:solidFill>
                  <a:srgbClr val="FF0000"/>
                </a:solidFill>
                <a:latin typeface="Arial" panose="020B0604020202020204" pitchFamily="34" charset="0"/>
                <a:cs typeface="Arial" panose="020B0604020202020204" pitchFamily="34" charset="0"/>
              </a:rPr>
              <a:t>5.2.5 (the level at which a competent and careful human driver could minimize the risks) and in order to clearly show the linkage between the requirement and its validation method, the appendix should be directly linked to the same paragraph as the requirement. The importance of clearly indicating the relationship between them by putting in the same paragraph the requirement and the link to the corresponding appendix was first proposed by the chair of GRVA and supported by EC at the 5th GRVA, and the text was drafted accordingly and agreed at the 6th GRVA.</a:t>
            </a:r>
          </a:p>
          <a:p>
            <a:r>
              <a:rPr lang="en-US" altLang="ja-JP" sz="1400" dirty="0">
                <a:solidFill>
                  <a:srgbClr val="FF0000"/>
                </a:solidFill>
                <a:latin typeface="Arial" panose="020B0604020202020204" pitchFamily="34" charset="0"/>
                <a:cs typeface="Arial" panose="020B0604020202020204" pitchFamily="34" charset="0"/>
              </a:rPr>
              <a:t>→ Therefore we do not support your suggested amendment.</a:t>
            </a:r>
          </a:p>
          <a:p>
            <a:r>
              <a:rPr lang="en-US" sz="1400" dirty="0">
                <a:solidFill>
                  <a:srgbClr val="FF0000"/>
                </a:solidFill>
                <a:latin typeface="Arial" panose="020B0604020202020204" pitchFamily="34" charset="0"/>
                <a:cs typeface="Arial" panose="020B0604020202020204" pitchFamily="34" charset="0"/>
              </a:rPr>
              <a:t>EC: the idea with Appendix 3 was to define the critical scenarios in the most comprehensive manner. This fits better with the core text, (5.2.5)</a:t>
            </a:r>
          </a:p>
          <a:p>
            <a:pPr algn="ct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7087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452911"/>
            <a:ext cx="10448971" cy="314024"/>
          </a:xfrm>
        </p:spPr>
        <p:txBody>
          <a:bodyPr/>
          <a:lstStyle/>
          <a:p>
            <a:r>
              <a:rPr lang="en-US" sz="2400" dirty="0"/>
              <a:t>Treatment of Appendix 3 to Annex 4 </a:t>
            </a:r>
            <a:br>
              <a:rPr lang="en-US" sz="2400" dirty="0"/>
            </a:br>
            <a:r>
              <a:rPr lang="en-US" sz="2400" dirty="0"/>
              <a:t>(</a:t>
            </a:r>
            <a:r>
              <a:rPr lang="en-GB" sz="2400" dirty="0"/>
              <a:t>Guidance on Traffic disturbance critical scenarios for ALKS</a:t>
            </a:r>
            <a:r>
              <a:rPr lang="en-US" sz="2400" dirty="0"/>
              <a:t>) (2)</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15</a:t>
            </a:fld>
            <a:endParaRPr lang="en-US" dirty="0"/>
          </a:p>
        </p:txBody>
      </p:sp>
      <p:sp>
        <p:nvSpPr>
          <p:cNvPr id="26" name="Объект 7"/>
          <p:cNvSpPr txBox="1">
            <a:spLocks/>
          </p:cNvSpPr>
          <p:nvPr/>
        </p:nvSpPr>
        <p:spPr>
          <a:xfrm>
            <a:off x="970042" y="825500"/>
            <a:ext cx="10091658" cy="476310"/>
          </a:xfrm>
          <a:prstGeom prst="rect">
            <a:avLst/>
          </a:prstGeom>
        </p:spPr>
        <p:txBody>
          <a:bodyPr anchor="ctr">
            <a:noAutofit/>
          </a:bodyPr>
          <a:lstStyle/>
          <a:p>
            <a:pPr lvl="0" defTabSz="914400">
              <a:lnSpc>
                <a:spcPct val="90000"/>
              </a:lnSpc>
              <a:spcBef>
                <a:spcPts val="1000"/>
              </a:spcBef>
            </a:pPr>
            <a:r>
              <a:rPr lang="en-GB" sz="2000" b="1" dirty="0">
                <a:solidFill>
                  <a:srgbClr val="0000CC"/>
                </a:solidFill>
              </a:rPr>
              <a:t>Questions raised to Appendix 3, which could be clarified in the regulatory text:</a:t>
            </a:r>
          </a:p>
        </p:txBody>
      </p:sp>
      <p:sp>
        <p:nvSpPr>
          <p:cNvPr id="6" name="Объект 7"/>
          <p:cNvSpPr>
            <a:spLocks noGrp="1"/>
          </p:cNvSpPr>
          <p:nvPr>
            <p:ph idx="16"/>
          </p:nvPr>
        </p:nvSpPr>
        <p:spPr>
          <a:xfrm>
            <a:off x="944642" y="1574800"/>
            <a:ext cx="8300958" cy="4800600"/>
          </a:xfrm>
        </p:spPr>
        <p:txBody>
          <a:bodyPr>
            <a:noAutofit/>
          </a:bodyPr>
          <a:lstStyle/>
          <a:p>
            <a:pPr>
              <a:lnSpc>
                <a:spcPct val="100000"/>
              </a:lnSpc>
              <a:spcBef>
                <a:spcPts val="600"/>
              </a:spcBef>
            </a:pPr>
            <a:r>
              <a:rPr lang="en-US" sz="2000" dirty="0">
                <a:solidFill>
                  <a:srgbClr val="0000CC"/>
                </a:solidFill>
              </a:rPr>
              <a:t>Is this an option for simulation?</a:t>
            </a:r>
          </a:p>
          <a:p>
            <a:pPr>
              <a:lnSpc>
                <a:spcPct val="100000"/>
              </a:lnSpc>
              <a:spcBef>
                <a:spcPts val="600"/>
              </a:spcBef>
            </a:pPr>
            <a:r>
              <a:rPr lang="en-GB" sz="2000" dirty="0">
                <a:solidFill>
                  <a:srgbClr val="0000CC"/>
                </a:solidFill>
              </a:rPr>
              <a:t>Is this an example of simulation?</a:t>
            </a:r>
          </a:p>
          <a:p>
            <a:pPr>
              <a:lnSpc>
                <a:spcPct val="100000"/>
              </a:lnSpc>
              <a:spcBef>
                <a:spcPts val="600"/>
              </a:spcBef>
            </a:pPr>
            <a:r>
              <a:rPr lang="en-GB" sz="2000" dirty="0">
                <a:solidFill>
                  <a:srgbClr val="0000CC"/>
                </a:solidFill>
              </a:rPr>
              <a:t>Are the three presented scenarios mandatory for simulation?</a:t>
            </a:r>
          </a:p>
          <a:p>
            <a:pPr>
              <a:lnSpc>
                <a:spcPct val="100000"/>
              </a:lnSpc>
              <a:spcBef>
                <a:spcPts val="600"/>
              </a:spcBef>
            </a:pPr>
            <a:r>
              <a:rPr lang="en-GB" sz="2000" dirty="0">
                <a:solidFill>
                  <a:srgbClr val="0000CC"/>
                </a:solidFill>
              </a:rPr>
              <a:t>What is the objective of the simulation – to make sure that no accident shall happen in the green field of the pictures?</a:t>
            </a:r>
          </a:p>
          <a:p>
            <a:pPr>
              <a:lnSpc>
                <a:spcPct val="100000"/>
              </a:lnSpc>
              <a:spcBef>
                <a:spcPts val="600"/>
              </a:spcBef>
            </a:pPr>
            <a:r>
              <a:rPr lang="en-GB" sz="2000" dirty="0">
                <a:solidFill>
                  <a:srgbClr val="0000CC"/>
                </a:solidFill>
              </a:rPr>
              <a:t>Who shall perform the simulation: </a:t>
            </a:r>
          </a:p>
          <a:p>
            <a:pPr lvl="1">
              <a:lnSpc>
                <a:spcPct val="100000"/>
              </a:lnSpc>
              <a:spcBef>
                <a:spcPts val="600"/>
              </a:spcBef>
            </a:pPr>
            <a:r>
              <a:rPr lang="en-US" sz="2000" dirty="0">
                <a:solidFill>
                  <a:srgbClr val="0000CC"/>
                </a:solidFill>
              </a:rPr>
              <a:t>A manufacturer?</a:t>
            </a:r>
          </a:p>
          <a:p>
            <a:pPr lvl="1">
              <a:lnSpc>
                <a:spcPct val="100000"/>
              </a:lnSpc>
              <a:spcBef>
                <a:spcPts val="600"/>
              </a:spcBef>
            </a:pPr>
            <a:r>
              <a:rPr lang="en-GB" sz="2000" dirty="0">
                <a:solidFill>
                  <a:srgbClr val="0000CC"/>
                </a:solidFill>
              </a:rPr>
              <a:t>An Approval Authority / Technical service?</a:t>
            </a:r>
          </a:p>
          <a:p>
            <a:pPr>
              <a:lnSpc>
                <a:spcPct val="100000"/>
              </a:lnSpc>
              <a:spcBef>
                <a:spcPts val="600"/>
              </a:spcBef>
            </a:pPr>
            <a:r>
              <a:rPr lang="en-GB" sz="2000" dirty="0">
                <a:solidFill>
                  <a:srgbClr val="0000CC"/>
                </a:solidFill>
              </a:rPr>
              <a:t>Where to find the software for such a simulation? – If this simulation is mandatory, for the uniformity, the software should be available.  </a:t>
            </a:r>
          </a:p>
          <a:p>
            <a:pPr>
              <a:lnSpc>
                <a:spcPct val="100000"/>
              </a:lnSpc>
              <a:spcBef>
                <a:spcPts val="600"/>
              </a:spcBef>
            </a:pPr>
            <a:r>
              <a:rPr lang="en-GB" sz="2000" dirty="0">
                <a:solidFill>
                  <a:srgbClr val="0000CC"/>
                </a:solidFill>
              </a:rPr>
              <a:t>How to assess the simulation results if different parameters / simulation models were implemented? – The conditions of Schedule 8 to the 1958 Agreement shall apply. </a:t>
            </a:r>
          </a:p>
          <a:p>
            <a:pPr>
              <a:lnSpc>
                <a:spcPct val="100000"/>
              </a:lnSpc>
              <a:spcBef>
                <a:spcPts val="600"/>
              </a:spcBef>
            </a:pPr>
            <a:r>
              <a:rPr lang="en-GB" sz="2000" b="1" dirty="0">
                <a:solidFill>
                  <a:srgbClr val="0000CC"/>
                </a:solidFill>
              </a:rPr>
              <a:t>In general, why this Appendix is needed?</a:t>
            </a:r>
            <a:r>
              <a:rPr lang="ru-RU" sz="2000" b="1" dirty="0">
                <a:solidFill>
                  <a:srgbClr val="0000CC"/>
                </a:solidFill>
              </a:rPr>
              <a:t> – </a:t>
            </a:r>
            <a:r>
              <a:rPr lang="en-US" sz="2000" dirty="0">
                <a:solidFill>
                  <a:srgbClr val="0000CC"/>
                </a:solidFill>
              </a:rPr>
              <a:t>The ALKS </a:t>
            </a:r>
            <a:br>
              <a:rPr lang="en-US" sz="2000" dirty="0">
                <a:solidFill>
                  <a:srgbClr val="0000CC"/>
                </a:solidFill>
              </a:rPr>
            </a:br>
            <a:r>
              <a:rPr lang="en-US" sz="2000" dirty="0">
                <a:solidFill>
                  <a:srgbClr val="0000CC"/>
                </a:solidFill>
              </a:rPr>
              <a:t>UN Regulation is self-sufficient without Appendix 3.</a:t>
            </a:r>
            <a:endParaRPr lang="en-GB" sz="2000" dirty="0">
              <a:solidFill>
                <a:srgbClr val="0000CC"/>
              </a:solidFill>
            </a:endParaRPr>
          </a:p>
        </p:txBody>
      </p:sp>
    </p:spTree>
    <p:extLst>
      <p:ext uri="{BB962C8B-B14F-4D97-AF65-F5344CB8AC3E}">
        <p14:creationId xmlns:p14="http://schemas.microsoft.com/office/powerpoint/2010/main" val="326912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793692"/>
            <a:ext cx="10448971" cy="314024"/>
          </a:xfrm>
        </p:spPr>
        <p:txBody>
          <a:bodyPr/>
          <a:lstStyle/>
          <a:p>
            <a:r>
              <a:rPr lang="en-US" sz="2400" dirty="0"/>
              <a:t>Treatment of Appendix 3 to Annex 4 </a:t>
            </a:r>
            <a:br>
              <a:rPr lang="en-US" sz="2400" dirty="0"/>
            </a:br>
            <a:r>
              <a:rPr lang="en-US" sz="2400" dirty="0"/>
              <a:t>(</a:t>
            </a:r>
            <a:r>
              <a:rPr lang="en-GB" sz="2400" dirty="0"/>
              <a:t>Guidance on Traffic disturbance critical scenarios for ALKS</a:t>
            </a:r>
            <a:r>
              <a:rPr lang="en-US" sz="2400" dirty="0"/>
              <a:t>) (2)</a:t>
            </a:r>
            <a:br>
              <a:rPr lang="en-US" sz="2400" dirty="0"/>
            </a:br>
            <a:r>
              <a:rPr lang="en-US" sz="2400" dirty="0"/>
              <a:t>- Comments Received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16</a:t>
            </a:fld>
            <a:endParaRPr lang="en-US" dirty="0"/>
          </a:p>
        </p:txBody>
      </p:sp>
      <p:sp>
        <p:nvSpPr>
          <p:cNvPr id="26" name="Объект 7"/>
          <p:cNvSpPr txBox="1">
            <a:spLocks/>
          </p:cNvSpPr>
          <p:nvPr/>
        </p:nvSpPr>
        <p:spPr>
          <a:xfrm>
            <a:off x="970042" y="951938"/>
            <a:ext cx="10091658" cy="476310"/>
          </a:xfrm>
          <a:prstGeom prst="rect">
            <a:avLst/>
          </a:prstGeom>
        </p:spPr>
        <p:txBody>
          <a:bodyPr anchor="ctr">
            <a:noAutofit/>
          </a:bodyPr>
          <a:lstStyle/>
          <a:p>
            <a:pPr lvl="0" defTabSz="914400">
              <a:lnSpc>
                <a:spcPct val="90000"/>
              </a:lnSpc>
              <a:spcBef>
                <a:spcPts val="1000"/>
              </a:spcBef>
            </a:pPr>
            <a:r>
              <a:rPr lang="en-GB" sz="2000" b="1" dirty="0">
                <a:solidFill>
                  <a:srgbClr val="0000CC"/>
                </a:solidFill>
              </a:rPr>
              <a:t>Questions raised to Appendix 3, which could be clarified in the regulatory text:</a:t>
            </a:r>
          </a:p>
        </p:txBody>
      </p:sp>
      <p:sp>
        <p:nvSpPr>
          <p:cNvPr id="6" name="Объект 7"/>
          <p:cNvSpPr>
            <a:spLocks noGrp="1"/>
          </p:cNvSpPr>
          <p:nvPr>
            <p:ph idx="16"/>
          </p:nvPr>
        </p:nvSpPr>
        <p:spPr>
          <a:xfrm>
            <a:off x="970042" y="1744551"/>
            <a:ext cx="8300958" cy="4800600"/>
          </a:xfrm>
        </p:spPr>
        <p:txBody>
          <a:bodyPr>
            <a:noAutofit/>
          </a:bodyPr>
          <a:lstStyle/>
          <a:p>
            <a:pPr>
              <a:lnSpc>
                <a:spcPct val="100000"/>
              </a:lnSpc>
              <a:spcBef>
                <a:spcPts val="600"/>
              </a:spcBef>
            </a:pPr>
            <a:r>
              <a:rPr lang="en-US" sz="2000" dirty="0">
                <a:solidFill>
                  <a:srgbClr val="0000CC"/>
                </a:solidFill>
              </a:rPr>
              <a:t>Is this an option for simulation?</a:t>
            </a:r>
          </a:p>
          <a:p>
            <a:pPr>
              <a:lnSpc>
                <a:spcPct val="100000"/>
              </a:lnSpc>
              <a:spcBef>
                <a:spcPts val="600"/>
              </a:spcBef>
            </a:pPr>
            <a:r>
              <a:rPr lang="en-GB" sz="2000" dirty="0">
                <a:solidFill>
                  <a:srgbClr val="0000CC"/>
                </a:solidFill>
              </a:rPr>
              <a:t>Is this an example of simulation?</a:t>
            </a:r>
          </a:p>
          <a:p>
            <a:pPr>
              <a:lnSpc>
                <a:spcPct val="100000"/>
              </a:lnSpc>
              <a:spcBef>
                <a:spcPts val="600"/>
              </a:spcBef>
            </a:pPr>
            <a:r>
              <a:rPr lang="en-GB" sz="2000" dirty="0">
                <a:solidFill>
                  <a:srgbClr val="0000CC"/>
                </a:solidFill>
              </a:rPr>
              <a:t>Are the three presented scenarios mandatory for simulation?</a:t>
            </a:r>
          </a:p>
          <a:p>
            <a:pPr>
              <a:lnSpc>
                <a:spcPct val="100000"/>
              </a:lnSpc>
              <a:spcBef>
                <a:spcPts val="600"/>
              </a:spcBef>
            </a:pPr>
            <a:r>
              <a:rPr lang="en-GB" sz="2000" dirty="0">
                <a:solidFill>
                  <a:srgbClr val="0000CC"/>
                </a:solidFill>
              </a:rPr>
              <a:t>What is the objective of the simulation – to make sure that no accident shall happen in the green field of the pictures?</a:t>
            </a:r>
          </a:p>
          <a:p>
            <a:pPr>
              <a:lnSpc>
                <a:spcPct val="100000"/>
              </a:lnSpc>
              <a:spcBef>
                <a:spcPts val="600"/>
              </a:spcBef>
            </a:pPr>
            <a:r>
              <a:rPr lang="en-GB" sz="2000" dirty="0">
                <a:solidFill>
                  <a:srgbClr val="0000CC"/>
                </a:solidFill>
              </a:rPr>
              <a:t>Who shall perform the simulation: </a:t>
            </a:r>
          </a:p>
          <a:p>
            <a:pPr lvl="1">
              <a:lnSpc>
                <a:spcPct val="100000"/>
              </a:lnSpc>
              <a:spcBef>
                <a:spcPts val="600"/>
              </a:spcBef>
            </a:pPr>
            <a:r>
              <a:rPr lang="en-US" sz="2000" dirty="0">
                <a:solidFill>
                  <a:srgbClr val="0000CC"/>
                </a:solidFill>
              </a:rPr>
              <a:t>A manufacturer?</a:t>
            </a:r>
          </a:p>
          <a:p>
            <a:pPr lvl="1">
              <a:lnSpc>
                <a:spcPct val="100000"/>
              </a:lnSpc>
              <a:spcBef>
                <a:spcPts val="600"/>
              </a:spcBef>
            </a:pPr>
            <a:r>
              <a:rPr lang="en-GB" sz="2000" dirty="0">
                <a:solidFill>
                  <a:srgbClr val="0000CC"/>
                </a:solidFill>
              </a:rPr>
              <a:t>An Approval Authority / Technical service?</a:t>
            </a:r>
          </a:p>
          <a:p>
            <a:pPr>
              <a:lnSpc>
                <a:spcPct val="100000"/>
              </a:lnSpc>
              <a:spcBef>
                <a:spcPts val="600"/>
              </a:spcBef>
            </a:pPr>
            <a:r>
              <a:rPr lang="en-GB" sz="2000" dirty="0">
                <a:solidFill>
                  <a:srgbClr val="0000CC"/>
                </a:solidFill>
              </a:rPr>
              <a:t>Where to find the software for such a simulation? – If this simulation is mandatory, for the uniformity, the software should be available.  </a:t>
            </a:r>
          </a:p>
          <a:p>
            <a:pPr>
              <a:lnSpc>
                <a:spcPct val="100000"/>
              </a:lnSpc>
              <a:spcBef>
                <a:spcPts val="600"/>
              </a:spcBef>
            </a:pPr>
            <a:r>
              <a:rPr lang="en-GB" sz="2000" dirty="0">
                <a:solidFill>
                  <a:srgbClr val="0000CC"/>
                </a:solidFill>
              </a:rPr>
              <a:t>How to assess the simulation results if different parameters / simulation models were implemented? – The conditions of Schedule 8 to the 1958 Agreement shall apply. </a:t>
            </a:r>
          </a:p>
          <a:p>
            <a:pPr>
              <a:lnSpc>
                <a:spcPct val="100000"/>
              </a:lnSpc>
              <a:spcBef>
                <a:spcPts val="600"/>
              </a:spcBef>
            </a:pPr>
            <a:r>
              <a:rPr lang="en-GB" sz="2000" b="1" dirty="0">
                <a:solidFill>
                  <a:srgbClr val="0000CC"/>
                </a:solidFill>
              </a:rPr>
              <a:t>In general, why this Appendix is needed?</a:t>
            </a:r>
            <a:r>
              <a:rPr lang="ru-RU" sz="2000" b="1" dirty="0">
                <a:solidFill>
                  <a:srgbClr val="0000CC"/>
                </a:solidFill>
              </a:rPr>
              <a:t> – </a:t>
            </a:r>
            <a:r>
              <a:rPr lang="en-US" sz="2000" dirty="0">
                <a:solidFill>
                  <a:srgbClr val="0000CC"/>
                </a:solidFill>
              </a:rPr>
              <a:t>The ALKS </a:t>
            </a:r>
            <a:br>
              <a:rPr lang="en-US" sz="2000" dirty="0">
                <a:solidFill>
                  <a:srgbClr val="0000CC"/>
                </a:solidFill>
              </a:rPr>
            </a:br>
            <a:r>
              <a:rPr lang="en-US" sz="2000" dirty="0">
                <a:solidFill>
                  <a:srgbClr val="0000CC"/>
                </a:solidFill>
              </a:rPr>
              <a:t>UN Regulation is self-sufficient without Appendix 3.</a:t>
            </a:r>
            <a:endParaRPr lang="en-GB" sz="2000" dirty="0">
              <a:solidFill>
                <a:srgbClr val="0000CC"/>
              </a:solidFill>
            </a:endParaRPr>
          </a:p>
        </p:txBody>
      </p:sp>
      <p:sp>
        <p:nvSpPr>
          <p:cNvPr id="8" name="Rechteck 7"/>
          <p:cNvSpPr/>
          <p:nvPr/>
        </p:nvSpPr>
        <p:spPr>
          <a:xfrm>
            <a:off x="5095121" y="932507"/>
            <a:ext cx="7129220" cy="577846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2"/>
                </a:solidFill>
                <a:latin typeface="Arial" panose="020B0604020202020204" pitchFamily="34" charset="0"/>
                <a:cs typeface="Arial" panose="020B0604020202020204" pitchFamily="34" charset="0"/>
              </a:rPr>
              <a:t>DE: We understand your questions and hope our colleagues from Japan can help with explanations to clarify! </a:t>
            </a:r>
            <a:r>
              <a:rPr lang="en-US" sz="1200" dirty="0">
                <a:solidFill>
                  <a:schemeClr val="tx2"/>
                </a:solidFill>
                <a:latin typeface="Arial" panose="020B0604020202020204" pitchFamily="34" charset="0"/>
                <a:cs typeface="Arial" panose="020B0604020202020204" pitchFamily="34" charset="0"/>
                <a:sym typeface="Wingdings" panose="05000000000000000000" pitchFamily="2" charset="2"/>
              </a:rPr>
              <a:t></a:t>
            </a:r>
          </a:p>
          <a:p>
            <a:pPr algn="ctr"/>
            <a:r>
              <a:rPr lang="en-US" sz="1200" dirty="0">
                <a:solidFill>
                  <a:schemeClr val="tx2"/>
                </a:solidFill>
                <a:latin typeface="Arial" panose="020B0604020202020204" pitchFamily="34" charset="0"/>
                <a:cs typeface="Arial" panose="020B0604020202020204" pitchFamily="34" charset="0"/>
                <a:sym typeface="Wingdings" panose="05000000000000000000" pitchFamily="2" charset="2"/>
              </a:rPr>
              <a:t>Generally, in our view any Annex or Appendix – and this Appendix in particular since it introduces a new model – should:</a:t>
            </a:r>
          </a:p>
          <a:p>
            <a:pPr marL="285750" indent="-285750">
              <a:buFontTx/>
              <a:buChar char="-"/>
            </a:pPr>
            <a:r>
              <a:rPr lang="en-US" sz="1200" dirty="0">
                <a:solidFill>
                  <a:schemeClr val="tx2"/>
                </a:solidFill>
                <a:latin typeface="Arial" panose="020B0604020202020204" pitchFamily="34" charset="0"/>
                <a:cs typeface="Arial" panose="020B0604020202020204" pitchFamily="34" charset="0"/>
                <a:sym typeface="Wingdings" panose="05000000000000000000" pitchFamily="2" charset="2"/>
              </a:rPr>
              <a:t>enable other CPs to add/contribute with own national data</a:t>
            </a:r>
          </a:p>
          <a:p>
            <a:pPr marL="285750" indent="-285750">
              <a:buFontTx/>
              <a:buChar char="-"/>
            </a:pPr>
            <a:r>
              <a:rPr lang="en-US" sz="1200" dirty="0">
                <a:solidFill>
                  <a:schemeClr val="tx2"/>
                </a:solidFill>
                <a:latin typeface="Arial" panose="020B0604020202020204" pitchFamily="34" charset="0"/>
                <a:cs typeface="Arial" panose="020B0604020202020204" pitchFamily="34" charset="0"/>
                <a:sym typeface="Wingdings" panose="05000000000000000000" pitchFamily="2" charset="2"/>
              </a:rPr>
              <a:t>be transparent in how the models are valid for other (national) traffic conditions and can be transferred/applied to them</a:t>
            </a:r>
          </a:p>
          <a:p>
            <a:pPr marL="285750" indent="-285750">
              <a:buFontTx/>
              <a:buChar char="-"/>
            </a:pPr>
            <a:r>
              <a:rPr lang="en-US" sz="1200" dirty="0">
                <a:solidFill>
                  <a:schemeClr val="tx2"/>
                </a:solidFill>
                <a:latin typeface="Arial" panose="020B0604020202020204" pitchFamily="34" charset="0"/>
                <a:cs typeface="Arial" panose="020B0604020202020204" pitchFamily="34" charset="0"/>
                <a:sym typeface="Wingdings" panose="05000000000000000000" pitchFamily="2" charset="2"/>
              </a:rPr>
              <a:t>give/enable “flexibility” to evolve as the automated driving systems will develop over time as well</a:t>
            </a:r>
          </a:p>
          <a:p>
            <a:r>
              <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rPr>
              <a:t>JPN: First of all, we would like to point out that Appendix3 is describing scenarios which was considered in SG1a whereas simulation was considered in SG2a and is provided in Annex4. </a:t>
            </a:r>
          </a:p>
          <a:p>
            <a:endPar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endParaRPr>
          </a:p>
          <a:p>
            <a:r>
              <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rPr>
              <a:t>Generally speaking, Appendix3 provides sufficient coverage of patterns of scenarios under which ALKS shall not cause any collision, which have not been realized by the previous approach. These concepts are considered based on "reasonably foreseeable" and "reasonably preventable " principle provided in the Framework Document. Without Appendix3, the boundary of scenarios under which collisions should be prevented and under which collisions can be regarded as unpreventable is ambiguous ( please see GRVA-05-62e).</a:t>
            </a:r>
          </a:p>
          <a:p>
            <a:endPar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endParaRPr>
          </a:p>
          <a:p>
            <a:r>
              <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rPr>
              <a:t>Since Appendix3 is a guidance in this regulation, it is not mandatory from the regulatory point of view but SG1a thinks that at least three types of many scenarios are necessary for the assessment of ALKS. </a:t>
            </a:r>
          </a:p>
          <a:p>
            <a:endPar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endParaRPr>
          </a:p>
          <a:p>
            <a:r>
              <a:rPr lang="en-US" sz="1200" dirty="0">
                <a:solidFill>
                  <a:srgbClr val="FF0000"/>
                </a:solidFill>
                <a:latin typeface="Arial" panose="020B0604020202020204" pitchFamily="34" charset="0"/>
                <a:cs typeface="Arial" panose="020B0604020202020204" pitchFamily="34" charset="0"/>
                <a:sym typeface="Wingdings" panose="05000000000000000000" pitchFamily="2" charset="2"/>
              </a:rPr>
              <a:t>As for the questions regarding simulation, although SG2a may be in a better position to answer those questions, our understanding is that technical services can (not "shall") use Appendix 3 when assessing ALKS by doing multi-pillars including simulation, that the technical services shall ensure through such assessment that no collision is caused in the green field of the pictures, and that it is important to have a flexibility what the technical services should do (therefore, Annex 4 doesn’t specify who perform what kind of tests and simulation. According to Annex 4, those should be decided by technical services and if so required by them, manufactures have to prepare simulation software.</a:t>
            </a:r>
          </a:p>
          <a:p>
            <a:pPr marL="285750" indent="-285750">
              <a:buFontTx/>
              <a:buChar char="-"/>
            </a:pPr>
            <a:endParaRPr lang="en-US" dirty="0">
              <a:solidFill>
                <a:schemeClr val="tx2"/>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912026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452911"/>
            <a:ext cx="10448971" cy="314024"/>
          </a:xfrm>
        </p:spPr>
        <p:txBody>
          <a:bodyPr/>
          <a:lstStyle/>
          <a:p>
            <a:r>
              <a:rPr lang="en-US" sz="2400" dirty="0"/>
              <a:t>Treatment of Appendix 3 to Annex 4 </a:t>
            </a:r>
            <a:br>
              <a:rPr lang="en-US" sz="2400" dirty="0"/>
            </a:br>
            <a:r>
              <a:rPr lang="en-US" sz="2400" dirty="0"/>
              <a:t>(</a:t>
            </a:r>
            <a:r>
              <a:rPr lang="en-GB" sz="2400" dirty="0"/>
              <a:t>Guidance on Traffic disturbance critical scenarios for ALKS</a:t>
            </a:r>
            <a:r>
              <a:rPr lang="en-US" sz="2400" dirty="0"/>
              <a:t>) (3)</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17</a:t>
            </a:fld>
            <a:endParaRPr lang="en-US" dirty="0"/>
          </a:p>
        </p:txBody>
      </p:sp>
      <p:sp>
        <p:nvSpPr>
          <p:cNvPr id="10" name="Объект 7"/>
          <p:cNvSpPr txBox="1">
            <a:spLocks/>
          </p:cNvSpPr>
          <p:nvPr/>
        </p:nvSpPr>
        <p:spPr>
          <a:xfrm>
            <a:off x="863600" y="1435100"/>
            <a:ext cx="7912100" cy="4343400"/>
          </a:xfrm>
          <a:prstGeom prst="rect">
            <a:avLst/>
          </a:prstGeom>
        </p:spPr>
        <p:txBody>
          <a:bodyPr anchor="ctr">
            <a:noAutofit/>
          </a:bodyPr>
          <a:lstStyle/>
          <a:p>
            <a:pPr lvl="0" defTabSz="914400">
              <a:lnSpc>
                <a:spcPct val="90000"/>
              </a:lnSpc>
              <a:spcAft>
                <a:spcPts val="1200"/>
              </a:spcAft>
              <a:defRPr/>
            </a:pPr>
            <a:r>
              <a:rPr lang="en-US" sz="2000" dirty="0">
                <a:solidFill>
                  <a:srgbClr val="0000CC"/>
                </a:solidFill>
                <a:latin typeface="Myriad Pro Cond" panose="020B0506030403020204" pitchFamily="34" charset="0"/>
              </a:rPr>
              <a:t>Annex 4, add paragraph 4.2.1. to read:</a:t>
            </a:r>
          </a:p>
          <a:p>
            <a:pPr lvl="0" defTabSz="914400">
              <a:lnSpc>
                <a:spcPct val="90000"/>
              </a:lnSpc>
              <a:spcAft>
                <a:spcPts val="1200"/>
              </a:spcAft>
              <a:defRPr/>
            </a:pPr>
            <a:r>
              <a:rPr lang="en-US" sz="2000" dirty="0">
                <a:solidFill>
                  <a:srgbClr val="0000CC"/>
                </a:solidFill>
                <a:latin typeface="Myriad Pro Cond" panose="020B0506030403020204" pitchFamily="34" charset="0"/>
              </a:rPr>
              <a:t>“4.2.1. ALKS shall avoid a collision in following three traffic critical scenarios: </a:t>
            </a:r>
            <a:r>
              <a:rPr lang="en-GB" sz="2000" dirty="0">
                <a:solidFill>
                  <a:srgbClr val="0000CC"/>
                </a:solidFill>
              </a:rPr>
              <a:t>lane change of another vehicle into the lane (</a:t>
            </a:r>
            <a:r>
              <a:rPr lang="en-US" sz="2000" dirty="0">
                <a:solidFill>
                  <a:srgbClr val="0000CC"/>
                </a:solidFill>
                <a:latin typeface="Myriad Pro Cond" panose="020B0506030403020204" pitchFamily="34" charset="0"/>
              </a:rPr>
              <a:t>cut-in), </a:t>
            </a:r>
            <a:r>
              <a:rPr lang="en-GB" sz="2000" dirty="0">
                <a:solidFill>
                  <a:srgbClr val="0000CC"/>
                </a:solidFill>
              </a:rPr>
              <a:t>stationary obstacle after lane change of the lead vehicle (</a:t>
            </a:r>
            <a:r>
              <a:rPr lang="en-US" sz="2000" dirty="0">
                <a:solidFill>
                  <a:srgbClr val="0000CC"/>
                </a:solidFill>
                <a:latin typeface="Myriad Pro Cond" panose="020B0506030403020204" pitchFamily="34" charset="0"/>
              </a:rPr>
              <a:t>cut-out), and deceleration following a lead vehicle (deceleration), acting similarly to or better than an attentive human driver. </a:t>
            </a:r>
            <a:r>
              <a:rPr lang="en-GB" sz="2000" dirty="0">
                <a:solidFill>
                  <a:srgbClr val="0000CC"/>
                </a:solidFill>
              </a:rPr>
              <a:t>This shall be demonstrated by a manufacturer by the means of simulation taking guidance from Appendix 3. The verification of the simulation results shall be provided by a manufacturer by the relevant physical test results performed in accordance with the provisions of paragraphs 4.4., 4.5., and 4.3. of Annex 5 for the listed scenarios respectively”. </a:t>
            </a:r>
          </a:p>
          <a:p>
            <a:pPr lvl="0" defTabSz="914400">
              <a:lnSpc>
                <a:spcPct val="90000"/>
              </a:lnSpc>
              <a:spcAft>
                <a:spcPts val="1200"/>
              </a:spcAft>
              <a:defRPr/>
            </a:pPr>
            <a:r>
              <a:rPr lang="en-GB" sz="2000" b="1" dirty="0">
                <a:solidFill>
                  <a:srgbClr val="0000CC"/>
                </a:solidFill>
              </a:rPr>
              <a:t>Note:</a:t>
            </a:r>
            <a:r>
              <a:rPr lang="en-GB" sz="2000" dirty="0">
                <a:solidFill>
                  <a:srgbClr val="0000CC"/>
                </a:solidFill>
              </a:rPr>
              <a:t> Same names shall be used for the same scenarios in Appendix 3 to Annex 4 and Annex 5.  </a:t>
            </a:r>
          </a:p>
          <a:p>
            <a:pPr lvl="0" defTabSz="914400">
              <a:lnSpc>
                <a:spcPct val="90000"/>
              </a:lnSpc>
              <a:spcAft>
                <a:spcPts val="1200"/>
              </a:spcAft>
              <a:defRPr/>
            </a:pPr>
            <a:endParaRPr lang="en-GB" sz="2000" dirty="0">
              <a:solidFill>
                <a:srgbClr val="0000CC"/>
              </a:solidFill>
            </a:endParaRPr>
          </a:p>
        </p:txBody>
      </p:sp>
      <p:sp>
        <p:nvSpPr>
          <p:cNvPr id="26" name="Объект 7"/>
          <p:cNvSpPr txBox="1">
            <a:spLocks/>
          </p:cNvSpPr>
          <p:nvPr/>
        </p:nvSpPr>
        <p:spPr>
          <a:xfrm>
            <a:off x="893842" y="927100"/>
            <a:ext cx="6738858" cy="419100"/>
          </a:xfrm>
          <a:prstGeom prst="rect">
            <a:avLst/>
          </a:prstGeom>
        </p:spPr>
        <p:txBody>
          <a:bodyPr anchor="ctr">
            <a:noAutofit/>
          </a:bodyPr>
          <a:lstStyle/>
          <a:p>
            <a:pPr lvl="0" defTabSz="914400">
              <a:lnSpc>
                <a:spcPct val="90000"/>
              </a:lnSpc>
              <a:spcBef>
                <a:spcPts val="1000"/>
              </a:spcBef>
            </a:pPr>
            <a:r>
              <a:rPr lang="en-GB" sz="2000" b="1" dirty="0">
                <a:solidFill>
                  <a:srgbClr val="0000CC"/>
                </a:solidFill>
              </a:rPr>
              <a:t>Possible solution to justify the need for Appendix 3:</a:t>
            </a:r>
          </a:p>
        </p:txBody>
      </p:sp>
    </p:spTree>
    <p:extLst>
      <p:ext uri="{BB962C8B-B14F-4D97-AF65-F5344CB8AC3E}">
        <p14:creationId xmlns:p14="http://schemas.microsoft.com/office/powerpoint/2010/main" val="3269127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776810"/>
            <a:ext cx="10448971" cy="314024"/>
          </a:xfrm>
        </p:spPr>
        <p:txBody>
          <a:bodyPr/>
          <a:lstStyle/>
          <a:p>
            <a:r>
              <a:rPr lang="en-US" sz="2400" dirty="0"/>
              <a:t>Treatment of Appendix 3 to Annex 4 </a:t>
            </a:r>
            <a:br>
              <a:rPr lang="en-US" sz="2400" dirty="0"/>
            </a:br>
            <a:r>
              <a:rPr lang="en-US" sz="2400" dirty="0"/>
              <a:t>(</a:t>
            </a:r>
            <a:r>
              <a:rPr lang="en-GB" sz="2400" dirty="0"/>
              <a:t>Guidance on Traffic disturbance critical scenarios for ALKS</a:t>
            </a:r>
            <a:r>
              <a:rPr lang="en-US" sz="2400" dirty="0"/>
              <a:t>) (3)</a:t>
            </a:r>
          </a:p>
          <a:p>
            <a:pPr>
              <a:spcBef>
                <a:spcPts val="0"/>
              </a:spcBef>
            </a:pPr>
            <a:r>
              <a:rPr lang="en-US" sz="2400" dirty="0"/>
              <a:t>-Comments Received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18</a:t>
            </a:fld>
            <a:endParaRPr lang="en-US" dirty="0"/>
          </a:p>
        </p:txBody>
      </p:sp>
      <p:sp>
        <p:nvSpPr>
          <p:cNvPr id="10" name="Объект 7"/>
          <p:cNvSpPr txBox="1">
            <a:spLocks/>
          </p:cNvSpPr>
          <p:nvPr/>
        </p:nvSpPr>
        <p:spPr>
          <a:xfrm>
            <a:off x="893842" y="2040543"/>
            <a:ext cx="7912100" cy="4343400"/>
          </a:xfrm>
          <a:prstGeom prst="rect">
            <a:avLst/>
          </a:prstGeom>
        </p:spPr>
        <p:txBody>
          <a:bodyPr anchor="ctr">
            <a:noAutofit/>
          </a:bodyPr>
          <a:lstStyle/>
          <a:p>
            <a:pPr lvl="0" defTabSz="914400">
              <a:lnSpc>
                <a:spcPct val="90000"/>
              </a:lnSpc>
              <a:spcAft>
                <a:spcPts val="1200"/>
              </a:spcAft>
              <a:defRPr/>
            </a:pPr>
            <a:r>
              <a:rPr lang="en-US" sz="2000" dirty="0">
                <a:solidFill>
                  <a:srgbClr val="0000CC"/>
                </a:solidFill>
                <a:latin typeface="Myriad Pro Cond" panose="020B0506030403020204" pitchFamily="34" charset="0"/>
              </a:rPr>
              <a:t>Annex 4, add paragraph 4.2.1. to read:</a:t>
            </a:r>
          </a:p>
          <a:p>
            <a:pPr lvl="0" defTabSz="914400">
              <a:lnSpc>
                <a:spcPct val="90000"/>
              </a:lnSpc>
              <a:spcAft>
                <a:spcPts val="1200"/>
              </a:spcAft>
              <a:defRPr/>
            </a:pPr>
            <a:r>
              <a:rPr lang="en-US" sz="2000" dirty="0">
                <a:solidFill>
                  <a:srgbClr val="0000CC"/>
                </a:solidFill>
                <a:latin typeface="Myriad Pro Cond" panose="020B0506030403020204" pitchFamily="34" charset="0"/>
              </a:rPr>
              <a:t>“4.2.1. ALKS shall avoid a collision in following three traffic critical scenarios: </a:t>
            </a:r>
            <a:r>
              <a:rPr lang="en-GB" sz="2000" dirty="0">
                <a:solidFill>
                  <a:srgbClr val="0000CC"/>
                </a:solidFill>
              </a:rPr>
              <a:t>lane change of another vehicle into the lane (</a:t>
            </a:r>
            <a:r>
              <a:rPr lang="en-US" sz="2000" dirty="0">
                <a:solidFill>
                  <a:srgbClr val="0000CC"/>
                </a:solidFill>
                <a:latin typeface="Myriad Pro Cond" panose="020B0506030403020204" pitchFamily="34" charset="0"/>
              </a:rPr>
              <a:t>cut-in), </a:t>
            </a:r>
            <a:r>
              <a:rPr lang="en-GB" sz="2000" dirty="0">
                <a:solidFill>
                  <a:srgbClr val="0000CC"/>
                </a:solidFill>
              </a:rPr>
              <a:t>stationary obstacle after lane change of the lead vehicle (</a:t>
            </a:r>
            <a:r>
              <a:rPr lang="en-US" sz="2000" dirty="0">
                <a:solidFill>
                  <a:srgbClr val="0000CC"/>
                </a:solidFill>
                <a:latin typeface="Myriad Pro Cond" panose="020B0506030403020204" pitchFamily="34" charset="0"/>
              </a:rPr>
              <a:t>cut-out), and deceleration following a lead vehicle (deceleration), acting similarly to or better than an attentive human driver. </a:t>
            </a:r>
            <a:r>
              <a:rPr lang="en-GB" sz="2000" dirty="0">
                <a:solidFill>
                  <a:srgbClr val="0000CC"/>
                </a:solidFill>
              </a:rPr>
              <a:t>This shall be demonstrated by a manufacturer by the means of simulation taking guidance from Appendix 3. The verification of the simulation results shall be provided by a manufacturer by the relevant physical test results performed in accordance with the provisions of paragraphs 4.4., 4.5., and 4.3. of Annex 5 for the listed scenarios respectively”. </a:t>
            </a:r>
          </a:p>
          <a:p>
            <a:pPr lvl="0" defTabSz="914400">
              <a:lnSpc>
                <a:spcPct val="90000"/>
              </a:lnSpc>
              <a:spcAft>
                <a:spcPts val="1200"/>
              </a:spcAft>
              <a:defRPr/>
            </a:pPr>
            <a:r>
              <a:rPr lang="en-GB" sz="2000" b="1" dirty="0">
                <a:solidFill>
                  <a:srgbClr val="0000CC"/>
                </a:solidFill>
              </a:rPr>
              <a:t>Note:</a:t>
            </a:r>
            <a:r>
              <a:rPr lang="en-GB" sz="2000" dirty="0">
                <a:solidFill>
                  <a:srgbClr val="0000CC"/>
                </a:solidFill>
              </a:rPr>
              <a:t> Same names shall be used for the same scenarios in Appendix 3 to Annex 4 and Annex 5.  </a:t>
            </a:r>
          </a:p>
          <a:p>
            <a:pPr lvl="0" defTabSz="914400">
              <a:lnSpc>
                <a:spcPct val="90000"/>
              </a:lnSpc>
              <a:spcAft>
                <a:spcPts val="1200"/>
              </a:spcAft>
              <a:defRPr/>
            </a:pPr>
            <a:endParaRPr lang="en-GB" sz="2000" dirty="0">
              <a:solidFill>
                <a:srgbClr val="0000CC"/>
              </a:solidFill>
            </a:endParaRPr>
          </a:p>
        </p:txBody>
      </p:sp>
      <p:sp>
        <p:nvSpPr>
          <p:cNvPr id="26" name="Объект 7"/>
          <p:cNvSpPr txBox="1">
            <a:spLocks/>
          </p:cNvSpPr>
          <p:nvPr/>
        </p:nvSpPr>
        <p:spPr>
          <a:xfrm>
            <a:off x="893842" y="1372378"/>
            <a:ext cx="6738858" cy="419100"/>
          </a:xfrm>
          <a:prstGeom prst="rect">
            <a:avLst/>
          </a:prstGeom>
        </p:spPr>
        <p:txBody>
          <a:bodyPr anchor="ctr">
            <a:noAutofit/>
          </a:bodyPr>
          <a:lstStyle/>
          <a:p>
            <a:pPr lvl="0" defTabSz="914400">
              <a:lnSpc>
                <a:spcPct val="90000"/>
              </a:lnSpc>
              <a:spcBef>
                <a:spcPts val="1000"/>
              </a:spcBef>
            </a:pPr>
            <a:r>
              <a:rPr lang="en-GB" sz="2000" b="1" dirty="0">
                <a:solidFill>
                  <a:srgbClr val="0000CC"/>
                </a:solidFill>
              </a:rPr>
              <a:t>Possible solution to justify the need for Appendix 3:</a:t>
            </a:r>
          </a:p>
        </p:txBody>
      </p:sp>
      <p:sp>
        <p:nvSpPr>
          <p:cNvPr id="6" name="Rechteck 5"/>
          <p:cNvSpPr/>
          <p:nvPr/>
        </p:nvSpPr>
        <p:spPr>
          <a:xfrm>
            <a:off x="6850250" y="1435100"/>
            <a:ext cx="5341749" cy="244388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latin typeface="Arial" panose="020B0604020202020204" pitchFamily="34" charset="0"/>
                <a:cs typeface="Arial" panose="020B0604020202020204" pitchFamily="34" charset="0"/>
              </a:rPr>
              <a:t>DE: Understood what you are aiming at, but we should be careful that an amendment in Annex 4 does not read like a requirement itself. </a:t>
            </a:r>
          </a:p>
          <a:p>
            <a:pPr algn="ctr"/>
            <a:r>
              <a:rPr lang="en-US" dirty="0">
                <a:solidFill>
                  <a:srgbClr val="FF0000"/>
                </a:solidFill>
                <a:latin typeface="Arial" panose="020B0604020202020204" pitchFamily="34" charset="0"/>
                <a:cs typeface="Arial" panose="020B0604020202020204" pitchFamily="34" charset="0"/>
              </a:rPr>
              <a:t>JPN: The conclusion of the discussion of ALKS is not writing this kind of text and considers  Appendix3 as a guidance.</a:t>
            </a:r>
          </a:p>
          <a:p>
            <a:pPr algn="ctr"/>
            <a:r>
              <a:rPr lang="en-US" dirty="0">
                <a:solidFill>
                  <a:srgbClr val="FF0000"/>
                </a:solidFill>
                <a:latin typeface="Arial" panose="020B0604020202020204" pitchFamily="34" charset="0"/>
                <a:cs typeface="Arial" panose="020B0604020202020204" pitchFamily="34" charset="0"/>
              </a:rPr>
              <a:t>EC: Is this not already covered by the core text (5.2.5)?</a:t>
            </a:r>
          </a:p>
          <a:p>
            <a:pPr algn="ct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2665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00511"/>
            <a:ext cx="10448971" cy="314024"/>
          </a:xfrm>
        </p:spPr>
        <p:txBody>
          <a:bodyPr/>
          <a:lstStyle/>
          <a:p>
            <a:r>
              <a:rPr lang="en-US" sz="2400" dirty="0"/>
              <a:t>Gaps in Annex 5 (</a:t>
            </a:r>
            <a:r>
              <a:rPr lang="en-GB" sz="2400" dirty="0"/>
              <a:t>Test Specifications for ALKS)</a:t>
            </a:r>
            <a:r>
              <a:rPr lang="en-US" sz="2400" dirty="0"/>
              <a:t> </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19</a:t>
            </a:fld>
            <a:endParaRPr lang="en-US" dirty="0"/>
          </a:p>
        </p:txBody>
      </p:sp>
      <p:sp>
        <p:nvSpPr>
          <p:cNvPr id="10" name="Объект 7"/>
          <p:cNvSpPr txBox="1">
            <a:spLocks/>
          </p:cNvSpPr>
          <p:nvPr/>
        </p:nvSpPr>
        <p:spPr>
          <a:xfrm>
            <a:off x="5702300" y="850900"/>
            <a:ext cx="5981700" cy="54102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lang="en-US" sz="2000" b="1" dirty="0">
                <a:solidFill>
                  <a:srgbClr val="0000CC"/>
                </a:solidFill>
                <a:latin typeface="Myriad Pro Cond" panose="020B0506030403020204" pitchFamily="34" charset="0"/>
              </a:rPr>
              <a:t>Who performs the tests:</a:t>
            </a:r>
          </a:p>
          <a:p>
            <a:pPr marL="457200" lvl="0" indent="-457200" defTabSz="914400">
              <a:lnSpc>
                <a:spcPct val="90000"/>
              </a:lnSpc>
              <a:spcAft>
                <a:spcPts val="600"/>
              </a:spcAft>
              <a:buAutoNum type="alphaLcParenBoth"/>
              <a:defRPr/>
            </a:pPr>
            <a:r>
              <a:rPr lang="en-US" sz="2000" dirty="0">
                <a:solidFill>
                  <a:srgbClr val="0000CC"/>
                </a:solidFill>
                <a:latin typeface="Myriad Pro Cond" panose="020B0506030403020204" pitchFamily="34" charset="0"/>
              </a:rPr>
              <a:t>Does the manufacturer perform tests and Approval Authority / Technical Service witnesses?</a:t>
            </a:r>
          </a:p>
          <a:p>
            <a:pPr marL="457200" indent="-457200" defTabSz="914400">
              <a:lnSpc>
                <a:spcPct val="90000"/>
              </a:lnSpc>
              <a:spcAft>
                <a:spcPts val="600"/>
              </a:spcAft>
              <a:buFontTx/>
              <a:buAutoNum type="alphaLcParenBoth"/>
              <a:defRPr/>
            </a:pPr>
            <a:r>
              <a:rPr lang="en-US" sz="2000" dirty="0">
                <a:solidFill>
                  <a:srgbClr val="0000CC"/>
                </a:solidFill>
                <a:latin typeface="Myriad Pro Cond" panose="020B0506030403020204" pitchFamily="34" charset="0"/>
              </a:rPr>
              <a:t>The manufacturer performed tests before and submits to the Approval Authority / Technical Service evidence documents to be audited as per Annex 4?</a:t>
            </a:r>
          </a:p>
          <a:p>
            <a:pPr marL="457200" marR="0" lvl="0" indent="-457200" defTabSz="914400" rtl="0" eaLnBrk="1" fontAlgn="auto" latinLnBrk="0" hangingPunct="1">
              <a:lnSpc>
                <a:spcPct val="90000"/>
              </a:lnSpc>
              <a:spcAft>
                <a:spcPts val="600"/>
              </a:spcAft>
              <a:buClrTx/>
              <a:buSzTx/>
              <a:buAutoNum type="alphaLcParenBoth"/>
              <a:tabLst/>
              <a:defRPr/>
            </a:pPr>
            <a:r>
              <a:rPr lang="en-US" sz="2000" dirty="0">
                <a:solidFill>
                  <a:srgbClr val="0000CC"/>
                </a:solidFill>
                <a:latin typeface="Myriad Pro Cond" panose="020B0506030403020204" pitchFamily="34" charset="0"/>
              </a:rPr>
              <a:t>Approval Authority / Technical Service?</a:t>
            </a:r>
            <a:endParaRPr lang="en-GB" sz="2000" dirty="0">
              <a:solidFill>
                <a:schemeClr val="bg2">
                  <a:lumMod val="10000"/>
                </a:schemeClr>
              </a:solidFill>
            </a:endParaRPr>
          </a:p>
          <a:p>
            <a:pPr lvl="0" defTabSz="914400">
              <a:lnSpc>
                <a:spcPct val="90000"/>
              </a:lnSpc>
              <a:spcAft>
                <a:spcPts val="600"/>
              </a:spcAft>
              <a:defRPr/>
            </a:pPr>
            <a:r>
              <a:rPr lang="en-US" sz="2000" b="1" dirty="0">
                <a:solidFill>
                  <a:srgbClr val="0000CC"/>
                </a:solidFill>
              </a:rPr>
              <a:t>Proposal:</a:t>
            </a:r>
            <a:endParaRPr lang="en-GB" sz="2000" b="1" dirty="0">
              <a:solidFill>
                <a:srgbClr val="0000CC"/>
              </a:solidFill>
            </a:endParaRPr>
          </a:p>
          <a:p>
            <a:pPr lvl="0" defTabSz="914400">
              <a:lnSpc>
                <a:spcPct val="90000"/>
              </a:lnSpc>
              <a:spcAft>
                <a:spcPts val="600"/>
              </a:spcAft>
              <a:defRPr/>
            </a:pPr>
            <a:r>
              <a:rPr lang="en-GB" sz="2000" dirty="0">
                <a:solidFill>
                  <a:srgbClr val="0000CC"/>
                </a:solidFill>
              </a:rPr>
              <a:t>There should be a provision / recommendation:</a:t>
            </a:r>
          </a:p>
          <a:p>
            <a:pPr lvl="0" defTabSz="914400">
              <a:lnSpc>
                <a:spcPct val="90000"/>
              </a:lnSpc>
              <a:spcAft>
                <a:spcPts val="600"/>
              </a:spcAft>
              <a:buFontTx/>
              <a:buChar char="-"/>
              <a:defRPr/>
            </a:pPr>
            <a:r>
              <a:rPr lang="en-GB" sz="2000" dirty="0">
                <a:solidFill>
                  <a:srgbClr val="0000CC"/>
                </a:solidFill>
              </a:rPr>
              <a:t> which tests have to be performed by a Technical Service;</a:t>
            </a:r>
          </a:p>
          <a:p>
            <a:pPr lvl="0" defTabSz="914400">
              <a:lnSpc>
                <a:spcPct val="90000"/>
              </a:lnSpc>
              <a:spcAft>
                <a:spcPts val="600"/>
              </a:spcAft>
              <a:buFontTx/>
              <a:buChar char="-"/>
              <a:defRPr/>
            </a:pPr>
            <a:r>
              <a:rPr lang="en-GB" sz="2000" dirty="0">
                <a:solidFill>
                  <a:srgbClr val="0000CC"/>
                </a:solidFill>
              </a:rPr>
              <a:t> which tests have to be witnessed by an Approval Authority / Technical Service;</a:t>
            </a:r>
          </a:p>
          <a:p>
            <a:pPr lvl="0" defTabSz="914400">
              <a:lnSpc>
                <a:spcPct val="90000"/>
              </a:lnSpc>
              <a:spcAft>
                <a:spcPts val="600"/>
              </a:spcAft>
              <a:buFontTx/>
              <a:buChar char="-"/>
              <a:defRPr/>
            </a:pPr>
            <a:r>
              <a:rPr lang="en-GB" sz="2000" dirty="0">
                <a:solidFill>
                  <a:srgbClr val="0000CC"/>
                </a:solidFill>
              </a:rPr>
              <a:t> which tests to be performed by a manufacturer with providing evidence documentation.</a:t>
            </a:r>
          </a:p>
        </p:txBody>
      </p:sp>
      <p:sp>
        <p:nvSpPr>
          <p:cNvPr id="26" name="Объект 7"/>
          <p:cNvSpPr txBox="1">
            <a:spLocks/>
          </p:cNvSpPr>
          <p:nvPr/>
        </p:nvSpPr>
        <p:spPr>
          <a:xfrm>
            <a:off x="411242" y="12954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a:t>
            </a:r>
            <a:r>
              <a:rPr lang="ru-RU" sz="2000" b="1" dirty="0">
                <a:solidFill>
                  <a:schemeClr val="bg2">
                    <a:lumMod val="10000"/>
                  </a:schemeClr>
                </a:solidFill>
              </a:rPr>
              <a:t>1</a:t>
            </a:r>
            <a:r>
              <a:rPr lang="en-GB" sz="2000" b="1" dirty="0">
                <a:solidFill>
                  <a:schemeClr val="bg2">
                    <a:lumMod val="10000"/>
                  </a:schemeClr>
                </a:solidFill>
              </a:rPr>
              <a:t>.:</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a:t>
            </a:r>
            <a:r>
              <a:rPr lang="en-GB" sz="2000" u="sng" dirty="0">
                <a:solidFill>
                  <a:schemeClr val="bg2">
                    <a:lumMod val="10000"/>
                  </a:schemeClr>
                </a:solidFill>
              </a:rPr>
              <a:t>the Technical Service shall ensure </a:t>
            </a:r>
            <a:r>
              <a:rPr lang="en-GB" sz="2000" dirty="0">
                <a:solidFill>
                  <a:schemeClr val="bg2">
                    <a:lumMod val="10000"/>
                  </a:schemeClr>
                </a:solidFill>
              </a:rPr>
              <a:t>that the ALKS is subject to at least the tests outlined in Annex 5</a:t>
            </a:r>
            <a:r>
              <a:rPr lang="en-US" sz="2000" dirty="0">
                <a:solidFill>
                  <a:schemeClr val="bg2">
                    <a:lumMod val="10000"/>
                  </a:schemeClr>
                </a:solidFill>
              </a:rPr>
              <a:t>”. </a:t>
            </a:r>
          </a:p>
        </p:txBody>
      </p:sp>
      <p:cxnSp>
        <p:nvCxnSpPr>
          <p:cNvPr id="9" name="Прямая со стрелкой 8"/>
          <p:cNvCxnSpPr/>
          <p:nvPr/>
        </p:nvCxnSpPr>
        <p:spPr>
          <a:xfrm flipV="1">
            <a:off x="4724400" y="1092200"/>
            <a:ext cx="977900" cy="8001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Объект 7"/>
          <p:cNvSpPr txBox="1">
            <a:spLocks/>
          </p:cNvSpPr>
          <p:nvPr/>
        </p:nvSpPr>
        <p:spPr>
          <a:xfrm>
            <a:off x="398542" y="34417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5.2.:</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a:t>
            </a:r>
            <a:r>
              <a:rPr lang="en-GB" sz="2000" u="sng" dirty="0">
                <a:solidFill>
                  <a:schemeClr val="bg2">
                    <a:lumMod val="10000"/>
                  </a:schemeClr>
                </a:solidFill>
              </a:rPr>
              <a:t>Compliance</a:t>
            </a:r>
            <a:r>
              <a:rPr lang="en-GB" sz="2000" dirty="0">
                <a:solidFill>
                  <a:schemeClr val="bg2">
                    <a:lumMod val="10000"/>
                  </a:schemeClr>
                </a:solidFill>
              </a:rPr>
              <a:t> with the following provisions </a:t>
            </a:r>
            <a:r>
              <a:rPr lang="en-GB" sz="2000" u="sng" dirty="0">
                <a:solidFill>
                  <a:schemeClr val="bg2">
                    <a:lumMod val="10000"/>
                  </a:schemeClr>
                </a:solidFill>
              </a:rPr>
              <a:t>shall be demonstrated by the manufacturer </a:t>
            </a:r>
            <a:r>
              <a:rPr lang="en-GB" sz="2000" dirty="0">
                <a:solidFill>
                  <a:schemeClr val="bg2">
                    <a:lumMod val="10000"/>
                  </a:schemeClr>
                </a:solidFill>
              </a:rPr>
              <a:t>and assessed by the Technical Service at the time of type approval</a:t>
            </a:r>
            <a:r>
              <a:rPr lang="en-US" sz="2000" dirty="0">
                <a:solidFill>
                  <a:schemeClr val="bg2">
                    <a:lumMod val="10000"/>
                  </a:schemeClr>
                </a:solidFill>
              </a:rPr>
              <a:t>”. </a:t>
            </a:r>
          </a:p>
        </p:txBody>
      </p:sp>
      <p:cxnSp>
        <p:nvCxnSpPr>
          <p:cNvPr id="13" name="Прямая со стрелкой 12"/>
          <p:cNvCxnSpPr/>
          <p:nvPr/>
        </p:nvCxnSpPr>
        <p:spPr>
          <a:xfrm flipV="1">
            <a:off x="4559300" y="1206500"/>
            <a:ext cx="1193800" cy="29083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12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51311"/>
            <a:ext cx="10448971" cy="314024"/>
          </a:xfrm>
        </p:spPr>
        <p:txBody>
          <a:bodyPr/>
          <a:lstStyle/>
          <a:p>
            <a:r>
              <a:rPr lang="en-US" sz="2400" dirty="0"/>
              <a:t>Why the concerns are raised now?</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a:t>
            </a:fld>
            <a:endParaRPr lang="en-US" dirty="0"/>
          </a:p>
        </p:txBody>
      </p:sp>
      <p:sp>
        <p:nvSpPr>
          <p:cNvPr id="12" name="Объект 7"/>
          <p:cNvSpPr>
            <a:spLocks noGrp="1"/>
          </p:cNvSpPr>
          <p:nvPr>
            <p:ph idx="16"/>
          </p:nvPr>
        </p:nvSpPr>
        <p:spPr>
          <a:xfrm>
            <a:off x="1084342" y="2260600"/>
            <a:ext cx="9291558" cy="1651000"/>
          </a:xfrm>
        </p:spPr>
        <p:txBody>
          <a:bodyPr>
            <a:noAutofit/>
          </a:bodyPr>
          <a:lstStyle/>
          <a:p>
            <a:pPr>
              <a:lnSpc>
                <a:spcPct val="100000"/>
              </a:lnSpc>
              <a:spcBef>
                <a:spcPts val="1800"/>
              </a:spcBef>
            </a:pPr>
            <a:r>
              <a:rPr lang="en-US" sz="2200" dirty="0"/>
              <a:t>The full text of ALKS UN Regulation was combined </a:t>
            </a:r>
            <a:br>
              <a:rPr lang="en-US" sz="2200" dirty="0"/>
            </a:br>
            <a:r>
              <a:rPr lang="en-US" sz="2200" dirty="0"/>
              <a:t>just at the 6</a:t>
            </a:r>
            <a:r>
              <a:rPr lang="en-US" sz="2200" baseline="30000" dirty="0"/>
              <a:t>th</a:t>
            </a:r>
            <a:r>
              <a:rPr lang="en-US" sz="2200" dirty="0"/>
              <a:t> GRVA session in March 2020.</a:t>
            </a:r>
          </a:p>
          <a:p>
            <a:pPr>
              <a:lnSpc>
                <a:spcPct val="100000"/>
              </a:lnSpc>
              <a:spcBef>
                <a:spcPts val="1800"/>
              </a:spcBef>
            </a:pPr>
            <a:r>
              <a:rPr lang="en-US" sz="2200" dirty="0"/>
              <a:t>Each part of ALKS UN Regulation is correct. </a:t>
            </a:r>
            <a:br>
              <a:rPr lang="en-US" sz="2200" dirty="0"/>
            </a:br>
            <a:r>
              <a:rPr lang="en-US" sz="2200" dirty="0"/>
              <a:t>The concerns appear when the parts are brought together.</a:t>
            </a:r>
          </a:p>
        </p:txBody>
      </p:sp>
    </p:spTree>
    <p:extLst>
      <p:ext uri="{BB962C8B-B14F-4D97-AF65-F5344CB8AC3E}">
        <p14:creationId xmlns:p14="http://schemas.microsoft.com/office/powerpoint/2010/main" val="3269127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271711"/>
            <a:ext cx="10448971" cy="314024"/>
          </a:xfrm>
        </p:spPr>
        <p:txBody>
          <a:bodyPr/>
          <a:lstStyle/>
          <a:p>
            <a:r>
              <a:rPr lang="en-US" sz="2400" dirty="0"/>
              <a:t>Gaps in Annex 5 (</a:t>
            </a:r>
            <a:r>
              <a:rPr lang="en-GB" sz="2400" dirty="0"/>
              <a:t>Test Specifications for ALKS) – Comments Received</a:t>
            </a:r>
            <a:r>
              <a:rPr lang="en-US" sz="2400" dirty="0"/>
              <a:t> </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20</a:t>
            </a:fld>
            <a:endParaRPr lang="en-US" dirty="0"/>
          </a:p>
        </p:txBody>
      </p:sp>
      <p:sp>
        <p:nvSpPr>
          <p:cNvPr id="10" name="Объект 7"/>
          <p:cNvSpPr txBox="1">
            <a:spLocks/>
          </p:cNvSpPr>
          <p:nvPr/>
        </p:nvSpPr>
        <p:spPr>
          <a:xfrm>
            <a:off x="5702300" y="850900"/>
            <a:ext cx="5981700" cy="54102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lang="en-US" sz="2000" b="1" dirty="0">
                <a:solidFill>
                  <a:srgbClr val="0000CC"/>
                </a:solidFill>
                <a:latin typeface="Myriad Pro Cond" panose="020B0506030403020204" pitchFamily="34" charset="0"/>
              </a:rPr>
              <a:t>Who performs the tests:</a:t>
            </a:r>
          </a:p>
          <a:p>
            <a:pPr marL="457200" lvl="0" indent="-457200" defTabSz="914400">
              <a:lnSpc>
                <a:spcPct val="90000"/>
              </a:lnSpc>
              <a:spcAft>
                <a:spcPts val="600"/>
              </a:spcAft>
              <a:buAutoNum type="alphaLcParenBoth"/>
              <a:defRPr/>
            </a:pPr>
            <a:r>
              <a:rPr lang="en-US" sz="2000" dirty="0">
                <a:solidFill>
                  <a:srgbClr val="0000CC"/>
                </a:solidFill>
                <a:latin typeface="Myriad Pro Cond" panose="020B0506030403020204" pitchFamily="34" charset="0"/>
              </a:rPr>
              <a:t>Does the manufacturer perform tests and Approval Authority / Technical Service witnesses?</a:t>
            </a:r>
          </a:p>
          <a:p>
            <a:pPr marL="457200" indent="-457200" defTabSz="914400">
              <a:lnSpc>
                <a:spcPct val="90000"/>
              </a:lnSpc>
              <a:spcAft>
                <a:spcPts val="600"/>
              </a:spcAft>
              <a:buFontTx/>
              <a:buAutoNum type="alphaLcParenBoth"/>
              <a:defRPr/>
            </a:pPr>
            <a:r>
              <a:rPr lang="en-US" sz="2000" dirty="0">
                <a:solidFill>
                  <a:srgbClr val="0000CC"/>
                </a:solidFill>
                <a:latin typeface="Myriad Pro Cond" panose="020B0506030403020204" pitchFamily="34" charset="0"/>
              </a:rPr>
              <a:t>The manufacturer performed tests before and submits to the Approval Authority / Technical Service evidence documents to be audited as per Annex 4?</a:t>
            </a:r>
          </a:p>
          <a:p>
            <a:pPr marL="457200" marR="0" lvl="0" indent="-457200" defTabSz="914400" rtl="0" eaLnBrk="1" fontAlgn="auto" latinLnBrk="0" hangingPunct="1">
              <a:lnSpc>
                <a:spcPct val="90000"/>
              </a:lnSpc>
              <a:spcAft>
                <a:spcPts val="600"/>
              </a:spcAft>
              <a:buClrTx/>
              <a:buSzTx/>
              <a:buAutoNum type="alphaLcParenBoth"/>
              <a:tabLst/>
              <a:defRPr/>
            </a:pPr>
            <a:r>
              <a:rPr lang="en-US" sz="2000" dirty="0">
                <a:solidFill>
                  <a:srgbClr val="0000CC"/>
                </a:solidFill>
                <a:latin typeface="Myriad Pro Cond" panose="020B0506030403020204" pitchFamily="34" charset="0"/>
              </a:rPr>
              <a:t>Approval Authority / Technical Service?</a:t>
            </a:r>
            <a:endParaRPr lang="en-GB" sz="2000" dirty="0">
              <a:solidFill>
                <a:schemeClr val="bg2">
                  <a:lumMod val="10000"/>
                </a:schemeClr>
              </a:solidFill>
            </a:endParaRPr>
          </a:p>
          <a:p>
            <a:pPr lvl="0" defTabSz="914400">
              <a:lnSpc>
                <a:spcPct val="90000"/>
              </a:lnSpc>
              <a:spcAft>
                <a:spcPts val="600"/>
              </a:spcAft>
              <a:defRPr/>
            </a:pPr>
            <a:r>
              <a:rPr lang="en-US" sz="2000" b="1" dirty="0">
                <a:solidFill>
                  <a:srgbClr val="0000CC"/>
                </a:solidFill>
              </a:rPr>
              <a:t>Proposal:</a:t>
            </a:r>
            <a:endParaRPr lang="en-GB" sz="2000" b="1" dirty="0">
              <a:solidFill>
                <a:srgbClr val="0000CC"/>
              </a:solidFill>
            </a:endParaRPr>
          </a:p>
          <a:p>
            <a:pPr lvl="0" defTabSz="914400">
              <a:lnSpc>
                <a:spcPct val="90000"/>
              </a:lnSpc>
              <a:spcAft>
                <a:spcPts val="600"/>
              </a:spcAft>
              <a:defRPr/>
            </a:pPr>
            <a:r>
              <a:rPr lang="en-GB" sz="2000" dirty="0">
                <a:solidFill>
                  <a:srgbClr val="0000CC"/>
                </a:solidFill>
              </a:rPr>
              <a:t>There should be a provision / recommendation:</a:t>
            </a:r>
          </a:p>
          <a:p>
            <a:pPr lvl="0" defTabSz="914400">
              <a:lnSpc>
                <a:spcPct val="90000"/>
              </a:lnSpc>
              <a:spcAft>
                <a:spcPts val="600"/>
              </a:spcAft>
              <a:buFontTx/>
              <a:buChar char="-"/>
              <a:defRPr/>
            </a:pPr>
            <a:r>
              <a:rPr lang="en-GB" sz="2000" dirty="0">
                <a:solidFill>
                  <a:srgbClr val="0000CC"/>
                </a:solidFill>
              </a:rPr>
              <a:t> which tests have to be performed by a Technical Service;</a:t>
            </a:r>
          </a:p>
          <a:p>
            <a:pPr lvl="0" defTabSz="914400">
              <a:lnSpc>
                <a:spcPct val="90000"/>
              </a:lnSpc>
              <a:spcAft>
                <a:spcPts val="600"/>
              </a:spcAft>
              <a:buFontTx/>
              <a:buChar char="-"/>
              <a:defRPr/>
            </a:pPr>
            <a:r>
              <a:rPr lang="en-GB" sz="2000" dirty="0">
                <a:solidFill>
                  <a:srgbClr val="0000CC"/>
                </a:solidFill>
              </a:rPr>
              <a:t> which tests have to be witnessed by an Approval Authority / Technical Service;</a:t>
            </a:r>
          </a:p>
          <a:p>
            <a:pPr lvl="0" defTabSz="914400">
              <a:lnSpc>
                <a:spcPct val="90000"/>
              </a:lnSpc>
              <a:spcAft>
                <a:spcPts val="600"/>
              </a:spcAft>
              <a:buFontTx/>
              <a:buChar char="-"/>
              <a:defRPr/>
            </a:pPr>
            <a:r>
              <a:rPr lang="en-GB" sz="2000" dirty="0">
                <a:solidFill>
                  <a:srgbClr val="0000CC"/>
                </a:solidFill>
              </a:rPr>
              <a:t> which tests to be performed by a manufacturer with providing evidence documentation.</a:t>
            </a:r>
          </a:p>
        </p:txBody>
      </p:sp>
      <p:sp>
        <p:nvSpPr>
          <p:cNvPr id="26" name="Объект 7"/>
          <p:cNvSpPr txBox="1">
            <a:spLocks/>
          </p:cNvSpPr>
          <p:nvPr/>
        </p:nvSpPr>
        <p:spPr>
          <a:xfrm>
            <a:off x="411242" y="12954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a:t>
            </a:r>
            <a:r>
              <a:rPr lang="ru-RU" sz="2000" b="1" dirty="0">
                <a:solidFill>
                  <a:schemeClr val="bg2">
                    <a:lumMod val="10000"/>
                  </a:schemeClr>
                </a:solidFill>
              </a:rPr>
              <a:t>1</a:t>
            </a:r>
            <a:r>
              <a:rPr lang="en-GB" sz="2000" b="1" dirty="0">
                <a:solidFill>
                  <a:schemeClr val="bg2">
                    <a:lumMod val="10000"/>
                  </a:schemeClr>
                </a:solidFill>
              </a:rPr>
              <a:t>.:</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a:t>
            </a:r>
            <a:r>
              <a:rPr lang="en-GB" sz="2000" u="sng" dirty="0">
                <a:solidFill>
                  <a:schemeClr val="bg2">
                    <a:lumMod val="10000"/>
                  </a:schemeClr>
                </a:solidFill>
              </a:rPr>
              <a:t>the Technical Service shall ensure </a:t>
            </a:r>
            <a:r>
              <a:rPr lang="en-GB" sz="2000" dirty="0">
                <a:solidFill>
                  <a:schemeClr val="bg2">
                    <a:lumMod val="10000"/>
                  </a:schemeClr>
                </a:solidFill>
              </a:rPr>
              <a:t>that the ALKS is subject to at least the tests outlined in Annex 5</a:t>
            </a:r>
            <a:r>
              <a:rPr lang="en-US" sz="2000" dirty="0">
                <a:solidFill>
                  <a:schemeClr val="bg2">
                    <a:lumMod val="10000"/>
                  </a:schemeClr>
                </a:solidFill>
              </a:rPr>
              <a:t>”. </a:t>
            </a:r>
          </a:p>
        </p:txBody>
      </p:sp>
      <p:cxnSp>
        <p:nvCxnSpPr>
          <p:cNvPr id="9" name="Прямая со стрелкой 8"/>
          <p:cNvCxnSpPr/>
          <p:nvPr/>
        </p:nvCxnSpPr>
        <p:spPr>
          <a:xfrm flipV="1">
            <a:off x="4724400" y="1092200"/>
            <a:ext cx="977900" cy="8001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Объект 7"/>
          <p:cNvSpPr txBox="1">
            <a:spLocks/>
          </p:cNvSpPr>
          <p:nvPr/>
        </p:nvSpPr>
        <p:spPr>
          <a:xfrm>
            <a:off x="398542" y="3441700"/>
            <a:ext cx="4554458" cy="14097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Para. 5.2.:</a:t>
            </a:r>
            <a:r>
              <a:rPr lang="en-GB" sz="2000" dirty="0">
                <a:solidFill>
                  <a:schemeClr val="bg2">
                    <a:lumMod val="10000"/>
                  </a:schemeClr>
                </a:solidFill>
              </a:rPr>
              <a:t> </a:t>
            </a:r>
          </a:p>
          <a:p>
            <a:pPr lvl="0" defTabSz="914400">
              <a:lnSpc>
                <a:spcPct val="90000"/>
              </a:lnSpc>
              <a:spcBef>
                <a:spcPts val="1000"/>
              </a:spcBef>
            </a:pPr>
            <a:r>
              <a:rPr lang="en-US" sz="2000" dirty="0">
                <a:solidFill>
                  <a:schemeClr val="bg2">
                    <a:lumMod val="10000"/>
                  </a:schemeClr>
                </a:solidFill>
              </a:rPr>
              <a:t>“</a:t>
            </a:r>
            <a:r>
              <a:rPr lang="en-GB" sz="2000" u="sng" dirty="0">
                <a:solidFill>
                  <a:schemeClr val="bg2">
                    <a:lumMod val="10000"/>
                  </a:schemeClr>
                </a:solidFill>
              </a:rPr>
              <a:t>Compliance</a:t>
            </a:r>
            <a:r>
              <a:rPr lang="en-GB" sz="2000" dirty="0">
                <a:solidFill>
                  <a:schemeClr val="bg2">
                    <a:lumMod val="10000"/>
                  </a:schemeClr>
                </a:solidFill>
              </a:rPr>
              <a:t> with the following provisions </a:t>
            </a:r>
            <a:r>
              <a:rPr lang="en-GB" sz="2000" u="sng" dirty="0">
                <a:solidFill>
                  <a:schemeClr val="bg2">
                    <a:lumMod val="10000"/>
                  </a:schemeClr>
                </a:solidFill>
              </a:rPr>
              <a:t>shall be demonstrated by the manufacturer </a:t>
            </a:r>
            <a:r>
              <a:rPr lang="en-GB" sz="2000" dirty="0">
                <a:solidFill>
                  <a:schemeClr val="bg2">
                    <a:lumMod val="10000"/>
                  </a:schemeClr>
                </a:solidFill>
              </a:rPr>
              <a:t>and assessed by the Technical Service at the time of type approval</a:t>
            </a:r>
            <a:r>
              <a:rPr lang="en-US" sz="2000" dirty="0">
                <a:solidFill>
                  <a:schemeClr val="bg2">
                    <a:lumMod val="10000"/>
                  </a:schemeClr>
                </a:solidFill>
              </a:rPr>
              <a:t>”. </a:t>
            </a:r>
          </a:p>
        </p:txBody>
      </p:sp>
      <p:cxnSp>
        <p:nvCxnSpPr>
          <p:cNvPr id="13" name="Прямая со стрелкой 12"/>
          <p:cNvCxnSpPr/>
          <p:nvPr/>
        </p:nvCxnSpPr>
        <p:spPr>
          <a:xfrm flipV="1">
            <a:off x="4559300" y="1206500"/>
            <a:ext cx="1193800" cy="29083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2470149" y="2705100"/>
            <a:ext cx="6438901" cy="277822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latin typeface="Arial" panose="020B0604020202020204" pitchFamily="34" charset="0"/>
                <a:cs typeface="Arial" panose="020B0604020202020204" pitchFamily="34" charset="0"/>
              </a:rPr>
              <a:t>DE: Our understanding is that all tests in Annex 5 are conducted by a Technical Service themselves (not just witnessed).</a:t>
            </a:r>
          </a:p>
          <a:p>
            <a:pPr algn="ctr"/>
            <a:r>
              <a:rPr lang="en-US" dirty="0">
                <a:solidFill>
                  <a:srgbClr val="FF0000"/>
                </a:solidFill>
                <a:latin typeface="Arial" panose="020B0604020202020204" pitchFamily="34" charset="0"/>
                <a:cs typeface="Arial" panose="020B0604020202020204" pitchFamily="34" charset="0"/>
              </a:rPr>
              <a:t>EC: This is also our understanding/ But I agree that this section is </a:t>
            </a:r>
            <a:r>
              <a:rPr lang="en-US" dirty="0" err="1">
                <a:solidFill>
                  <a:srgbClr val="FF0000"/>
                </a:solidFill>
                <a:latin typeface="Arial" panose="020B0604020202020204" pitchFamily="34" charset="0"/>
                <a:cs typeface="Arial" panose="020B0604020202020204" pitchFamily="34" charset="0"/>
              </a:rPr>
              <a:t>misleadling</a:t>
            </a:r>
            <a:r>
              <a:rPr lang="en-US" dirty="0">
                <a:solidFill>
                  <a:srgbClr val="FF0000"/>
                </a:solidFill>
                <a:latin typeface="Arial" panose="020B0604020202020204" pitchFamily="34" charset="0"/>
                <a:cs typeface="Arial" panose="020B0604020202020204" pitchFamily="34" charset="0"/>
              </a:rPr>
              <a:t> and </a:t>
            </a:r>
            <a:r>
              <a:rPr lang="en-US" u="sng" dirty="0">
                <a:solidFill>
                  <a:srgbClr val="FF0000"/>
                </a:solidFill>
                <a:latin typeface="Arial" panose="020B0604020202020204" pitchFamily="34" charset="0"/>
                <a:cs typeface="Arial" panose="020B0604020202020204" pitchFamily="34" charset="0"/>
              </a:rPr>
              <a:t>we need to discuss </a:t>
            </a:r>
            <a:r>
              <a:rPr lang="en-US" dirty="0">
                <a:solidFill>
                  <a:srgbClr val="FF0000"/>
                </a:solidFill>
                <a:latin typeface="Arial" panose="020B0604020202020204" pitchFamily="34" charset="0"/>
                <a:cs typeface="Arial" panose="020B0604020202020204" pitchFamily="34" charset="0"/>
              </a:rPr>
              <a:t>how it interact with Annex 4</a:t>
            </a:r>
          </a:p>
          <a:p>
            <a:pPr algn="ctr"/>
            <a:r>
              <a:rPr lang="en-US" dirty="0">
                <a:solidFill>
                  <a:srgbClr val="00B0F0"/>
                </a:solidFill>
                <a:latin typeface="Arial" panose="020B0604020202020204" pitchFamily="34" charset="0"/>
                <a:cs typeface="Arial" panose="020B0604020202020204" pitchFamily="34" charset="0"/>
                <a:sym typeface="Wingdings" panose="05000000000000000000" pitchFamily="2" charset="2"/>
              </a:rPr>
              <a:t> FR : it was also our initial understanding but could be more clearly specified especially since </a:t>
            </a:r>
            <a:r>
              <a:rPr lang="en-US" dirty="0">
                <a:solidFill>
                  <a:srgbClr val="00B0F0"/>
                </a:solidFill>
                <a:latin typeface="Arial" panose="020B0604020202020204" pitchFamily="34" charset="0"/>
                <a:cs typeface="Arial" panose="020B0604020202020204" pitchFamily="34" charset="0"/>
              </a:rPr>
              <a:t>annex 4 mention that TAA shall perform or require performing … </a:t>
            </a:r>
          </a:p>
          <a:p>
            <a:pPr algn="ct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42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12587"/>
            <a:ext cx="11106893" cy="314024"/>
          </a:xfrm>
        </p:spPr>
        <p:txBody>
          <a:bodyPr/>
          <a:lstStyle/>
          <a:p>
            <a:r>
              <a:rPr lang="en-US" sz="2400" dirty="0"/>
              <a:t>Conclusive Remark</a:t>
            </a:r>
            <a:endParaRPr lang="ru-RU" sz="2400" dirty="0">
              <a:solidFill>
                <a:schemeClr val="bg2">
                  <a:lumMod val="10000"/>
                </a:schemeClr>
              </a:solidFill>
            </a:endParaRPr>
          </a:p>
        </p:txBody>
      </p:sp>
      <p:sp>
        <p:nvSpPr>
          <p:cNvPr id="8" name="Объект 7"/>
          <p:cNvSpPr>
            <a:spLocks noGrp="1"/>
          </p:cNvSpPr>
          <p:nvPr>
            <p:ph idx="16"/>
          </p:nvPr>
        </p:nvSpPr>
        <p:spPr>
          <a:xfrm>
            <a:off x="279400" y="1069975"/>
            <a:ext cx="11455400" cy="517525"/>
          </a:xfrm>
        </p:spPr>
        <p:txBody>
          <a:bodyPr>
            <a:normAutofit/>
          </a:bodyPr>
          <a:lstStyle/>
          <a:p>
            <a:pPr>
              <a:lnSpc>
                <a:spcPct val="110000"/>
              </a:lnSpc>
              <a:buNone/>
            </a:pPr>
            <a:r>
              <a:rPr lang="en-US" sz="2200" dirty="0">
                <a:solidFill>
                  <a:srgbClr val="0000CC"/>
                </a:solidFill>
              </a:rPr>
              <a:t>An Approval Authority has to have a complete picture of compliance assessment:</a:t>
            </a:r>
            <a:endParaRPr lang="en-US" sz="2200" b="1" dirty="0">
              <a:solidFill>
                <a:srgbClr val="0000CC"/>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21</a:t>
            </a:fld>
            <a:endParaRPr lang="en-US" dirty="0"/>
          </a:p>
        </p:txBody>
      </p:sp>
      <p:graphicFrame>
        <p:nvGraphicFramePr>
          <p:cNvPr id="5" name="Таблица 4"/>
          <p:cNvGraphicFramePr>
            <a:graphicFrameLocks noGrp="1"/>
          </p:cNvGraphicFramePr>
          <p:nvPr/>
        </p:nvGraphicFramePr>
        <p:xfrm>
          <a:off x="5105400" y="2421466"/>
          <a:ext cx="1866900" cy="1603625"/>
        </p:xfrm>
        <a:graphic>
          <a:graphicData uri="http://schemas.openxmlformats.org/drawingml/2006/table">
            <a:tbl>
              <a:tblPr firstRow="1" bandRow="1">
                <a:tableStyleId>{5940675A-B579-460E-94D1-54222C63F5DA}</a:tableStyleId>
              </a:tblPr>
              <a:tblGrid>
                <a:gridCol w="1866900">
                  <a:extLst>
                    <a:ext uri="{9D8B030D-6E8A-4147-A177-3AD203B41FA5}">
                      <a16:colId xmlns:a16="http://schemas.microsoft.com/office/drawing/2014/main" val="20000"/>
                    </a:ext>
                  </a:extLst>
                </a:gridCol>
              </a:tblGrid>
              <a:tr h="436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Technical</a:t>
                      </a:r>
                      <a:r>
                        <a:rPr lang="en-US" sz="1400" b="1" baseline="0" dirty="0">
                          <a:solidFill>
                            <a:schemeClr val="bg2">
                              <a:lumMod val="10000"/>
                            </a:schemeClr>
                          </a:solidFill>
                        </a:rPr>
                        <a:t> Service’s </a:t>
                      </a:r>
                      <a:r>
                        <a:rPr lang="en-US" sz="1400" b="1" dirty="0">
                          <a:solidFill>
                            <a:schemeClr val="bg2">
                              <a:lumMod val="10000"/>
                            </a:schemeClr>
                          </a:solidFill>
                        </a:rPr>
                        <a:t>Simulation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610919">
                <a:tc>
                  <a:txBody>
                    <a:bodyPr/>
                    <a:lstStyle/>
                    <a:p>
                      <a:r>
                        <a:rPr lang="en-US" sz="1400" b="1" dirty="0">
                          <a:solidFill>
                            <a:schemeClr val="bg2">
                              <a:lumMod val="10000"/>
                            </a:schemeClr>
                          </a:solidFill>
                        </a:rPr>
                        <a:t>- Missed items in the manufacturer’s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53945">
                <a:tc>
                  <a:txBody>
                    <a:bodyPr/>
                    <a:lstStyle/>
                    <a:p>
                      <a:r>
                        <a:rPr lang="en-US" sz="1400" b="1" dirty="0">
                          <a:solidFill>
                            <a:schemeClr val="bg2">
                              <a:lumMod val="10000"/>
                            </a:schemeClr>
                          </a:solidFill>
                        </a:rPr>
                        <a:t>- Mandatory items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Таблица 9"/>
          <p:cNvGraphicFramePr>
            <a:graphicFrameLocks noGrp="1"/>
          </p:cNvGraphicFramePr>
          <p:nvPr/>
        </p:nvGraphicFramePr>
        <p:xfrm>
          <a:off x="495300" y="2967566"/>
          <a:ext cx="1447800" cy="579120"/>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tblGrid>
              <a:tr h="370840">
                <a:tc>
                  <a:txBody>
                    <a:bodyPr/>
                    <a:lstStyle/>
                    <a:p>
                      <a:pPr algn="ctr"/>
                      <a:r>
                        <a:rPr lang="en-US" sz="1600" b="1" dirty="0">
                          <a:solidFill>
                            <a:schemeClr val="bg2">
                              <a:lumMod val="10000"/>
                            </a:schemeClr>
                          </a:solidFill>
                        </a:rPr>
                        <a:t>Complete Assessment</a:t>
                      </a:r>
                      <a:endParaRPr lang="ru-RU" sz="16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2" name="Таблица 11"/>
          <p:cNvGraphicFramePr>
            <a:graphicFrameLocks noGrp="1"/>
          </p:cNvGraphicFramePr>
          <p:nvPr/>
        </p:nvGraphicFramePr>
        <p:xfrm>
          <a:off x="9855200" y="2281766"/>
          <a:ext cx="1981200" cy="183388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Technical</a:t>
                      </a:r>
                      <a:r>
                        <a:rPr lang="en-US" sz="1400" b="1" baseline="0" dirty="0">
                          <a:solidFill>
                            <a:schemeClr val="bg2">
                              <a:lumMod val="10000"/>
                            </a:schemeClr>
                          </a:solidFill>
                        </a:rPr>
                        <a:t> Service’s </a:t>
                      </a:r>
                      <a:br>
                        <a:rPr lang="en-US" sz="1400" b="1" baseline="0" dirty="0">
                          <a:solidFill>
                            <a:schemeClr val="bg2">
                              <a:lumMod val="10000"/>
                            </a:schemeClr>
                          </a:solidFill>
                        </a:rPr>
                      </a:br>
                      <a:r>
                        <a:rPr lang="en-US" sz="1400" b="1" dirty="0">
                          <a:solidFill>
                            <a:schemeClr val="bg2">
                              <a:lumMod val="10000"/>
                            </a:schemeClr>
                          </a:solidFill>
                        </a:rPr>
                        <a:t>Real road </a:t>
                      </a:r>
                      <a:br>
                        <a:rPr lang="en-US" sz="1400" b="1" dirty="0">
                          <a:solidFill>
                            <a:schemeClr val="bg2">
                              <a:lumMod val="10000"/>
                            </a:schemeClr>
                          </a:solidFill>
                        </a:rPr>
                      </a:br>
                      <a:r>
                        <a:rPr lang="en-US" sz="1400" b="1" dirty="0">
                          <a:solidFill>
                            <a:schemeClr val="bg2">
                              <a:lumMod val="10000"/>
                            </a:schemeClr>
                          </a:solidFill>
                        </a:rPr>
                        <a:t>test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400" b="1" dirty="0">
                          <a:solidFill>
                            <a:schemeClr val="bg2">
                              <a:lumMod val="10000"/>
                            </a:schemeClr>
                          </a:solidFill>
                        </a:rPr>
                        <a:t>- Missed items in </a:t>
                      </a:r>
                      <a:br>
                        <a:rPr lang="en-US" sz="1400" b="1" dirty="0">
                          <a:solidFill>
                            <a:schemeClr val="bg2">
                              <a:lumMod val="10000"/>
                            </a:schemeClr>
                          </a:solidFill>
                        </a:rPr>
                      </a:br>
                      <a:r>
                        <a:rPr lang="en-US" sz="1400" b="1" dirty="0">
                          <a:solidFill>
                            <a:schemeClr val="bg2">
                              <a:lumMod val="10000"/>
                            </a:schemeClr>
                          </a:solidFill>
                        </a:rPr>
                        <a:t>the manufacturer’s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b="1" dirty="0">
                          <a:solidFill>
                            <a:schemeClr val="bg2">
                              <a:lumMod val="10000"/>
                            </a:schemeClr>
                          </a:solidFill>
                        </a:rPr>
                        <a:t>- Mandatory items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Таблица 12"/>
          <p:cNvGraphicFramePr>
            <a:graphicFrameLocks noGrp="1"/>
          </p:cNvGraphicFramePr>
          <p:nvPr/>
        </p:nvGraphicFramePr>
        <p:xfrm>
          <a:off x="7467600" y="2408766"/>
          <a:ext cx="1866900" cy="1620520"/>
        </p:xfrm>
        <a:graphic>
          <a:graphicData uri="http://schemas.openxmlformats.org/drawingml/2006/table">
            <a:tbl>
              <a:tblPr firstRow="1" bandRow="1">
                <a:tableStyleId>{5940675A-B579-460E-94D1-54222C63F5DA}</a:tableStyleId>
              </a:tblPr>
              <a:tblGrid>
                <a:gridCol w="18669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Technical</a:t>
                      </a:r>
                      <a:r>
                        <a:rPr lang="en-US" sz="1400" b="1" baseline="0" dirty="0">
                          <a:solidFill>
                            <a:schemeClr val="bg2">
                              <a:lumMod val="10000"/>
                            </a:schemeClr>
                          </a:solidFill>
                        </a:rPr>
                        <a:t> Service’s </a:t>
                      </a:r>
                      <a:br>
                        <a:rPr lang="en-US" sz="1400" b="1" baseline="0" dirty="0">
                          <a:solidFill>
                            <a:schemeClr val="bg2">
                              <a:lumMod val="10000"/>
                            </a:schemeClr>
                          </a:solidFill>
                        </a:rPr>
                      </a:br>
                      <a:r>
                        <a:rPr lang="en-US" sz="1400" b="1" dirty="0">
                          <a:solidFill>
                            <a:schemeClr val="bg2">
                              <a:lumMod val="10000"/>
                            </a:schemeClr>
                          </a:solidFill>
                        </a:rPr>
                        <a:t>Test track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400" b="1" dirty="0">
                          <a:solidFill>
                            <a:schemeClr val="bg2">
                              <a:lumMod val="10000"/>
                            </a:schemeClr>
                          </a:solidFill>
                        </a:rPr>
                        <a:t>- Missed items in the manufacturer’s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b="1" dirty="0">
                          <a:solidFill>
                            <a:schemeClr val="bg2">
                              <a:lumMod val="10000"/>
                            </a:schemeClr>
                          </a:solidFill>
                        </a:rPr>
                        <a:t>- Mandatory items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4" name="Таблица 13"/>
          <p:cNvGraphicFramePr>
            <a:graphicFrameLocks noGrp="1"/>
          </p:cNvGraphicFramePr>
          <p:nvPr/>
        </p:nvGraphicFramePr>
        <p:xfrm>
          <a:off x="2489200" y="2243666"/>
          <a:ext cx="2120900" cy="2001520"/>
        </p:xfrm>
        <a:graphic>
          <a:graphicData uri="http://schemas.openxmlformats.org/drawingml/2006/table">
            <a:tbl>
              <a:tblPr firstRow="1" bandRow="1">
                <a:tableStyleId>{5940675A-B579-460E-94D1-54222C63F5DA}</a:tableStyleId>
              </a:tblPr>
              <a:tblGrid>
                <a:gridCol w="2120900">
                  <a:extLst>
                    <a:ext uri="{9D8B030D-6E8A-4147-A177-3AD203B41FA5}">
                      <a16:colId xmlns:a16="http://schemas.microsoft.com/office/drawing/2014/main" val="20000"/>
                    </a:ext>
                  </a:extLst>
                </a:gridCol>
              </a:tblGrid>
              <a:tr h="370840">
                <a:tc>
                  <a:txBody>
                    <a:bodyPr/>
                    <a:lstStyle/>
                    <a:p>
                      <a:pPr algn="ctr"/>
                      <a:r>
                        <a:rPr lang="en-US" sz="1400" b="1" dirty="0">
                          <a:solidFill>
                            <a:schemeClr val="bg2">
                              <a:lumMod val="10000"/>
                            </a:schemeClr>
                          </a:solidFill>
                        </a:rPr>
                        <a:t>Audit </a:t>
                      </a:r>
                      <a:br>
                        <a:rPr lang="en-US" sz="1400" b="1" dirty="0">
                          <a:solidFill>
                            <a:schemeClr val="bg2">
                              <a:lumMod val="10000"/>
                            </a:schemeClr>
                          </a:solidFill>
                        </a:rPr>
                      </a:br>
                      <a:r>
                        <a:rPr lang="en-US" sz="1400" b="1" dirty="0">
                          <a:solidFill>
                            <a:schemeClr val="bg2">
                              <a:lumMod val="10000"/>
                            </a:schemeClr>
                          </a:solidFill>
                        </a:rPr>
                        <a:t>of the manufacturer’s: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buFont typeface="Arial" pitchFamily="34" charset="0"/>
                        <a:buNone/>
                      </a:pPr>
                      <a:r>
                        <a:rPr lang="en-US" sz="1400" b="1" dirty="0">
                          <a:solidFill>
                            <a:schemeClr val="bg2">
                              <a:lumMod val="10000"/>
                            </a:schemeClr>
                          </a:solidFill>
                        </a:rPr>
                        <a:t>-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buFont typeface="Arial" pitchFamily="34" charset="0"/>
                        <a:buNone/>
                      </a:pPr>
                      <a:r>
                        <a:rPr lang="en-US" sz="1400" b="1" dirty="0">
                          <a:solidFill>
                            <a:schemeClr val="bg2">
                              <a:lumMod val="10000"/>
                            </a:schemeClr>
                          </a:solidFill>
                        </a:rPr>
                        <a:t>- Simulation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buFont typeface="Arial" pitchFamily="34" charset="0"/>
                        <a:buNone/>
                      </a:pPr>
                      <a:r>
                        <a:rPr lang="en-US" sz="1400" b="1" dirty="0">
                          <a:solidFill>
                            <a:schemeClr val="bg2">
                              <a:lumMod val="10000"/>
                            </a:schemeClr>
                          </a:solidFill>
                        </a:rPr>
                        <a:t>- Test track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buFont typeface="Arial" pitchFamily="34" charset="0"/>
                        <a:buNone/>
                      </a:pPr>
                      <a:r>
                        <a:rPr lang="en-US" sz="1400" b="1" dirty="0">
                          <a:solidFill>
                            <a:schemeClr val="bg2">
                              <a:lumMod val="10000"/>
                            </a:schemeClr>
                          </a:solidFill>
                        </a:rPr>
                        <a:t>- Real road test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TextBox 14"/>
          <p:cNvSpPr txBox="1"/>
          <p:nvPr/>
        </p:nvSpPr>
        <p:spPr>
          <a:xfrm>
            <a:off x="4622800" y="28067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6" name="TextBox 15"/>
          <p:cNvSpPr txBox="1"/>
          <p:nvPr/>
        </p:nvSpPr>
        <p:spPr>
          <a:xfrm>
            <a:off x="6946900" y="27813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7" name="TextBox 16"/>
          <p:cNvSpPr txBox="1"/>
          <p:nvPr/>
        </p:nvSpPr>
        <p:spPr>
          <a:xfrm>
            <a:off x="9321800" y="27432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8" name="TextBox 17"/>
          <p:cNvSpPr txBox="1"/>
          <p:nvPr/>
        </p:nvSpPr>
        <p:spPr>
          <a:xfrm>
            <a:off x="1968500" y="28194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9" name="Объект 7"/>
          <p:cNvSpPr txBox="1">
            <a:spLocks/>
          </p:cNvSpPr>
          <p:nvPr/>
        </p:nvSpPr>
        <p:spPr>
          <a:xfrm>
            <a:off x="279400" y="4803775"/>
            <a:ext cx="11455400" cy="885825"/>
          </a:xfrm>
          <a:prstGeom prst="rect">
            <a:avLst/>
          </a:prstGeom>
        </p:spPr>
        <p:txBody>
          <a:bodyPr anchor="ctr">
            <a:normAutofit/>
          </a:bodyPr>
          <a:lstStyle/>
          <a:p>
            <a:pPr lvl="0" defTabSz="914400">
              <a:lnSpc>
                <a:spcPct val="110000"/>
              </a:lnSpc>
              <a:spcBef>
                <a:spcPts val="1000"/>
              </a:spcBef>
            </a:pP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It would be nice to identify the mandatory items </a:t>
            </a:r>
            <a:r>
              <a:rPr lang="en-US" sz="2200" dirty="0">
                <a:solidFill>
                  <a:srgbClr val="0000CC"/>
                </a:solidFill>
                <a:latin typeface="Myriad Pro Cond" panose="020B0506030403020204" pitchFamily="34" charset="0"/>
              </a:rPr>
              <a:t>(if any) </a:t>
            </a: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for verification </a:t>
            </a:r>
            <a:b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b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by a Technical</a:t>
            </a:r>
            <a:r>
              <a:rPr kumimoji="0" lang="en-US" sz="2200" b="0" i="0" u="none" strike="noStrike" kern="1200" cap="none" spc="0" normalizeH="0" noProof="0" dirty="0">
                <a:ln>
                  <a:noFill/>
                </a:ln>
                <a:solidFill>
                  <a:srgbClr val="0000CC"/>
                </a:solidFill>
                <a:effectLst/>
                <a:uLnTx/>
                <a:uFillTx/>
                <a:latin typeface="Myriad Pro Cond" panose="020B0506030403020204" pitchFamily="34" charset="0"/>
                <a:ea typeface="+mn-ea"/>
                <a:cs typeface="+mn-cs"/>
              </a:rPr>
              <a:t> Service or, at least, give guidance for selection of such mandatory items. </a:t>
            </a:r>
            <a:endParaRPr kumimoji="0" lang="en-US" sz="22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spTree>
    <p:extLst>
      <p:ext uri="{BB962C8B-B14F-4D97-AF65-F5344CB8AC3E}">
        <p14:creationId xmlns:p14="http://schemas.microsoft.com/office/powerpoint/2010/main" val="1462294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12587"/>
            <a:ext cx="11106893" cy="314024"/>
          </a:xfrm>
        </p:spPr>
        <p:txBody>
          <a:bodyPr/>
          <a:lstStyle/>
          <a:p>
            <a:r>
              <a:rPr lang="en-US" sz="2400" dirty="0"/>
              <a:t>Conclusive Remark – Comments Received</a:t>
            </a:r>
            <a:endParaRPr lang="ru-RU" sz="2400" dirty="0">
              <a:solidFill>
                <a:schemeClr val="bg2">
                  <a:lumMod val="10000"/>
                </a:schemeClr>
              </a:solidFill>
            </a:endParaRPr>
          </a:p>
        </p:txBody>
      </p:sp>
      <p:sp>
        <p:nvSpPr>
          <p:cNvPr id="8" name="Объект 7"/>
          <p:cNvSpPr>
            <a:spLocks noGrp="1"/>
          </p:cNvSpPr>
          <p:nvPr>
            <p:ph idx="16"/>
          </p:nvPr>
        </p:nvSpPr>
        <p:spPr>
          <a:xfrm>
            <a:off x="279400" y="1069975"/>
            <a:ext cx="11455400" cy="517525"/>
          </a:xfrm>
        </p:spPr>
        <p:txBody>
          <a:bodyPr>
            <a:normAutofit/>
          </a:bodyPr>
          <a:lstStyle/>
          <a:p>
            <a:pPr>
              <a:lnSpc>
                <a:spcPct val="110000"/>
              </a:lnSpc>
              <a:buNone/>
            </a:pPr>
            <a:r>
              <a:rPr lang="en-US" sz="2200" dirty="0">
                <a:solidFill>
                  <a:srgbClr val="0000CC"/>
                </a:solidFill>
              </a:rPr>
              <a:t>An Approval Authority has to have a complete picture of compliance assessment:</a:t>
            </a:r>
            <a:endParaRPr lang="en-US" sz="2200" b="1" dirty="0">
              <a:solidFill>
                <a:srgbClr val="0000CC"/>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22</a:t>
            </a:fld>
            <a:endParaRPr lang="en-US" dirty="0"/>
          </a:p>
        </p:txBody>
      </p:sp>
      <p:graphicFrame>
        <p:nvGraphicFramePr>
          <p:cNvPr id="5" name="Таблица 4"/>
          <p:cNvGraphicFramePr>
            <a:graphicFrameLocks noGrp="1"/>
          </p:cNvGraphicFramePr>
          <p:nvPr/>
        </p:nvGraphicFramePr>
        <p:xfrm>
          <a:off x="5105400" y="2421466"/>
          <a:ext cx="1866900" cy="1603625"/>
        </p:xfrm>
        <a:graphic>
          <a:graphicData uri="http://schemas.openxmlformats.org/drawingml/2006/table">
            <a:tbl>
              <a:tblPr firstRow="1" bandRow="1">
                <a:tableStyleId>{5940675A-B579-460E-94D1-54222C63F5DA}</a:tableStyleId>
              </a:tblPr>
              <a:tblGrid>
                <a:gridCol w="1866900">
                  <a:extLst>
                    <a:ext uri="{9D8B030D-6E8A-4147-A177-3AD203B41FA5}">
                      <a16:colId xmlns:a16="http://schemas.microsoft.com/office/drawing/2014/main" val="20000"/>
                    </a:ext>
                  </a:extLst>
                </a:gridCol>
              </a:tblGrid>
              <a:tr h="4363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Technical</a:t>
                      </a:r>
                      <a:r>
                        <a:rPr lang="en-US" sz="1400" b="1" baseline="0" dirty="0">
                          <a:solidFill>
                            <a:schemeClr val="bg2">
                              <a:lumMod val="10000"/>
                            </a:schemeClr>
                          </a:solidFill>
                        </a:rPr>
                        <a:t> Service’s </a:t>
                      </a:r>
                      <a:r>
                        <a:rPr lang="en-US" sz="1400" b="1" dirty="0">
                          <a:solidFill>
                            <a:schemeClr val="bg2">
                              <a:lumMod val="10000"/>
                            </a:schemeClr>
                          </a:solidFill>
                        </a:rPr>
                        <a:t>Simulation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610919">
                <a:tc>
                  <a:txBody>
                    <a:bodyPr/>
                    <a:lstStyle/>
                    <a:p>
                      <a:r>
                        <a:rPr lang="en-US" sz="1400" b="1" dirty="0">
                          <a:solidFill>
                            <a:schemeClr val="bg2">
                              <a:lumMod val="10000"/>
                            </a:schemeClr>
                          </a:solidFill>
                        </a:rPr>
                        <a:t>- Missed items in the manufacturer’s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53945">
                <a:tc>
                  <a:txBody>
                    <a:bodyPr/>
                    <a:lstStyle/>
                    <a:p>
                      <a:r>
                        <a:rPr lang="en-US" sz="1400" b="1" dirty="0">
                          <a:solidFill>
                            <a:schemeClr val="bg2">
                              <a:lumMod val="10000"/>
                            </a:schemeClr>
                          </a:solidFill>
                        </a:rPr>
                        <a:t>- Mandatory items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Таблица 9"/>
          <p:cNvGraphicFramePr>
            <a:graphicFrameLocks noGrp="1"/>
          </p:cNvGraphicFramePr>
          <p:nvPr/>
        </p:nvGraphicFramePr>
        <p:xfrm>
          <a:off x="495300" y="2967566"/>
          <a:ext cx="1447800" cy="579120"/>
        </p:xfrm>
        <a:graphic>
          <a:graphicData uri="http://schemas.openxmlformats.org/drawingml/2006/table">
            <a:tbl>
              <a:tblPr firstRow="1" bandRow="1">
                <a:tableStyleId>{5940675A-B579-460E-94D1-54222C63F5DA}</a:tableStyleId>
              </a:tblPr>
              <a:tblGrid>
                <a:gridCol w="1447800">
                  <a:extLst>
                    <a:ext uri="{9D8B030D-6E8A-4147-A177-3AD203B41FA5}">
                      <a16:colId xmlns:a16="http://schemas.microsoft.com/office/drawing/2014/main" val="20000"/>
                    </a:ext>
                  </a:extLst>
                </a:gridCol>
              </a:tblGrid>
              <a:tr h="370840">
                <a:tc>
                  <a:txBody>
                    <a:bodyPr/>
                    <a:lstStyle/>
                    <a:p>
                      <a:pPr algn="ctr"/>
                      <a:r>
                        <a:rPr lang="en-US" sz="1600" b="1" dirty="0">
                          <a:solidFill>
                            <a:schemeClr val="bg2">
                              <a:lumMod val="10000"/>
                            </a:schemeClr>
                          </a:solidFill>
                        </a:rPr>
                        <a:t>Complete Assessment</a:t>
                      </a:r>
                      <a:endParaRPr lang="ru-RU" sz="16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2" name="Таблица 11"/>
          <p:cNvGraphicFramePr>
            <a:graphicFrameLocks noGrp="1"/>
          </p:cNvGraphicFramePr>
          <p:nvPr/>
        </p:nvGraphicFramePr>
        <p:xfrm>
          <a:off x="9855200" y="2281766"/>
          <a:ext cx="1981200" cy="183388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Technical</a:t>
                      </a:r>
                      <a:r>
                        <a:rPr lang="en-US" sz="1400" b="1" baseline="0" dirty="0">
                          <a:solidFill>
                            <a:schemeClr val="bg2">
                              <a:lumMod val="10000"/>
                            </a:schemeClr>
                          </a:solidFill>
                        </a:rPr>
                        <a:t> Service’s </a:t>
                      </a:r>
                      <a:br>
                        <a:rPr lang="en-US" sz="1400" b="1" baseline="0" dirty="0">
                          <a:solidFill>
                            <a:schemeClr val="bg2">
                              <a:lumMod val="10000"/>
                            </a:schemeClr>
                          </a:solidFill>
                        </a:rPr>
                      </a:br>
                      <a:r>
                        <a:rPr lang="en-US" sz="1400" b="1" dirty="0">
                          <a:solidFill>
                            <a:schemeClr val="bg2">
                              <a:lumMod val="10000"/>
                            </a:schemeClr>
                          </a:solidFill>
                        </a:rPr>
                        <a:t>Real road </a:t>
                      </a:r>
                      <a:br>
                        <a:rPr lang="en-US" sz="1400" b="1" dirty="0">
                          <a:solidFill>
                            <a:schemeClr val="bg2">
                              <a:lumMod val="10000"/>
                            </a:schemeClr>
                          </a:solidFill>
                        </a:rPr>
                      </a:br>
                      <a:r>
                        <a:rPr lang="en-US" sz="1400" b="1" dirty="0">
                          <a:solidFill>
                            <a:schemeClr val="bg2">
                              <a:lumMod val="10000"/>
                            </a:schemeClr>
                          </a:solidFill>
                        </a:rPr>
                        <a:t>test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400" b="1" dirty="0">
                          <a:solidFill>
                            <a:schemeClr val="bg2">
                              <a:lumMod val="10000"/>
                            </a:schemeClr>
                          </a:solidFill>
                        </a:rPr>
                        <a:t>- Missed items in </a:t>
                      </a:r>
                      <a:br>
                        <a:rPr lang="en-US" sz="1400" b="1" dirty="0">
                          <a:solidFill>
                            <a:schemeClr val="bg2">
                              <a:lumMod val="10000"/>
                            </a:schemeClr>
                          </a:solidFill>
                        </a:rPr>
                      </a:br>
                      <a:r>
                        <a:rPr lang="en-US" sz="1400" b="1" dirty="0">
                          <a:solidFill>
                            <a:schemeClr val="bg2">
                              <a:lumMod val="10000"/>
                            </a:schemeClr>
                          </a:solidFill>
                        </a:rPr>
                        <a:t>the manufacturer’s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b="1" dirty="0">
                          <a:solidFill>
                            <a:schemeClr val="bg2">
                              <a:lumMod val="10000"/>
                            </a:schemeClr>
                          </a:solidFill>
                        </a:rPr>
                        <a:t>- Mandatory items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Таблица 12"/>
          <p:cNvGraphicFramePr>
            <a:graphicFrameLocks noGrp="1"/>
          </p:cNvGraphicFramePr>
          <p:nvPr/>
        </p:nvGraphicFramePr>
        <p:xfrm>
          <a:off x="7467600" y="2408766"/>
          <a:ext cx="1866900" cy="1620520"/>
        </p:xfrm>
        <a:graphic>
          <a:graphicData uri="http://schemas.openxmlformats.org/drawingml/2006/table">
            <a:tbl>
              <a:tblPr firstRow="1" bandRow="1">
                <a:tableStyleId>{5940675A-B579-460E-94D1-54222C63F5DA}</a:tableStyleId>
              </a:tblPr>
              <a:tblGrid>
                <a:gridCol w="1866900">
                  <a:extLst>
                    <a:ext uri="{9D8B030D-6E8A-4147-A177-3AD203B41FA5}">
                      <a16:colId xmlns:a16="http://schemas.microsoft.com/office/drawing/2014/main" val="20000"/>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2">
                              <a:lumMod val="10000"/>
                            </a:schemeClr>
                          </a:solidFill>
                        </a:rPr>
                        <a:t>Technical</a:t>
                      </a:r>
                      <a:r>
                        <a:rPr lang="en-US" sz="1400" b="1" baseline="0" dirty="0">
                          <a:solidFill>
                            <a:schemeClr val="bg2">
                              <a:lumMod val="10000"/>
                            </a:schemeClr>
                          </a:solidFill>
                        </a:rPr>
                        <a:t> Service’s </a:t>
                      </a:r>
                      <a:br>
                        <a:rPr lang="en-US" sz="1400" b="1" baseline="0" dirty="0">
                          <a:solidFill>
                            <a:schemeClr val="bg2">
                              <a:lumMod val="10000"/>
                            </a:schemeClr>
                          </a:solidFill>
                        </a:rPr>
                      </a:br>
                      <a:r>
                        <a:rPr lang="en-US" sz="1400" b="1" dirty="0">
                          <a:solidFill>
                            <a:schemeClr val="bg2">
                              <a:lumMod val="10000"/>
                            </a:schemeClr>
                          </a:solidFill>
                        </a:rPr>
                        <a:t>Test track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400" b="1" dirty="0">
                          <a:solidFill>
                            <a:schemeClr val="bg2">
                              <a:lumMod val="10000"/>
                            </a:schemeClr>
                          </a:solidFill>
                        </a:rPr>
                        <a:t>- Missed items in the manufacturer’s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1400" b="1" dirty="0">
                          <a:solidFill>
                            <a:schemeClr val="bg2">
                              <a:lumMod val="10000"/>
                            </a:schemeClr>
                          </a:solidFill>
                        </a:rPr>
                        <a:t>- Mandatory items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4" name="Таблица 13"/>
          <p:cNvGraphicFramePr>
            <a:graphicFrameLocks noGrp="1"/>
          </p:cNvGraphicFramePr>
          <p:nvPr/>
        </p:nvGraphicFramePr>
        <p:xfrm>
          <a:off x="2489200" y="2243666"/>
          <a:ext cx="2120900" cy="2001520"/>
        </p:xfrm>
        <a:graphic>
          <a:graphicData uri="http://schemas.openxmlformats.org/drawingml/2006/table">
            <a:tbl>
              <a:tblPr firstRow="1" bandRow="1">
                <a:tableStyleId>{5940675A-B579-460E-94D1-54222C63F5DA}</a:tableStyleId>
              </a:tblPr>
              <a:tblGrid>
                <a:gridCol w="2120900">
                  <a:extLst>
                    <a:ext uri="{9D8B030D-6E8A-4147-A177-3AD203B41FA5}">
                      <a16:colId xmlns:a16="http://schemas.microsoft.com/office/drawing/2014/main" val="20000"/>
                    </a:ext>
                  </a:extLst>
                </a:gridCol>
              </a:tblGrid>
              <a:tr h="370840">
                <a:tc>
                  <a:txBody>
                    <a:bodyPr/>
                    <a:lstStyle/>
                    <a:p>
                      <a:pPr algn="ctr"/>
                      <a:r>
                        <a:rPr lang="en-US" sz="1400" b="1" dirty="0">
                          <a:solidFill>
                            <a:schemeClr val="bg2">
                              <a:lumMod val="10000"/>
                            </a:schemeClr>
                          </a:solidFill>
                        </a:rPr>
                        <a:t>Audit </a:t>
                      </a:r>
                      <a:br>
                        <a:rPr lang="en-US" sz="1400" b="1" dirty="0">
                          <a:solidFill>
                            <a:schemeClr val="bg2">
                              <a:lumMod val="10000"/>
                            </a:schemeClr>
                          </a:solidFill>
                        </a:rPr>
                      </a:br>
                      <a:r>
                        <a:rPr lang="en-US" sz="1400" b="1" dirty="0">
                          <a:solidFill>
                            <a:schemeClr val="bg2">
                              <a:lumMod val="10000"/>
                            </a:schemeClr>
                          </a:solidFill>
                        </a:rPr>
                        <a:t>of the manufacturer’s: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381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buFont typeface="Arial" pitchFamily="34" charset="0"/>
                        <a:buNone/>
                      </a:pPr>
                      <a:r>
                        <a:rPr lang="en-US" sz="1400" b="1" dirty="0">
                          <a:solidFill>
                            <a:schemeClr val="bg2">
                              <a:lumMod val="10000"/>
                            </a:schemeClr>
                          </a:solidFill>
                        </a:rPr>
                        <a:t>- Documentation</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buFont typeface="Arial" pitchFamily="34" charset="0"/>
                        <a:buNone/>
                      </a:pPr>
                      <a:r>
                        <a:rPr lang="en-US" sz="1400" b="1" dirty="0">
                          <a:solidFill>
                            <a:schemeClr val="bg2">
                              <a:lumMod val="10000"/>
                            </a:schemeClr>
                          </a:solidFill>
                        </a:rPr>
                        <a:t>- Simulation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buFont typeface="Arial" pitchFamily="34" charset="0"/>
                        <a:buNone/>
                      </a:pPr>
                      <a:r>
                        <a:rPr lang="en-US" sz="1400" b="1" dirty="0">
                          <a:solidFill>
                            <a:schemeClr val="bg2">
                              <a:lumMod val="10000"/>
                            </a:schemeClr>
                          </a:solidFill>
                        </a:rPr>
                        <a:t>- Test track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buFont typeface="Arial" pitchFamily="34" charset="0"/>
                        <a:buNone/>
                      </a:pPr>
                      <a:r>
                        <a:rPr lang="en-US" sz="1400" b="1" dirty="0">
                          <a:solidFill>
                            <a:schemeClr val="bg2">
                              <a:lumMod val="10000"/>
                            </a:schemeClr>
                          </a:solidFill>
                        </a:rPr>
                        <a:t>- Real road test results</a:t>
                      </a:r>
                      <a:endParaRPr lang="ru-RU" sz="1400" b="1" dirty="0">
                        <a:solidFill>
                          <a:schemeClr val="bg2">
                            <a:lumMod val="10000"/>
                          </a:schemeClr>
                        </a:solidFill>
                      </a:endParaRPr>
                    </a:p>
                  </a:txBody>
                  <a:tcPr anchor="ctr">
                    <a:lnL w="38100" cap="flat" cmpd="sng" algn="ctr">
                      <a:solidFill>
                        <a:srgbClr val="0000CC"/>
                      </a:solidFill>
                      <a:prstDash val="solid"/>
                      <a:round/>
                      <a:headEnd type="none" w="med" len="med"/>
                      <a:tailEnd type="none" w="med" len="med"/>
                    </a:lnL>
                    <a:lnR w="381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38100" cap="flat" cmpd="sng" algn="ctr">
                      <a:solidFill>
                        <a:srgbClr val="0000CC"/>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TextBox 14"/>
          <p:cNvSpPr txBox="1"/>
          <p:nvPr/>
        </p:nvSpPr>
        <p:spPr>
          <a:xfrm>
            <a:off x="4622800" y="28067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6" name="TextBox 15"/>
          <p:cNvSpPr txBox="1"/>
          <p:nvPr/>
        </p:nvSpPr>
        <p:spPr>
          <a:xfrm>
            <a:off x="6946900" y="27813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7" name="TextBox 16"/>
          <p:cNvSpPr txBox="1"/>
          <p:nvPr/>
        </p:nvSpPr>
        <p:spPr>
          <a:xfrm>
            <a:off x="9321800" y="27432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8" name="TextBox 17"/>
          <p:cNvSpPr txBox="1"/>
          <p:nvPr/>
        </p:nvSpPr>
        <p:spPr>
          <a:xfrm>
            <a:off x="1968500" y="2819400"/>
            <a:ext cx="635000" cy="830997"/>
          </a:xfrm>
          <a:prstGeom prst="rect">
            <a:avLst/>
          </a:prstGeom>
          <a:noFill/>
        </p:spPr>
        <p:txBody>
          <a:bodyPr wrap="square" rtlCol="0">
            <a:spAutoFit/>
          </a:bodyPr>
          <a:lstStyle/>
          <a:p>
            <a:r>
              <a:rPr lang="en-US" sz="4800" dirty="0">
                <a:solidFill>
                  <a:schemeClr val="bg2">
                    <a:lumMod val="10000"/>
                  </a:schemeClr>
                </a:solidFill>
              </a:rPr>
              <a:t>=</a:t>
            </a:r>
            <a:endParaRPr lang="ru-RU" sz="4800" dirty="0">
              <a:solidFill>
                <a:schemeClr val="bg2">
                  <a:lumMod val="10000"/>
                </a:schemeClr>
              </a:solidFill>
            </a:endParaRPr>
          </a:p>
        </p:txBody>
      </p:sp>
      <p:sp>
        <p:nvSpPr>
          <p:cNvPr id="19" name="Объект 7"/>
          <p:cNvSpPr txBox="1">
            <a:spLocks/>
          </p:cNvSpPr>
          <p:nvPr/>
        </p:nvSpPr>
        <p:spPr>
          <a:xfrm>
            <a:off x="279400" y="4803775"/>
            <a:ext cx="11455400" cy="885825"/>
          </a:xfrm>
          <a:prstGeom prst="rect">
            <a:avLst/>
          </a:prstGeom>
        </p:spPr>
        <p:txBody>
          <a:bodyPr anchor="ctr">
            <a:normAutofit/>
          </a:bodyPr>
          <a:lstStyle/>
          <a:p>
            <a:pPr lvl="0" defTabSz="914400">
              <a:lnSpc>
                <a:spcPct val="110000"/>
              </a:lnSpc>
              <a:spcBef>
                <a:spcPts val="1000"/>
              </a:spcBef>
            </a:pP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It would be nice to identify the mandatory items </a:t>
            </a:r>
            <a:r>
              <a:rPr lang="en-US" sz="2200" dirty="0">
                <a:solidFill>
                  <a:srgbClr val="0000CC"/>
                </a:solidFill>
                <a:latin typeface="Myriad Pro Cond" panose="020B0506030403020204" pitchFamily="34" charset="0"/>
              </a:rPr>
              <a:t>(if any) </a:t>
            </a: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for verification </a:t>
            </a:r>
            <a:b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b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by a Technical</a:t>
            </a:r>
            <a:r>
              <a:rPr kumimoji="0" lang="en-US" sz="2200" b="0" i="0" u="none" strike="noStrike" kern="1200" cap="none" spc="0" normalizeH="0" noProof="0" dirty="0">
                <a:ln>
                  <a:noFill/>
                </a:ln>
                <a:solidFill>
                  <a:srgbClr val="0000CC"/>
                </a:solidFill>
                <a:effectLst/>
                <a:uLnTx/>
                <a:uFillTx/>
                <a:latin typeface="Myriad Pro Cond" panose="020B0506030403020204" pitchFamily="34" charset="0"/>
                <a:ea typeface="+mn-ea"/>
                <a:cs typeface="+mn-cs"/>
              </a:rPr>
              <a:t> Service or, at least, give guidance for selection of such mandatory items. </a:t>
            </a:r>
            <a:endParaRPr kumimoji="0" lang="en-US" sz="22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sp>
        <p:nvSpPr>
          <p:cNvPr id="20" name="Rechteck 19"/>
          <p:cNvSpPr/>
          <p:nvPr/>
        </p:nvSpPr>
        <p:spPr>
          <a:xfrm>
            <a:off x="1795802" y="3908631"/>
            <a:ext cx="9588503" cy="271240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Arial" panose="020B0604020202020204" pitchFamily="34" charset="0"/>
                <a:cs typeface="Arial" panose="020B0604020202020204" pitchFamily="34" charset="0"/>
              </a:rPr>
              <a:t>DE: Just to make sure: we understand the “-” to read as a bullet point, not a “minus”. Correct?</a:t>
            </a:r>
          </a:p>
          <a:p>
            <a:pPr algn="ctr"/>
            <a:r>
              <a:rPr lang="en-US" sz="1600" dirty="0">
                <a:solidFill>
                  <a:schemeClr val="tx2"/>
                </a:solidFill>
                <a:latin typeface="Arial" panose="020B0604020202020204" pitchFamily="34" charset="0"/>
                <a:cs typeface="Arial" panose="020B0604020202020204" pitchFamily="34" charset="0"/>
              </a:rPr>
              <a:t>Yes, this summary seems to give the full picture. We are just wondering about the “Technical Service’s Simulation results”: where is this required in the ALKS Regulation? (Are we missing something…?) Isn’t simulation just part of the audit?</a:t>
            </a:r>
          </a:p>
          <a:p>
            <a:pPr algn="ctr"/>
            <a:r>
              <a:rPr lang="en-US" sz="1600" dirty="0">
                <a:solidFill>
                  <a:srgbClr val="FF0000"/>
                </a:solidFill>
                <a:latin typeface="Arial" panose="020B0604020202020204" pitchFamily="34" charset="0"/>
                <a:cs typeface="Arial" panose="020B0604020202020204" pitchFamily="34" charset="0"/>
              </a:rPr>
              <a:t>EC: I agree with Russia. We should define which items should be tested as a minimum. This requires more discussion</a:t>
            </a:r>
          </a:p>
          <a:p>
            <a:pPr marL="285750" indent="-285750" algn="ctr">
              <a:buFont typeface="Wingdings" panose="05000000000000000000" pitchFamily="2" charset="2"/>
              <a:buChar char="è"/>
            </a:pPr>
            <a:r>
              <a:rPr lang="en-US" sz="1600" dirty="0">
                <a:solidFill>
                  <a:srgbClr val="00B0F0"/>
                </a:solidFill>
                <a:latin typeface="Arial" panose="020B0604020202020204" pitchFamily="34" charset="0"/>
                <a:cs typeface="Arial" panose="020B0604020202020204" pitchFamily="34" charset="0"/>
                <a:sym typeface="Wingdings" panose="05000000000000000000" pitchFamily="2" charset="2"/>
              </a:rPr>
              <a:t>FR : this scheme is really understandable by TAA/TS, could be added in the Regulation ? Just some comments : </a:t>
            </a:r>
          </a:p>
          <a:p>
            <a:pPr marL="285750" indent="-285750" algn="ctr">
              <a:buFontTx/>
              <a:buChar char="-"/>
            </a:pPr>
            <a:r>
              <a:rPr lang="en-US" sz="1600" dirty="0">
                <a:solidFill>
                  <a:srgbClr val="00B0F0"/>
                </a:solidFill>
                <a:latin typeface="Arial" panose="020B0604020202020204" pitchFamily="34" charset="0"/>
                <a:cs typeface="Arial" panose="020B0604020202020204" pitchFamily="34" charset="0"/>
                <a:sym typeface="Wingdings" panose="05000000000000000000" pitchFamily="2" charset="2"/>
              </a:rPr>
              <a:t>Box 1 : simulation is not mandatory but optional</a:t>
            </a:r>
          </a:p>
          <a:p>
            <a:pPr marL="285750" indent="-285750" algn="ctr">
              <a:buFontTx/>
              <a:buChar char="-"/>
            </a:pPr>
            <a:r>
              <a:rPr lang="en-US" sz="1600" dirty="0">
                <a:solidFill>
                  <a:srgbClr val="00B0F0"/>
                </a:solidFill>
                <a:latin typeface="Arial" panose="020B0604020202020204" pitchFamily="34" charset="0"/>
                <a:cs typeface="Arial" panose="020B0604020202020204" pitchFamily="34" charset="0"/>
                <a:sym typeface="Wingdings" panose="05000000000000000000" pitchFamily="2" charset="2"/>
              </a:rPr>
              <a:t>Box 2 : not a dedicated box but an evaluation under box 1 if simulations are provided</a:t>
            </a:r>
          </a:p>
          <a:p>
            <a:pPr marL="285750" indent="-285750" algn="ctr">
              <a:buFontTx/>
              <a:buChar char="-"/>
            </a:pP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5077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12587"/>
            <a:ext cx="11106893" cy="314024"/>
          </a:xfrm>
        </p:spPr>
        <p:txBody>
          <a:bodyPr/>
          <a:lstStyle/>
          <a:p>
            <a:r>
              <a:rPr lang="en-US" sz="2400" dirty="0"/>
              <a:t>Conclusive Proposal</a:t>
            </a:r>
            <a:endParaRPr lang="ru-RU" sz="2400" dirty="0">
              <a:solidFill>
                <a:schemeClr val="bg2">
                  <a:lumMod val="10000"/>
                </a:schemeClr>
              </a:solidFill>
            </a:endParaRPr>
          </a:p>
        </p:txBody>
      </p:sp>
      <p:sp>
        <p:nvSpPr>
          <p:cNvPr id="8" name="Объект 7"/>
          <p:cNvSpPr>
            <a:spLocks noGrp="1"/>
          </p:cNvSpPr>
          <p:nvPr>
            <p:ph idx="16"/>
          </p:nvPr>
        </p:nvSpPr>
        <p:spPr>
          <a:xfrm>
            <a:off x="901701" y="1793875"/>
            <a:ext cx="9944100" cy="2613025"/>
          </a:xfrm>
        </p:spPr>
        <p:txBody>
          <a:bodyPr>
            <a:normAutofit/>
          </a:bodyPr>
          <a:lstStyle/>
          <a:p>
            <a:pPr>
              <a:lnSpc>
                <a:spcPct val="110000"/>
              </a:lnSpc>
            </a:pPr>
            <a:r>
              <a:rPr lang="en-US" sz="2400" dirty="0">
                <a:solidFill>
                  <a:srgbClr val="0000CC"/>
                </a:solidFill>
              </a:rPr>
              <a:t>To issue a Supplement to the original text </a:t>
            </a:r>
            <a:br>
              <a:rPr lang="en-US" sz="2400" dirty="0">
                <a:solidFill>
                  <a:srgbClr val="0000CC"/>
                </a:solidFill>
              </a:rPr>
            </a:br>
            <a:r>
              <a:rPr lang="en-US" sz="2400" dirty="0">
                <a:solidFill>
                  <a:srgbClr val="0000CC"/>
                </a:solidFill>
              </a:rPr>
              <a:t>of the ALKS UN Regulation addressing the raised concerns.</a:t>
            </a:r>
            <a:endParaRPr lang="en-US" sz="2400" b="1" dirty="0">
              <a:solidFill>
                <a:srgbClr val="0000CC"/>
              </a:solidFill>
            </a:endParaRPr>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462294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3"/>
          </p:nvPr>
        </p:nvSpPr>
        <p:spPr>
          <a:xfrm>
            <a:off x="1505355" y="2696978"/>
            <a:ext cx="9144000" cy="750049"/>
          </a:xfrm>
        </p:spPr>
        <p:txBody>
          <a:bodyPr/>
          <a:lstStyle/>
          <a:p>
            <a:r>
              <a:rPr lang="en-US" spc="0" dirty="0"/>
              <a:t>Thank you for your attention!</a:t>
            </a:r>
            <a:endParaRPr lang="ru-RU" spc="0" dirty="0"/>
          </a:p>
        </p:txBody>
      </p:sp>
      <p:sp>
        <p:nvSpPr>
          <p:cNvPr id="4" name="Текст 21"/>
          <p:cNvSpPr>
            <a:spLocks noGrp="1"/>
          </p:cNvSpPr>
          <p:nvPr>
            <p:ph type="body" sz="half" idx="2"/>
          </p:nvPr>
        </p:nvSpPr>
        <p:spPr>
          <a:xfrm>
            <a:off x="214659" y="6236015"/>
            <a:ext cx="8714450" cy="457201"/>
          </a:xfrm>
        </p:spPr>
        <p:txBody>
          <a:bodyPr>
            <a:normAutofit/>
          </a:bodyPr>
          <a:lstStyle/>
          <a:p>
            <a:pPr lvl="0" algn="l"/>
            <a:r>
              <a:rPr lang="en-US" sz="1200" b="1" dirty="0">
                <a:solidFill>
                  <a:schemeClr val="bg2">
                    <a:lumMod val="10000"/>
                  </a:schemeClr>
                </a:solidFill>
              </a:rPr>
              <a:t>Andrei </a:t>
            </a:r>
            <a:r>
              <a:rPr lang="en-US" sz="1200" b="1" dirty="0" err="1">
                <a:solidFill>
                  <a:schemeClr val="bg2">
                    <a:lumMod val="10000"/>
                  </a:schemeClr>
                </a:solidFill>
              </a:rPr>
              <a:t>Bocharov</a:t>
            </a:r>
            <a:r>
              <a:rPr lang="en-US" sz="1200" b="1" dirty="0">
                <a:solidFill>
                  <a:schemeClr val="bg2">
                    <a:lumMod val="10000"/>
                  </a:schemeClr>
                </a:solidFill>
              </a:rPr>
              <a:t>  (NAMI, Russian Federation), e-mail: ab@satrfond.ru, a.bocharov@nami.ru. </a:t>
            </a:r>
            <a:endParaRPr lang="ru-RU" sz="1200" b="1" dirty="0">
              <a:solidFill>
                <a:schemeClr val="bg2">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452911"/>
            <a:ext cx="10448971" cy="314024"/>
          </a:xfrm>
        </p:spPr>
        <p:txBody>
          <a:bodyPr/>
          <a:lstStyle/>
          <a:p>
            <a:r>
              <a:rPr lang="en-US" sz="2400" dirty="0"/>
              <a:t>The regulatory text was combined from the parts </a:t>
            </a:r>
            <a:br>
              <a:rPr lang="en-US" sz="2400" dirty="0"/>
            </a:br>
            <a:r>
              <a:rPr lang="en-US" sz="2400" dirty="0"/>
              <a:t>prepared by the different drafting groups</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3</a:t>
            </a:fld>
            <a:endParaRPr lang="en-US" dirty="0"/>
          </a:p>
        </p:txBody>
      </p:sp>
      <p:sp>
        <p:nvSpPr>
          <p:cNvPr id="12" name="Объект 7"/>
          <p:cNvSpPr>
            <a:spLocks noGrp="1"/>
          </p:cNvSpPr>
          <p:nvPr>
            <p:ph idx="16"/>
          </p:nvPr>
        </p:nvSpPr>
        <p:spPr>
          <a:xfrm>
            <a:off x="284242" y="4876800"/>
            <a:ext cx="5138658" cy="800100"/>
          </a:xfrm>
        </p:spPr>
        <p:txBody>
          <a:bodyPr>
            <a:noAutofit/>
          </a:bodyPr>
          <a:lstStyle/>
          <a:p>
            <a:pPr>
              <a:lnSpc>
                <a:spcPct val="100000"/>
              </a:lnSpc>
            </a:pPr>
            <a:r>
              <a:rPr lang="en-US" sz="2000" dirty="0"/>
              <a:t>Missed links between regulatory parts</a:t>
            </a:r>
          </a:p>
          <a:p>
            <a:pPr>
              <a:lnSpc>
                <a:spcPct val="100000"/>
              </a:lnSpc>
            </a:pPr>
            <a:r>
              <a:rPr lang="en-US" sz="2000" dirty="0"/>
              <a:t>Inconsistency in regulatory provisions</a:t>
            </a:r>
          </a:p>
        </p:txBody>
      </p:sp>
      <p:graphicFrame>
        <p:nvGraphicFramePr>
          <p:cNvPr id="9" name="Диаграмма 8"/>
          <p:cNvGraphicFramePr/>
          <p:nvPr/>
        </p:nvGraphicFramePr>
        <p:xfrm>
          <a:off x="965200" y="1079500"/>
          <a:ext cx="9829800" cy="4229100"/>
        </p:xfrm>
        <a:graphic>
          <a:graphicData uri="http://schemas.openxmlformats.org/drawingml/2006/chart">
            <c:chart xmlns:c="http://schemas.openxmlformats.org/drawingml/2006/chart" xmlns:r="http://schemas.openxmlformats.org/officeDocument/2006/relationships" r:id="rId2"/>
          </a:graphicData>
        </a:graphic>
      </p:graphicFrame>
      <p:sp>
        <p:nvSpPr>
          <p:cNvPr id="10" name="Объект 7"/>
          <p:cNvSpPr txBox="1">
            <a:spLocks/>
          </p:cNvSpPr>
          <p:nvPr/>
        </p:nvSpPr>
        <p:spPr>
          <a:xfrm>
            <a:off x="6558042" y="4762500"/>
            <a:ext cx="5633958" cy="965200"/>
          </a:xfrm>
          <a:prstGeom prst="rect">
            <a:avLst/>
          </a:prstGeom>
        </p:spPr>
        <p:txBody>
          <a:bodyPr anchor="ctr">
            <a:normAutofit fontScale="70000" lnSpcReduction="20000"/>
          </a:bodyPr>
          <a:lstStyle/>
          <a:p>
            <a:pPr marR="0" lvl="0" algn="l" defTabSz="914400" rtl="0" eaLnBrk="1" fontAlgn="auto" latinLnBrk="0" hangingPunct="1">
              <a:lnSpc>
                <a:spcPct val="120000"/>
              </a:lnSpc>
              <a:spcBef>
                <a:spcPts val="1000"/>
              </a:spcBef>
              <a:spcAft>
                <a:spcPts val="0"/>
              </a:spcAft>
              <a:buClrTx/>
              <a:buSzTx/>
              <a:tabLst/>
              <a:defRPr/>
            </a:pPr>
            <a:r>
              <a:rPr kumimoji="0" lang="en-US" sz="28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Inconsistency of an approach to compliance assessment by different Approval Authorities</a:t>
            </a:r>
          </a:p>
        </p:txBody>
      </p:sp>
      <p:sp>
        <p:nvSpPr>
          <p:cNvPr id="13" name="Стрелка вправо 12"/>
          <p:cNvSpPr/>
          <p:nvPr/>
        </p:nvSpPr>
        <p:spPr>
          <a:xfrm>
            <a:off x="5384800" y="4851400"/>
            <a:ext cx="1092200" cy="876300"/>
          </a:xfrm>
          <a:prstGeom prst="rightArrow">
            <a:avLst/>
          </a:pr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6912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98911"/>
            <a:ext cx="10448971" cy="314024"/>
          </a:xfrm>
        </p:spPr>
        <p:txBody>
          <a:bodyPr/>
          <a:lstStyle/>
          <a:p>
            <a:r>
              <a:rPr lang="en-US" sz="2400" dirty="0"/>
              <a:t>Definitions </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4</a:t>
            </a:fld>
            <a:endParaRPr lang="en-US" dirty="0"/>
          </a:p>
        </p:txBody>
      </p:sp>
      <p:sp>
        <p:nvSpPr>
          <p:cNvPr id="10" name="Объект 7"/>
          <p:cNvSpPr>
            <a:spLocks noGrp="1"/>
          </p:cNvSpPr>
          <p:nvPr>
            <p:ph idx="16"/>
          </p:nvPr>
        </p:nvSpPr>
        <p:spPr>
          <a:xfrm>
            <a:off x="436642" y="1003300"/>
            <a:ext cx="5138658" cy="3505200"/>
          </a:xfrm>
        </p:spPr>
        <p:txBody>
          <a:bodyPr>
            <a:noAutofit/>
          </a:bodyPr>
          <a:lstStyle/>
          <a:p>
            <a:pPr>
              <a:buNone/>
            </a:pPr>
            <a:r>
              <a:rPr lang="en-GB" sz="2000" b="1" dirty="0"/>
              <a:t>Para. 2.1.</a:t>
            </a:r>
          </a:p>
          <a:p>
            <a:r>
              <a:rPr lang="en-GB" sz="2000" u="dbl" dirty="0">
                <a:uFill>
                  <a:solidFill>
                    <a:srgbClr val="0000CC"/>
                  </a:solidFill>
                </a:uFill>
              </a:rPr>
              <a:t>"</a:t>
            </a:r>
            <a:r>
              <a:rPr lang="en-GB" sz="2000" i="1" u="dbl" dirty="0">
                <a:uFill>
                  <a:solidFill>
                    <a:srgbClr val="0000CC"/>
                  </a:solidFill>
                </a:uFill>
              </a:rPr>
              <a:t>Automated Lane Keeping System</a:t>
            </a:r>
            <a:r>
              <a:rPr lang="en-GB" sz="2000" u="dbl" dirty="0">
                <a:uFill>
                  <a:solidFill>
                    <a:srgbClr val="0000CC"/>
                  </a:solidFill>
                </a:uFill>
              </a:rPr>
              <a:t> </a:t>
            </a:r>
            <a:r>
              <a:rPr lang="en-GB" sz="2000" i="1" u="dbl" dirty="0">
                <a:uFill>
                  <a:solidFill>
                    <a:srgbClr val="0000CC"/>
                  </a:solidFill>
                </a:uFill>
              </a:rPr>
              <a:t>(ALKS)</a:t>
            </a:r>
            <a:r>
              <a:rPr lang="en-GB" sz="2000" u="dbl" dirty="0">
                <a:uFill>
                  <a:solidFill>
                    <a:srgbClr val="0000CC"/>
                  </a:solidFill>
                </a:uFill>
              </a:rPr>
              <a:t>" </a:t>
            </a:r>
            <a:r>
              <a:rPr lang="en-GB" sz="2000" dirty="0"/>
              <a:t>for low speed application is a system which is activated by the driver and which keeps the vehicle within its lane for travelling speed of 60 km/h or less by controlling the lateral and longitudinal movements of the vehicle for extended periods without the need for further driver input.</a:t>
            </a:r>
            <a:endParaRPr lang="ru-RU" sz="2000" dirty="0"/>
          </a:p>
          <a:p>
            <a:r>
              <a:rPr lang="en-GB" sz="2000" dirty="0"/>
              <a:t>Within this Regulation, ALKS is also referred to as </a:t>
            </a:r>
            <a:r>
              <a:rPr lang="en-GB" sz="2000" dirty="0">
                <a:solidFill>
                  <a:srgbClr val="FF0000"/>
                </a:solidFill>
              </a:rPr>
              <a:t>"</a:t>
            </a:r>
            <a:r>
              <a:rPr lang="en-GB" sz="2000" i="1" dirty="0">
                <a:solidFill>
                  <a:srgbClr val="FF0000"/>
                </a:solidFill>
              </a:rPr>
              <a:t>the system</a:t>
            </a:r>
            <a:r>
              <a:rPr lang="en-GB" sz="2000" dirty="0">
                <a:solidFill>
                  <a:srgbClr val="FF0000"/>
                </a:solidFill>
              </a:rPr>
              <a:t>".</a:t>
            </a:r>
            <a:endParaRPr lang="ru-RU" sz="2000" dirty="0">
              <a:solidFill>
                <a:srgbClr val="FF0000"/>
              </a:solidFill>
            </a:endParaRPr>
          </a:p>
        </p:txBody>
      </p:sp>
      <p:sp>
        <p:nvSpPr>
          <p:cNvPr id="13" name="Объект 7"/>
          <p:cNvSpPr txBox="1">
            <a:spLocks/>
          </p:cNvSpPr>
          <p:nvPr/>
        </p:nvSpPr>
        <p:spPr>
          <a:xfrm>
            <a:off x="6050042" y="1130300"/>
            <a:ext cx="5138658" cy="3505200"/>
          </a:xfrm>
          <a:prstGeom prst="rect">
            <a:avLst/>
          </a:prstGeom>
        </p:spPr>
        <p:txBody>
          <a:bodyPr anchor="ct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schemeClr val="accent3">
                    <a:lumMod val="10000"/>
                  </a:schemeClr>
                </a:solidFill>
                <a:effectLst/>
                <a:uLnTx/>
                <a:uFillTx/>
                <a:latin typeface="Myriad Pro Cond" panose="020B0506030403020204" pitchFamily="34" charset="0"/>
                <a:ea typeface="+mn-ea"/>
                <a:cs typeface="+mn-cs"/>
              </a:rPr>
              <a:t>Annex 4, Para. 2.1.</a:t>
            </a:r>
          </a:p>
          <a:p>
            <a:pPr marL="228600" lvl="0" indent="-228600" defTabSz="914400">
              <a:lnSpc>
                <a:spcPct val="90000"/>
              </a:lnSpc>
              <a:spcBef>
                <a:spcPts val="1000"/>
              </a:spcBef>
              <a:buFont typeface="Arial" panose="020B0604020202020204" pitchFamily="34" charset="0"/>
              <a:buChar char="•"/>
            </a:pPr>
            <a:r>
              <a:rPr lang="en-US" sz="2000" dirty="0">
                <a:solidFill>
                  <a:srgbClr val="FF0000"/>
                </a:solidFill>
              </a:rPr>
              <a:t>"The system" </a:t>
            </a:r>
            <a:r>
              <a:rPr lang="en-US" sz="2000" dirty="0">
                <a:solidFill>
                  <a:schemeClr val="bg2">
                    <a:lumMod val="10000"/>
                  </a:schemeClr>
                </a:solidFill>
              </a:rPr>
              <a:t>means a "</a:t>
            </a:r>
            <a:r>
              <a:rPr lang="en-US" sz="2000" i="1" dirty="0">
                <a:solidFill>
                  <a:schemeClr val="bg2">
                    <a:lumMod val="10000"/>
                  </a:schemeClr>
                </a:solidFill>
              </a:rPr>
              <a:t>Higher-Level Electronic Control" system and its electronic control system(s) </a:t>
            </a:r>
            <a:r>
              <a:rPr lang="en-US" sz="2000" u="dbl" dirty="0">
                <a:solidFill>
                  <a:schemeClr val="bg2">
                    <a:lumMod val="10000"/>
                  </a:schemeClr>
                </a:solidFill>
                <a:uFill>
                  <a:solidFill>
                    <a:srgbClr val="0000CC"/>
                  </a:solidFill>
                </a:uFill>
              </a:rPr>
              <a:t>that provide the automated driving function</a:t>
            </a:r>
            <a:r>
              <a:rPr lang="en-US" sz="2000" dirty="0">
                <a:solidFill>
                  <a:schemeClr val="bg2">
                    <a:lumMod val="10000"/>
                  </a:schemeClr>
                </a:solidFill>
              </a:rPr>
              <a:t>. This also includes any transmission links to or from </a:t>
            </a:r>
            <a:r>
              <a:rPr lang="en-US" sz="2000" u="sng" dirty="0">
                <a:solidFill>
                  <a:schemeClr val="bg2">
                    <a:lumMod val="10000"/>
                  </a:schemeClr>
                </a:solidFill>
              </a:rPr>
              <a:t>other systems that are outside the scope of this Regulation that act</a:t>
            </a:r>
            <a:r>
              <a:rPr lang="en-US" sz="2000" u="sng" strike="sngStrike" dirty="0">
                <a:solidFill>
                  <a:srgbClr val="FF0000"/>
                </a:solidFill>
              </a:rPr>
              <a:t>s</a:t>
            </a:r>
            <a:r>
              <a:rPr lang="en-US" sz="2000" u="sng" dirty="0">
                <a:solidFill>
                  <a:schemeClr val="bg2">
                    <a:lumMod val="10000"/>
                  </a:schemeClr>
                </a:solidFill>
              </a:rPr>
              <a:t> on the automated lane keeping function</a:t>
            </a:r>
            <a:r>
              <a:rPr lang="en-US" sz="2000" dirty="0">
                <a:solidFill>
                  <a:schemeClr val="bg2">
                    <a:lumMod val="10000"/>
                  </a:schemeClr>
                </a:solidFill>
              </a:rPr>
              <a:t>.</a:t>
            </a:r>
          </a:p>
        </p:txBody>
      </p:sp>
      <p:cxnSp>
        <p:nvCxnSpPr>
          <p:cNvPr id="15" name="Прямая со стрелкой 14"/>
          <p:cNvCxnSpPr/>
          <p:nvPr/>
        </p:nvCxnSpPr>
        <p:spPr>
          <a:xfrm flipV="1">
            <a:off x="3810000" y="2184400"/>
            <a:ext cx="2565400" cy="218440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686300" y="1587500"/>
            <a:ext cx="1727200" cy="12827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Объект 7"/>
          <p:cNvSpPr txBox="1">
            <a:spLocks/>
          </p:cNvSpPr>
          <p:nvPr/>
        </p:nvSpPr>
        <p:spPr>
          <a:xfrm>
            <a:off x="792242" y="4838700"/>
            <a:ext cx="10498058" cy="495300"/>
          </a:xfrm>
          <a:prstGeom prst="rect">
            <a:avLst/>
          </a:prstGeom>
        </p:spPr>
        <p:txBody>
          <a:bodyPr anchor="ctr">
            <a:noAutofit/>
          </a:bodyPr>
          <a:lstStyle/>
          <a:p>
            <a:pPr marR="0" lvl="0" algn="ctr" defTabSz="914400" rtl="0" eaLnBrk="1" fontAlgn="auto" latinLnBrk="0" hangingPunct="1">
              <a:lnSpc>
                <a:spcPct val="120000"/>
              </a:lnSpc>
              <a:spcBef>
                <a:spcPts val="1000"/>
              </a:spcBef>
              <a:spcAft>
                <a:spcPts val="0"/>
              </a:spcAft>
              <a:buClrTx/>
              <a:buSzTx/>
              <a:tabLst/>
              <a:defRPr/>
            </a:pP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Are the same systems meant? – [Seems “Yes”]</a:t>
            </a:r>
          </a:p>
        </p:txBody>
      </p:sp>
      <p:sp>
        <p:nvSpPr>
          <p:cNvPr id="19" name="Объект 7"/>
          <p:cNvSpPr txBox="1">
            <a:spLocks/>
          </p:cNvSpPr>
          <p:nvPr/>
        </p:nvSpPr>
        <p:spPr>
          <a:xfrm>
            <a:off x="792242" y="5486400"/>
            <a:ext cx="10498058" cy="495300"/>
          </a:xfrm>
          <a:prstGeom prst="rect">
            <a:avLst/>
          </a:prstGeom>
        </p:spPr>
        <p:txBody>
          <a:bodyPr anchor="ctr">
            <a:noAutofit/>
          </a:bodyPr>
          <a:lstStyle/>
          <a:p>
            <a:pPr marR="0" lvl="0" algn="ctr" defTabSz="914400" rtl="0" eaLnBrk="1" fontAlgn="auto" latinLnBrk="0" hangingPunct="1">
              <a:lnSpc>
                <a:spcPct val="120000"/>
              </a:lnSpc>
              <a:spcBef>
                <a:spcPts val="1000"/>
              </a:spcBef>
              <a:spcAft>
                <a:spcPts val="0"/>
              </a:spcAft>
              <a:buClrTx/>
              <a:buSzTx/>
              <a:tabLst/>
              <a:defRPr/>
            </a:pPr>
            <a:r>
              <a:rPr kumimoji="0" lang="en-US" sz="22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Proposal: </a:t>
            </a: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Annex 4, </a:t>
            </a:r>
            <a:r>
              <a:rPr lang="en-US" sz="2200" dirty="0">
                <a:solidFill>
                  <a:srgbClr val="0000CC"/>
                </a:solidFill>
                <a:latin typeface="Myriad Pro Cond" panose="020B0506030403020204" pitchFamily="34" charset="0"/>
              </a:rPr>
              <a:t>P</a:t>
            </a:r>
            <a:r>
              <a:rPr kumimoji="0" lang="en-US" sz="2200" b="0" i="0" u="none" strike="noStrike" kern="1200" cap="none" spc="0" normalizeH="0" baseline="0" noProof="0" dirty="0" err="1">
                <a:ln>
                  <a:noFill/>
                </a:ln>
                <a:solidFill>
                  <a:srgbClr val="0000CC"/>
                </a:solidFill>
                <a:effectLst/>
                <a:uLnTx/>
                <a:uFillTx/>
                <a:latin typeface="Myriad Pro Cond" panose="020B0506030403020204" pitchFamily="34" charset="0"/>
                <a:ea typeface="+mn-ea"/>
                <a:cs typeface="+mn-cs"/>
              </a:rPr>
              <a:t>ara</a:t>
            </a: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 2.1.: “The system” shall mean “ALKS”</a:t>
            </a:r>
          </a:p>
        </p:txBody>
      </p:sp>
    </p:spTree>
    <p:extLst>
      <p:ext uri="{BB962C8B-B14F-4D97-AF65-F5344CB8AC3E}">
        <p14:creationId xmlns:p14="http://schemas.microsoft.com/office/powerpoint/2010/main" val="3269127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55477" y="198911"/>
            <a:ext cx="10448971" cy="314024"/>
          </a:xfrm>
        </p:spPr>
        <p:txBody>
          <a:bodyPr/>
          <a:lstStyle/>
          <a:p>
            <a:r>
              <a:rPr lang="en-US" sz="2400" dirty="0"/>
              <a:t>Definitions – Comments Received </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5</a:t>
            </a:fld>
            <a:endParaRPr lang="en-US" dirty="0"/>
          </a:p>
        </p:txBody>
      </p:sp>
      <p:sp>
        <p:nvSpPr>
          <p:cNvPr id="10" name="Объект 7"/>
          <p:cNvSpPr>
            <a:spLocks noGrp="1"/>
          </p:cNvSpPr>
          <p:nvPr>
            <p:ph idx="16"/>
          </p:nvPr>
        </p:nvSpPr>
        <p:spPr>
          <a:xfrm>
            <a:off x="436642" y="1003300"/>
            <a:ext cx="5138658" cy="3505200"/>
          </a:xfrm>
        </p:spPr>
        <p:txBody>
          <a:bodyPr>
            <a:noAutofit/>
          </a:bodyPr>
          <a:lstStyle/>
          <a:p>
            <a:pPr>
              <a:buNone/>
            </a:pPr>
            <a:r>
              <a:rPr lang="en-GB" sz="2000" b="1" dirty="0"/>
              <a:t>Para. 2.1.</a:t>
            </a:r>
          </a:p>
          <a:p>
            <a:r>
              <a:rPr lang="en-GB" sz="2000" u="dbl" dirty="0">
                <a:uFill>
                  <a:solidFill>
                    <a:srgbClr val="0000CC"/>
                  </a:solidFill>
                </a:uFill>
              </a:rPr>
              <a:t>"</a:t>
            </a:r>
            <a:r>
              <a:rPr lang="en-GB" sz="2000" i="1" u="dbl" dirty="0">
                <a:uFill>
                  <a:solidFill>
                    <a:srgbClr val="0000CC"/>
                  </a:solidFill>
                </a:uFill>
              </a:rPr>
              <a:t>Automated Lane Keeping System</a:t>
            </a:r>
            <a:r>
              <a:rPr lang="en-GB" sz="2000" u="dbl" dirty="0">
                <a:uFill>
                  <a:solidFill>
                    <a:srgbClr val="0000CC"/>
                  </a:solidFill>
                </a:uFill>
              </a:rPr>
              <a:t> </a:t>
            </a:r>
            <a:r>
              <a:rPr lang="en-GB" sz="2000" i="1" u="dbl" dirty="0">
                <a:uFill>
                  <a:solidFill>
                    <a:srgbClr val="0000CC"/>
                  </a:solidFill>
                </a:uFill>
              </a:rPr>
              <a:t>(ALKS)</a:t>
            </a:r>
            <a:r>
              <a:rPr lang="en-GB" sz="2000" u="dbl" dirty="0">
                <a:uFill>
                  <a:solidFill>
                    <a:srgbClr val="0000CC"/>
                  </a:solidFill>
                </a:uFill>
              </a:rPr>
              <a:t>" </a:t>
            </a:r>
            <a:r>
              <a:rPr lang="en-GB" sz="2000" dirty="0"/>
              <a:t>for low speed application is a system which is activated by the driver and which keeps the vehicle within its lane for travelling speed of 60 km/h or less by controlling the lateral and longitudinal movements of the vehicle for extended periods without the need for further driver input.</a:t>
            </a:r>
            <a:endParaRPr lang="ru-RU" sz="2000" dirty="0"/>
          </a:p>
          <a:p>
            <a:r>
              <a:rPr lang="en-GB" sz="2000" dirty="0"/>
              <a:t>Within this Regulation, ALKS is also referred to as </a:t>
            </a:r>
            <a:r>
              <a:rPr lang="en-GB" sz="2000" dirty="0">
                <a:solidFill>
                  <a:srgbClr val="FF0000"/>
                </a:solidFill>
              </a:rPr>
              <a:t>"</a:t>
            </a:r>
            <a:r>
              <a:rPr lang="en-GB" sz="2000" i="1" dirty="0">
                <a:solidFill>
                  <a:srgbClr val="FF0000"/>
                </a:solidFill>
              </a:rPr>
              <a:t>the system</a:t>
            </a:r>
            <a:r>
              <a:rPr lang="en-GB" sz="2000" dirty="0">
                <a:solidFill>
                  <a:srgbClr val="FF0000"/>
                </a:solidFill>
              </a:rPr>
              <a:t>".</a:t>
            </a:r>
            <a:endParaRPr lang="ru-RU" sz="2000" dirty="0">
              <a:solidFill>
                <a:srgbClr val="FF0000"/>
              </a:solidFill>
            </a:endParaRPr>
          </a:p>
        </p:txBody>
      </p:sp>
      <p:sp>
        <p:nvSpPr>
          <p:cNvPr id="13" name="Объект 7"/>
          <p:cNvSpPr txBox="1">
            <a:spLocks/>
          </p:cNvSpPr>
          <p:nvPr/>
        </p:nvSpPr>
        <p:spPr>
          <a:xfrm>
            <a:off x="6050042" y="1130300"/>
            <a:ext cx="5138658" cy="3505200"/>
          </a:xfrm>
          <a:prstGeom prst="rect">
            <a:avLst/>
          </a:prstGeom>
        </p:spPr>
        <p:txBody>
          <a:bodyPr anchor="ct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schemeClr val="accent3">
                    <a:lumMod val="10000"/>
                  </a:schemeClr>
                </a:solidFill>
                <a:effectLst/>
                <a:uLnTx/>
                <a:uFillTx/>
                <a:latin typeface="Myriad Pro Cond" panose="020B0506030403020204" pitchFamily="34" charset="0"/>
                <a:ea typeface="+mn-ea"/>
                <a:cs typeface="+mn-cs"/>
              </a:rPr>
              <a:t>Annex 4, Para. 2.1.</a:t>
            </a:r>
          </a:p>
          <a:p>
            <a:pPr marL="228600" lvl="0" indent="-228600" defTabSz="914400">
              <a:lnSpc>
                <a:spcPct val="90000"/>
              </a:lnSpc>
              <a:spcBef>
                <a:spcPts val="1000"/>
              </a:spcBef>
              <a:buFont typeface="Arial" panose="020B0604020202020204" pitchFamily="34" charset="0"/>
              <a:buChar char="•"/>
            </a:pPr>
            <a:r>
              <a:rPr lang="en-US" sz="2000" dirty="0">
                <a:solidFill>
                  <a:srgbClr val="FF0000"/>
                </a:solidFill>
              </a:rPr>
              <a:t>"The system" </a:t>
            </a:r>
            <a:r>
              <a:rPr lang="en-US" sz="2000" dirty="0">
                <a:solidFill>
                  <a:schemeClr val="bg2">
                    <a:lumMod val="10000"/>
                  </a:schemeClr>
                </a:solidFill>
              </a:rPr>
              <a:t>means a "</a:t>
            </a:r>
            <a:r>
              <a:rPr lang="en-US" sz="2000" i="1" dirty="0">
                <a:solidFill>
                  <a:schemeClr val="bg2">
                    <a:lumMod val="10000"/>
                  </a:schemeClr>
                </a:solidFill>
              </a:rPr>
              <a:t>Higher-Level Electronic Control" system and its electronic control system(s) </a:t>
            </a:r>
            <a:r>
              <a:rPr lang="en-US" sz="2000" u="dbl" dirty="0">
                <a:solidFill>
                  <a:schemeClr val="bg2">
                    <a:lumMod val="10000"/>
                  </a:schemeClr>
                </a:solidFill>
                <a:uFill>
                  <a:solidFill>
                    <a:srgbClr val="0000CC"/>
                  </a:solidFill>
                </a:uFill>
              </a:rPr>
              <a:t>that provide the automated driving function</a:t>
            </a:r>
            <a:r>
              <a:rPr lang="en-US" sz="2000" dirty="0">
                <a:solidFill>
                  <a:schemeClr val="bg2">
                    <a:lumMod val="10000"/>
                  </a:schemeClr>
                </a:solidFill>
              </a:rPr>
              <a:t>. This also includes any transmission links to or from </a:t>
            </a:r>
            <a:r>
              <a:rPr lang="en-US" sz="2000" u="sng" dirty="0">
                <a:solidFill>
                  <a:schemeClr val="bg2">
                    <a:lumMod val="10000"/>
                  </a:schemeClr>
                </a:solidFill>
              </a:rPr>
              <a:t>other systems that are outside the scope of this Regulation that act</a:t>
            </a:r>
            <a:r>
              <a:rPr lang="en-US" sz="2000" u="sng" strike="sngStrike" dirty="0">
                <a:solidFill>
                  <a:srgbClr val="FF0000"/>
                </a:solidFill>
              </a:rPr>
              <a:t>s</a:t>
            </a:r>
            <a:r>
              <a:rPr lang="en-US" sz="2000" u="sng" dirty="0">
                <a:solidFill>
                  <a:schemeClr val="bg2">
                    <a:lumMod val="10000"/>
                  </a:schemeClr>
                </a:solidFill>
              </a:rPr>
              <a:t> on the automated lane keeping function</a:t>
            </a:r>
            <a:r>
              <a:rPr lang="en-US" sz="2000" dirty="0">
                <a:solidFill>
                  <a:schemeClr val="bg2">
                    <a:lumMod val="10000"/>
                  </a:schemeClr>
                </a:solidFill>
              </a:rPr>
              <a:t>.</a:t>
            </a:r>
          </a:p>
        </p:txBody>
      </p:sp>
      <p:cxnSp>
        <p:nvCxnSpPr>
          <p:cNvPr id="15" name="Прямая со стрелкой 14"/>
          <p:cNvCxnSpPr/>
          <p:nvPr/>
        </p:nvCxnSpPr>
        <p:spPr>
          <a:xfrm flipV="1">
            <a:off x="3810000" y="2184400"/>
            <a:ext cx="2565400" cy="218440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4686300" y="1587500"/>
            <a:ext cx="1727200" cy="1282700"/>
          </a:xfrm>
          <a:prstGeom prst="straightConnector1">
            <a:avLst/>
          </a:prstGeom>
          <a:ln w="3810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Объект 7"/>
          <p:cNvSpPr txBox="1">
            <a:spLocks/>
          </p:cNvSpPr>
          <p:nvPr/>
        </p:nvSpPr>
        <p:spPr>
          <a:xfrm>
            <a:off x="792242" y="4838700"/>
            <a:ext cx="10498058" cy="495300"/>
          </a:xfrm>
          <a:prstGeom prst="rect">
            <a:avLst/>
          </a:prstGeom>
        </p:spPr>
        <p:txBody>
          <a:bodyPr anchor="ctr">
            <a:noAutofit/>
          </a:bodyPr>
          <a:lstStyle/>
          <a:p>
            <a:pPr marR="0" lvl="0" algn="ctr" defTabSz="914400" rtl="0" eaLnBrk="1" fontAlgn="auto" latinLnBrk="0" hangingPunct="1">
              <a:lnSpc>
                <a:spcPct val="120000"/>
              </a:lnSpc>
              <a:spcBef>
                <a:spcPts val="1000"/>
              </a:spcBef>
              <a:spcAft>
                <a:spcPts val="0"/>
              </a:spcAft>
              <a:buClrTx/>
              <a:buSzTx/>
              <a:tabLst/>
              <a:defRPr/>
            </a:pP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Are the same systems meant? – [Seems “Yes”]</a:t>
            </a:r>
          </a:p>
        </p:txBody>
      </p:sp>
      <p:sp>
        <p:nvSpPr>
          <p:cNvPr id="19" name="Объект 7"/>
          <p:cNvSpPr txBox="1">
            <a:spLocks/>
          </p:cNvSpPr>
          <p:nvPr/>
        </p:nvSpPr>
        <p:spPr>
          <a:xfrm>
            <a:off x="792242" y="5486400"/>
            <a:ext cx="10498058" cy="495300"/>
          </a:xfrm>
          <a:prstGeom prst="rect">
            <a:avLst/>
          </a:prstGeom>
        </p:spPr>
        <p:txBody>
          <a:bodyPr anchor="ctr">
            <a:noAutofit/>
          </a:bodyPr>
          <a:lstStyle/>
          <a:p>
            <a:pPr marR="0" lvl="0" algn="ctr" defTabSz="914400" rtl="0" eaLnBrk="1" fontAlgn="auto" latinLnBrk="0" hangingPunct="1">
              <a:lnSpc>
                <a:spcPct val="120000"/>
              </a:lnSpc>
              <a:spcBef>
                <a:spcPts val="1000"/>
              </a:spcBef>
              <a:spcAft>
                <a:spcPts val="0"/>
              </a:spcAft>
              <a:buClrTx/>
              <a:buSzTx/>
              <a:tabLst/>
              <a:defRPr/>
            </a:pPr>
            <a:r>
              <a:rPr kumimoji="0" lang="en-US" sz="22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Proposal: </a:t>
            </a: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Annex 4, </a:t>
            </a:r>
            <a:r>
              <a:rPr lang="en-US" sz="2200" dirty="0">
                <a:solidFill>
                  <a:srgbClr val="0000CC"/>
                </a:solidFill>
                <a:latin typeface="Myriad Pro Cond" panose="020B0506030403020204" pitchFamily="34" charset="0"/>
              </a:rPr>
              <a:t>P</a:t>
            </a:r>
            <a:r>
              <a:rPr kumimoji="0" lang="en-US" sz="2200" b="0" i="0" u="none" strike="noStrike" kern="1200" cap="none" spc="0" normalizeH="0" baseline="0" noProof="0" dirty="0" err="1">
                <a:ln>
                  <a:noFill/>
                </a:ln>
                <a:solidFill>
                  <a:srgbClr val="0000CC"/>
                </a:solidFill>
                <a:effectLst/>
                <a:uLnTx/>
                <a:uFillTx/>
                <a:latin typeface="Myriad Pro Cond" panose="020B0506030403020204" pitchFamily="34" charset="0"/>
                <a:ea typeface="+mn-ea"/>
                <a:cs typeface="+mn-cs"/>
              </a:rPr>
              <a:t>ara</a:t>
            </a:r>
            <a:r>
              <a:rPr kumimoji="0" lang="en-US" sz="22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 2.1.: “The system” shall mean “ALKS”</a:t>
            </a:r>
          </a:p>
        </p:txBody>
      </p:sp>
      <p:sp>
        <p:nvSpPr>
          <p:cNvPr id="2" name="Rechteck 1"/>
          <p:cNvSpPr/>
          <p:nvPr/>
        </p:nvSpPr>
        <p:spPr>
          <a:xfrm>
            <a:off x="916163" y="1096681"/>
            <a:ext cx="9588285" cy="287020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2"/>
                </a:solidFill>
                <a:latin typeface="Arial" panose="020B0604020202020204" pitchFamily="34" charset="0"/>
                <a:cs typeface="Arial" panose="020B0604020202020204" pitchFamily="34" charset="0"/>
              </a:rPr>
              <a:t>In our understanding we are talking about two different „kind“ of systems:</a:t>
            </a:r>
          </a:p>
          <a:p>
            <a:pPr marL="342900" indent="-342900">
              <a:buAutoNum type="arabicPeriod"/>
            </a:pPr>
            <a:r>
              <a:rPr lang="en-US" dirty="0">
                <a:solidFill>
                  <a:schemeClr val="tx2"/>
                </a:solidFill>
                <a:latin typeface="Arial" panose="020B0604020202020204" pitchFamily="34" charset="0"/>
                <a:cs typeface="Arial" panose="020B0604020202020204" pitchFamily="34" charset="0"/>
              </a:rPr>
              <a:t>in core text: “system” is used more generally as term to describe the driving function (which controls the lateral and longitudinal movement of the vehicle)</a:t>
            </a:r>
          </a:p>
          <a:p>
            <a:pPr marL="342900" indent="-342900">
              <a:buAutoNum type="arabicPeriod"/>
            </a:pPr>
            <a:r>
              <a:rPr lang="en-US" dirty="0">
                <a:solidFill>
                  <a:schemeClr val="tx2"/>
                </a:solidFill>
                <a:latin typeface="Arial" panose="020B0604020202020204" pitchFamily="34" charset="0"/>
                <a:cs typeface="Arial" panose="020B0604020202020204" pitchFamily="34" charset="0"/>
              </a:rPr>
              <a:t>in Annex 4: “system” purely has a “technical/electronical” meaning </a:t>
            </a:r>
          </a:p>
          <a:p>
            <a:r>
              <a:rPr lang="en-US" dirty="0">
                <a:solidFill>
                  <a:schemeClr val="tx2"/>
                </a:solidFill>
                <a:latin typeface="Arial" panose="020B0604020202020204" pitchFamily="34" charset="0"/>
                <a:cs typeface="Arial" panose="020B0604020202020204" pitchFamily="34" charset="0"/>
              </a:rPr>
              <a:t>→ „system“ in core text translates into „automated driving function“ in Annex 4</a:t>
            </a:r>
          </a:p>
          <a:p>
            <a:endParaRPr lang="en-US" dirty="0">
              <a:solidFill>
                <a:schemeClr val="tx2"/>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è"/>
            </a:pPr>
            <a:r>
              <a:rPr lang="en-US" dirty="0">
                <a:solidFill>
                  <a:srgbClr val="FF0000"/>
                </a:solidFill>
                <a:latin typeface="Arial" panose="020B0604020202020204" pitchFamily="34" charset="0"/>
                <a:cs typeface="Arial" panose="020B0604020202020204" pitchFamily="34" charset="0"/>
                <a:sym typeface="Wingdings" panose="05000000000000000000" pitchFamily="2" charset="2"/>
              </a:rPr>
              <a:t>AL: This is the same system in my view (but including the link with other systems). This is a major change compared to old Annex 6 to R79</a:t>
            </a:r>
          </a:p>
          <a:p>
            <a:pPr marL="285750" indent="-285750">
              <a:buFont typeface="Wingdings" panose="05000000000000000000" pitchFamily="2" charset="2"/>
              <a:buChar char="è"/>
            </a:pPr>
            <a:r>
              <a:rPr lang="en-US" dirty="0">
                <a:solidFill>
                  <a:srgbClr val="00B0F0"/>
                </a:solidFill>
                <a:latin typeface="Arial" panose="020B0604020202020204" pitchFamily="34" charset="0"/>
                <a:cs typeface="Arial" panose="020B0604020202020204" pitchFamily="34" charset="0"/>
              </a:rPr>
              <a:t>FR : from our point of view, both definitions are compatible and consistent.</a:t>
            </a:r>
          </a:p>
        </p:txBody>
      </p:sp>
    </p:spTree>
    <p:extLst>
      <p:ext uri="{BB962C8B-B14F-4D97-AF65-F5344CB8AC3E}">
        <p14:creationId xmlns:p14="http://schemas.microsoft.com/office/powerpoint/2010/main" val="376041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00511"/>
            <a:ext cx="10448971" cy="314024"/>
          </a:xfrm>
        </p:spPr>
        <p:txBody>
          <a:bodyPr/>
          <a:lstStyle/>
          <a:p>
            <a:r>
              <a:rPr lang="en-US" sz="2400" dirty="0"/>
              <a:t>References to Annex 4 in the core text do not match with Annex 4</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6</a:t>
            </a:fld>
            <a:endParaRPr lang="en-US" dirty="0"/>
          </a:p>
        </p:txBody>
      </p:sp>
      <p:sp>
        <p:nvSpPr>
          <p:cNvPr id="12" name="Объект 7"/>
          <p:cNvSpPr>
            <a:spLocks noGrp="1"/>
          </p:cNvSpPr>
          <p:nvPr>
            <p:ph idx="16"/>
          </p:nvPr>
        </p:nvSpPr>
        <p:spPr>
          <a:xfrm>
            <a:off x="335042" y="2324100"/>
            <a:ext cx="7704058" cy="4191000"/>
          </a:xfrm>
        </p:spPr>
        <p:txBody>
          <a:bodyPr>
            <a:normAutofit fontScale="70000" lnSpcReduction="20000"/>
          </a:bodyPr>
          <a:lstStyle/>
          <a:p>
            <a:pPr>
              <a:lnSpc>
                <a:spcPct val="100000"/>
              </a:lnSpc>
            </a:pPr>
            <a:r>
              <a:rPr lang="en-US" dirty="0"/>
              <a:t>5.1. General Requirements</a:t>
            </a:r>
          </a:p>
          <a:p>
            <a:pPr>
              <a:lnSpc>
                <a:spcPct val="100000"/>
              </a:lnSpc>
            </a:pPr>
            <a:r>
              <a:rPr lang="en-GB" dirty="0"/>
              <a:t>5.2. Dynamic Driving Task + 5.2.4., 5.2.5., 5.2.5.4.</a:t>
            </a:r>
          </a:p>
          <a:p>
            <a:pPr>
              <a:lnSpc>
                <a:spcPct val="100000"/>
              </a:lnSpc>
            </a:pPr>
            <a:r>
              <a:rPr lang="en-GB" dirty="0"/>
              <a:t>5.3. Emergency Manoeuvre (EM)  </a:t>
            </a:r>
          </a:p>
          <a:p>
            <a:pPr>
              <a:lnSpc>
                <a:spcPct val="100000"/>
              </a:lnSpc>
            </a:pPr>
            <a:r>
              <a:rPr lang="en-GB" dirty="0"/>
              <a:t>5.4. Transition demand + 5.4.1.</a:t>
            </a:r>
          </a:p>
          <a:p>
            <a:pPr>
              <a:lnSpc>
                <a:spcPct val="100000"/>
              </a:lnSpc>
            </a:pPr>
            <a:r>
              <a:rPr lang="en-GB" dirty="0"/>
              <a:t>5.5. Minimum Risk Manoeuvre (MRM) </a:t>
            </a:r>
          </a:p>
          <a:p>
            <a:pPr>
              <a:lnSpc>
                <a:spcPct val="100000"/>
              </a:lnSpc>
            </a:pPr>
            <a:r>
              <a:rPr lang="en-GB" dirty="0"/>
              <a:t>6.1. </a:t>
            </a:r>
            <a:r>
              <a:rPr lang="en-US" dirty="0"/>
              <a:t>Driver Availability Recognition System + 6.1.3.1.</a:t>
            </a:r>
          </a:p>
          <a:p>
            <a:pPr>
              <a:lnSpc>
                <a:spcPct val="100000"/>
              </a:lnSpc>
            </a:pPr>
            <a:r>
              <a:rPr lang="en-GB" dirty="0"/>
              <a:t>6.2. Activation, Deactivation and Driver Input  + 6.2.5.4.</a:t>
            </a:r>
          </a:p>
          <a:p>
            <a:pPr>
              <a:lnSpc>
                <a:spcPct val="100000"/>
              </a:lnSpc>
            </a:pPr>
            <a:r>
              <a:rPr lang="en-GB" dirty="0"/>
              <a:t>6.3. System override: 6.3.1., 6.3.1.1., 6.3.7. </a:t>
            </a:r>
          </a:p>
          <a:p>
            <a:pPr>
              <a:lnSpc>
                <a:spcPct val="100000"/>
              </a:lnSpc>
            </a:pPr>
            <a:r>
              <a:rPr lang="en-GB" dirty="0"/>
              <a:t>6.4. Information to the driver: 6.4.4. </a:t>
            </a:r>
          </a:p>
          <a:p>
            <a:pPr>
              <a:lnSpc>
                <a:spcPct val="100000"/>
              </a:lnSpc>
            </a:pPr>
            <a:r>
              <a:rPr lang="en-GB" dirty="0"/>
              <a:t>7.1. OEDR Sensing requirements + 7.1.3., 7.1.6.</a:t>
            </a:r>
          </a:p>
          <a:p>
            <a:pPr>
              <a:lnSpc>
                <a:spcPct val="100000"/>
              </a:lnSpc>
            </a:pPr>
            <a:r>
              <a:rPr lang="en-GB" dirty="0"/>
              <a:t>8.1. DSSAD</a:t>
            </a:r>
            <a:endParaRPr lang="ru-RU" dirty="0"/>
          </a:p>
        </p:txBody>
      </p:sp>
      <p:sp>
        <p:nvSpPr>
          <p:cNvPr id="9" name="Объект 7"/>
          <p:cNvSpPr txBox="1">
            <a:spLocks/>
          </p:cNvSpPr>
          <p:nvPr/>
        </p:nvSpPr>
        <p:spPr>
          <a:xfrm>
            <a:off x="296942" y="825500"/>
            <a:ext cx="6192758" cy="1638300"/>
          </a:xfrm>
          <a:prstGeom prst="rect">
            <a:avLst/>
          </a:prstGeom>
        </p:spPr>
        <p:txBody>
          <a:bodyPr anchor="ctr">
            <a:noAutofit/>
          </a:bodyPr>
          <a:lstStyle/>
          <a:p>
            <a:pPr lvl="0" defTabSz="914400">
              <a:spcBef>
                <a:spcPts val="1000"/>
              </a:spcBef>
            </a:pPr>
            <a:r>
              <a:rPr lang="en-GB" sz="2000" dirty="0">
                <a:solidFill>
                  <a:schemeClr val="bg2">
                    <a:lumMod val="10000"/>
                  </a:schemeClr>
                </a:solidFill>
              </a:rPr>
              <a:t>“The fulfilment of the provisions of this paragraph shall be demonstrated by the manufacturer to the technical service during the inspection of the safety approach as part of the assessment to Annex 4”.</a:t>
            </a:r>
            <a:endParaRPr kumimoji="0" lang="en-US"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0" name="Объект 7"/>
          <p:cNvSpPr txBox="1">
            <a:spLocks/>
          </p:cNvSpPr>
          <p:nvPr/>
        </p:nvSpPr>
        <p:spPr>
          <a:xfrm>
            <a:off x="7078742" y="1689100"/>
            <a:ext cx="4236958" cy="419100"/>
          </a:xfrm>
          <a:prstGeom prst="rect">
            <a:avLst/>
          </a:prstGeom>
        </p:spPr>
        <p:txBody>
          <a:bodyPr anchor="ctr">
            <a:noAutofit/>
          </a:bodyPr>
          <a:lstStyle/>
          <a:p>
            <a:pPr marR="0" lvl="0" defTabSz="914400" rtl="0" eaLnBrk="1" fontAlgn="auto" latinLnBrk="0" hangingPunct="1">
              <a:spcAft>
                <a:spcPts val="0"/>
              </a:spcAft>
              <a:buClrTx/>
              <a:buSzTx/>
              <a:tabLst/>
              <a:defRPr/>
            </a:pPr>
            <a:r>
              <a:rPr kumimoji="0" lang="en-US" sz="2000" b="1"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rPr>
              <a:t>Annex 4:</a:t>
            </a:r>
          </a:p>
          <a:p>
            <a:pPr marR="0" lvl="0" defTabSz="914400" rtl="0" eaLnBrk="1" fontAlgn="auto" latinLnBrk="0" hangingPunct="1">
              <a:spcAft>
                <a:spcPts val="0"/>
              </a:spcAft>
              <a:buClrTx/>
              <a:buSzTx/>
              <a:tabLst/>
              <a:defRPr/>
            </a:pPr>
            <a:r>
              <a:rPr kumimoji="0" lang="en-US" sz="20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No case from the left column is mentioned, although verification of HMI and OEDR is mentioned (</a:t>
            </a:r>
            <a:r>
              <a:rPr kumimoji="0" lang="en-US" sz="2000" b="0" i="0" u="none" strike="noStrike" kern="1200" cap="none" spc="0" normalizeH="0" baseline="0" noProof="0" dirty="0" err="1">
                <a:ln>
                  <a:noFill/>
                </a:ln>
                <a:solidFill>
                  <a:srgbClr val="0000CC"/>
                </a:solidFill>
                <a:effectLst/>
                <a:uLnTx/>
                <a:uFillTx/>
                <a:latin typeface="Myriad Pro Cond" panose="020B0506030403020204" pitchFamily="34" charset="0"/>
                <a:ea typeface="+mn-ea"/>
                <a:cs typeface="+mn-cs"/>
              </a:rPr>
              <a:t>paras</a:t>
            </a:r>
            <a:r>
              <a:rPr lang="en-US" sz="2000" dirty="0">
                <a:solidFill>
                  <a:srgbClr val="0000CC"/>
                </a:solidFill>
                <a:latin typeface="Myriad Pro Cond" panose="020B0506030403020204" pitchFamily="34" charset="0"/>
              </a:rPr>
              <a:t>. 4.1.2. &amp; 4.1.2.1.)</a:t>
            </a:r>
            <a:endParaRPr kumimoji="0" lang="en-US" sz="20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sp>
        <p:nvSpPr>
          <p:cNvPr id="13" name="Объект 7"/>
          <p:cNvSpPr txBox="1">
            <a:spLocks/>
          </p:cNvSpPr>
          <p:nvPr/>
        </p:nvSpPr>
        <p:spPr>
          <a:xfrm>
            <a:off x="7078742" y="3276600"/>
            <a:ext cx="5171315" cy="1485900"/>
          </a:xfrm>
          <a:prstGeom prst="rect">
            <a:avLst/>
          </a:prstGeom>
        </p:spPr>
        <p:txBody>
          <a:bodyPr anchor="ctr">
            <a:noAutofit/>
          </a:bodyPr>
          <a:lstStyle/>
          <a:p>
            <a:pPr marR="0" lvl="0" defTabSz="914400" rtl="0" eaLnBrk="1" fontAlgn="auto" latinLnBrk="0" hangingPunct="1">
              <a:spcBef>
                <a:spcPts val="1000"/>
              </a:spcBef>
              <a:spcAft>
                <a:spcPts val="0"/>
              </a:spcAft>
              <a:buClrTx/>
              <a:buSzTx/>
              <a:tabLst/>
              <a:defRPr/>
            </a:pP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Proposal: </a:t>
            </a:r>
          </a:p>
          <a:p>
            <a:pPr marR="0" lvl="0" defTabSz="914400" rtl="0" eaLnBrk="1" fontAlgn="auto" latinLnBrk="0" hangingPunct="1">
              <a:spcBef>
                <a:spcPts val="1000"/>
              </a:spcBef>
              <a:spcAft>
                <a:spcPts val="0"/>
              </a:spcAft>
              <a:buClrTx/>
              <a:buSzTx/>
              <a:tabLst/>
              <a:defRPr/>
            </a:pPr>
            <a:r>
              <a:rPr kumimoji="0" lang="en-US" sz="200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Clearly list in Annex 4, which items to be verified.</a:t>
            </a:r>
          </a:p>
        </p:txBody>
      </p:sp>
    </p:spTree>
    <p:extLst>
      <p:ext uri="{BB962C8B-B14F-4D97-AF65-F5344CB8AC3E}">
        <p14:creationId xmlns:p14="http://schemas.microsoft.com/office/powerpoint/2010/main" val="326912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438389"/>
            <a:ext cx="10448971" cy="314024"/>
          </a:xfrm>
        </p:spPr>
        <p:txBody>
          <a:bodyPr/>
          <a:lstStyle/>
          <a:p>
            <a:r>
              <a:rPr lang="en-US" sz="2400" dirty="0"/>
              <a:t>References to Annex 4 in the core text do not match with Annex 4</a:t>
            </a:r>
            <a:br>
              <a:rPr lang="en-US" sz="2400" dirty="0"/>
            </a:br>
            <a:r>
              <a:rPr lang="en-US" sz="2400" dirty="0"/>
              <a:t>- Comments Received </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7</a:t>
            </a:fld>
            <a:endParaRPr lang="en-US" dirty="0"/>
          </a:p>
        </p:txBody>
      </p:sp>
      <p:sp>
        <p:nvSpPr>
          <p:cNvPr id="12" name="Объект 7"/>
          <p:cNvSpPr>
            <a:spLocks noGrp="1"/>
          </p:cNvSpPr>
          <p:nvPr>
            <p:ph idx="16"/>
          </p:nvPr>
        </p:nvSpPr>
        <p:spPr>
          <a:xfrm>
            <a:off x="335042" y="2324100"/>
            <a:ext cx="7704058" cy="4191000"/>
          </a:xfrm>
        </p:spPr>
        <p:txBody>
          <a:bodyPr>
            <a:normAutofit fontScale="70000" lnSpcReduction="20000"/>
          </a:bodyPr>
          <a:lstStyle/>
          <a:p>
            <a:pPr>
              <a:lnSpc>
                <a:spcPct val="100000"/>
              </a:lnSpc>
            </a:pPr>
            <a:r>
              <a:rPr lang="en-US" dirty="0"/>
              <a:t>5.1. General Requirements</a:t>
            </a:r>
          </a:p>
          <a:p>
            <a:pPr>
              <a:lnSpc>
                <a:spcPct val="100000"/>
              </a:lnSpc>
            </a:pPr>
            <a:r>
              <a:rPr lang="en-GB" dirty="0"/>
              <a:t>5.2. Dynamic Driving Task + 5.2.4., 5.2.5., 5.2.5.4.</a:t>
            </a:r>
          </a:p>
          <a:p>
            <a:pPr>
              <a:lnSpc>
                <a:spcPct val="100000"/>
              </a:lnSpc>
            </a:pPr>
            <a:r>
              <a:rPr lang="en-GB" dirty="0"/>
              <a:t>5.3. Emergency Manoeuvre (EM)  </a:t>
            </a:r>
          </a:p>
          <a:p>
            <a:pPr>
              <a:lnSpc>
                <a:spcPct val="100000"/>
              </a:lnSpc>
            </a:pPr>
            <a:r>
              <a:rPr lang="en-GB" dirty="0"/>
              <a:t>5.4. Transition demand + 5.4.1.</a:t>
            </a:r>
          </a:p>
          <a:p>
            <a:pPr>
              <a:lnSpc>
                <a:spcPct val="100000"/>
              </a:lnSpc>
            </a:pPr>
            <a:r>
              <a:rPr lang="en-GB" dirty="0"/>
              <a:t>5.5. Minimum Risk Manoeuvre (MRM) </a:t>
            </a:r>
          </a:p>
          <a:p>
            <a:pPr>
              <a:lnSpc>
                <a:spcPct val="100000"/>
              </a:lnSpc>
            </a:pPr>
            <a:r>
              <a:rPr lang="en-GB" dirty="0"/>
              <a:t>6.1. </a:t>
            </a:r>
            <a:r>
              <a:rPr lang="en-US" dirty="0"/>
              <a:t>Driver Availability Recognition System + 6.1.3.1.</a:t>
            </a:r>
          </a:p>
          <a:p>
            <a:pPr>
              <a:lnSpc>
                <a:spcPct val="100000"/>
              </a:lnSpc>
            </a:pPr>
            <a:r>
              <a:rPr lang="en-GB" dirty="0"/>
              <a:t>6.2. Activation, Deactivation and Driver Input  + 6.2.5.4.</a:t>
            </a:r>
          </a:p>
          <a:p>
            <a:pPr>
              <a:lnSpc>
                <a:spcPct val="100000"/>
              </a:lnSpc>
            </a:pPr>
            <a:r>
              <a:rPr lang="en-GB" dirty="0"/>
              <a:t>6.3. System override: 6.3.1., 6.3.1.1., 6.3.7. </a:t>
            </a:r>
          </a:p>
          <a:p>
            <a:pPr>
              <a:lnSpc>
                <a:spcPct val="100000"/>
              </a:lnSpc>
            </a:pPr>
            <a:r>
              <a:rPr lang="en-GB" dirty="0"/>
              <a:t>6.4. Information to the driver: 6.4.4. </a:t>
            </a:r>
          </a:p>
          <a:p>
            <a:pPr>
              <a:lnSpc>
                <a:spcPct val="100000"/>
              </a:lnSpc>
            </a:pPr>
            <a:r>
              <a:rPr lang="en-GB" dirty="0"/>
              <a:t>7.1. OEDR Sensing requirements + 7.1.3., 7.1.6.</a:t>
            </a:r>
          </a:p>
          <a:p>
            <a:pPr>
              <a:lnSpc>
                <a:spcPct val="100000"/>
              </a:lnSpc>
            </a:pPr>
            <a:r>
              <a:rPr lang="en-GB" dirty="0"/>
              <a:t>8.1. DSSAD</a:t>
            </a:r>
            <a:endParaRPr lang="ru-RU" dirty="0"/>
          </a:p>
        </p:txBody>
      </p:sp>
      <p:sp>
        <p:nvSpPr>
          <p:cNvPr id="9" name="Объект 7"/>
          <p:cNvSpPr txBox="1">
            <a:spLocks/>
          </p:cNvSpPr>
          <p:nvPr/>
        </p:nvSpPr>
        <p:spPr>
          <a:xfrm>
            <a:off x="296942" y="825500"/>
            <a:ext cx="6192758" cy="1638300"/>
          </a:xfrm>
          <a:prstGeom prst="rect">
            <a:avLst/>
          </a:prstGeom>
        </p:spPr>
        <p:txBody>
          <a:bodyPr anchor="ctr">
            <a:noAutofit/>
          </a:bodyPr>
          <a:lstStyle/>
          <a:p>
            <a:pPr lvl="0" defTabSz="914400">
              <a:spcBef>
                <a:spcPts val="1000"/>
              </a:spcBef>
            </a:pPr>
            <a:r>
              <a:rPr lang="en-GB" sz="2000" dirty="0">
                <a:solidFill>
                  <a:schemeClr val="bg2">
                    <a:lumMod val="10000"/>
                  </a:schemeClr>
                </a:solidFill>
              </a:rPr>
              <a:t>“The fulfilment of the provisions of this paragraph shall be demonstrated by the manufacturer to the technical service during the inspection of the safety approach as part of the assessment to Annex 4”.</a:t>
            </a:r>
            <a:endParaRPr kumimoji="0" lang="en-US"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0" name="Объект 7"/>
          <p:cNvSpPr txBox="1">
            <a:spLocks/>
          </p:cNvSpPr>
          <p:nvPr/>
        </p:nvSpPr>
        <p:spPr>
          <a:xfrm>
            <a:off x="7078742" y="1689100"/>
            <a:ext cx="4236958" cy="419100"/>
          </a:xfrm>
          <a:prstGeom prst="rect">
            <a:avLst/>
          </a:prstGeom>
        </p:spPr>
        <p:txBody>
          <a:bodyPr anchor="ctr">
            <a:noAutofit/>
          </a:bodyPr>
          <a:lstStyle/>
          <a:p>
            <a:pPr marR="0" lvl="0" defTabSz="914400" rtl="0" eaLnBrk="1" fontAlgn="auto" latinLnBrk="0" hangingPunct="1">
              <a:spcAft>
                <a:spcPts val="0"/>
              </a:spcAft>
              <a:buClrTx/>
              <a:buSzTx/>
              <a:tabLst/>
              <a:defRPr/>
            </a:pPr>
            <a:r>
              <a:rPr kumimoji="0" lang="en-US" sz="2000" b="1"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rPr>
              <a:t>Annex 4:</a:t>
            </a:r>
          </a:p>
          <a:p>
            <a:pPr marR="0" lvl="0" defTabSz="914400" rtl="0" eaLnBrk="1" fontAlgn="auto" latinLnBrk="0" hangingPunct="1">
              <a:spcAft>
                <a:spcPts val="0"/>
              </a:spcAft>
              <a:buClrTx/>
              <a:buSzTx/>
              <a:tabLst/>
              <a:defRPr/>
            </a:pPr>
            <a:r>
              <a:rPr kumimoji="0" lang="en-US" sz="20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No case from the left column is mentioned, although verification of HMI and OEDR is mentioned (</a:t>
            </a:r>
            <a:r>
              <a:rPr kumimoji="0" lang="en-US" sz="2000" b="0" i="0" u="none" strike="noStrike" kern="1200" cap="none" spc="0" normalizeH="0" baseline="0" noProof="0" dirty="0" err="1">
                <a:ln>
                  <a:noFill/>
                </a:ln>
                <a:solidFill>
                  <a:srgbClr val="0000CC"/>
                </a:solidFill>
                <a:effectLst/>
                <a:uLnTx/>
                <a:uFillTx/>
                <a:latin typeface="Myriad Pro Cond" panose="020B0506030403020204" pitchFamily="34" charset="0"/>
                <a:ea typeface="+mn-ea"/>
                <a:cs typeface="+mn-cs"/>
              </a:rPr>
              <a:t>paras</a:t>
            </a:r>
            <a:r>
              <a:rPr lang="en-US" sz="2000" dirty="0">
                <a:solidFill>
                  <a:srgbClr val="0000CC"/>
                </a:solidFill>
                <a:latin typeface="Myriad Pro Cond" panose="020B0506030403020204" pitchFamily="34" charset="0"/>
              </a:rPr>
              <a:t>. 4.1.2. &amp; 4.1.2.1.)</a:t>
            </a:r>
            <a:endParaRPr kumimoji="0" lang="en-US" sz="20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endParaRPr>
          </a:p>
        </p:txBody>
      </p:sp>
      <p:sp>
        <p:nvSpPr>
          <p:cNvPr id="13" name="Объект 7"/>
          <p:cNvSpPr txBox="1">
            <a:spLocks/>
          </p:cNvSpPr>
          <p:nvPr/>
        </p:nvSpPr>
        <p:spPr>
          <a:xfrm>
            <a:off x="7078742" y="3276600"/>
            <a:ext cx="5171315" cy="1485900"/>
          </a:xfrm>
          <a:prstGeom prst="rect">
            <a:avLst/>
          </a:prstGeom>
        </p:spPr>
        <p:txBody>
          <a:bodyPr anchor="ctr">
            <a:noAutofit/>
          </a:bodyPr>
          <a:lstStyle/>
          <a:p>
            <a:pPr marR="0" lvl="0" defTabSz="914400" rtl="0" eaLnBrk="1" fontAlgn="auto" latinLnBrk="0" hangingPunct="1">
              <a:spcBef>
                <a:spcPts val="1000"/>
              </a:spcBef>
              <a:spcAft>
                <a:spcPts val="0"/>
              </a:spcAft>
              <a:buClrTx/>
              <a:buSzTx/>
              <a:tabLst/>
              <a:defRPr/>
            </a:pP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Proposal: </a:t>
            </a:r>
          </a:p>
          <a:p>
            <a:pPr marR="0" lvl="0" defTabSz="914400" rtl="0" eaLnBrk="1" fontAlgn="auto" latinLnBrk="0" hangingPunct="1">
              <a:spcBef>
                <a:spcPts val="1000"/>
              </a:spcBef>
              <a:spcAft>
                <a:spcPts val="0"/>
              </a:spcAft>
              <a:buClrTx/>
              <a:buSzTx/>
              <a:tabLst/>
              <a:defRPr/>
            </a:pPr>
            <a:r>
              <a:rPr kumimoji="0" lang="en-US" sz="200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Clearly list in Annex 4, which items to be verified.</a:t>
            </a:r>
          </a:p>
        </p:txBody>
      </p:sp>
      <p:sp>
        <p:nvSpPr>
          <p:cNvPr id="8" name="Rechteck 7"/>
          <p:cNvSpPr/>
          <p:nvPr/>
        </p:nvSpPr>
        <p:spPr>
          <a:xfrm>
            <a:off x="2635624" y="4494507"/>
            <a:ext cx="9211430" cy="197755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2"/>
                </a:solidFill>
                <a:latin typeface="Arial" panose="020B0604020202020204" pitchFamily="34" charset="0"/>
                <a:cs typeface="Arial" panose="020B0604020202020204" pitchFamily="34" charset="0"/>
              </a:rPr>
              <a:t>Definitely agree in principle that consistency needs to be established (and at the same time avoid unnecessary duplications) </a:t>
            </a:r>
          </a:p>
          <a:p>
            <a:pPr marL="285750" indent="-285750">
              <a:buFont typeface="Symbol" panose="05050102010706020507" pitchFamily="18" charset="2"/>
              <a:buChar char="Þ"/>
            </a:pPr>
            <a:r>
              <a:rPr lang="en-US" sz="1600" dirty="0">
                <a:solidFill>
                  <a:srgbClr val="FF0000"/>
                </a:solidFill>
                <a:latin typeface="Arial" panose="020B0604020202020204" pitchFamily="34" charset="0"/>
                <a:cs typeface="Arial" panose="020B0604020202020204" pitchFamily="34" charset="0"/>
              </a:rPr>
              <a:t>AL: In my view the cross reference from the core text to Annex 4 is sufficient+ para 3,1, (b) of Annex 4.So no need to make reference from the Annex to the core text again. HMI and OEDR were last minute comments in VMAD. I will double if they are needed</a:t>
            </a:r>
          </a:p>
          <a:p>
            <a:r>
              <a:rPr lang="en-US" sz="1600" dirty="0">
                <a:solidFill>
                  <a:srgbClr val="00B0F0"/>
                </a:solidFill>
                <a:latin typeface="Arial" panose="020B0604020202020204" pitchFamily="34" charset="0"/>
                <a:cs typeface="Arial" panose="020B0604020202020204" pitchFamily="34" charset="0"/>
                <a:sym typeface="Wingdings" panose="05000000000000000000" pitchFamily="2" charset="2"/>
              </a:rPr>
              <a:t> </a:t>
            </a:r>
            <a:r>
              <a:rPr lang="en-US" sz="1600" dirty="0">
                <a:solidFill>
                  <a:srgbClr val="00B0F0"/>
                </a:solidFill>
                <a:latin typeface="Arial" panose="020B0604020202020204" pitchFamily="34" charset="0"/>
                <a:cs typeface="Arial" panose="020B0604020202020204" pitchFamily="34" charset="0"/>
              </a:rPr>
              <a:t>FR : from our point of view, consistency is preserved by the mention in all core text </a:t>
            </a:r>
            <a:r>
              <a:rPr lang="en-US" sz="1600" dirty="0" err="1">
                <a:solidFill>
                  <a:srgbClr val="00B0F0"/>
                </a:solidFill>
                <a:latin typeface="Arial" panose="020B0604020202020204" pitchFamily="34" charset="0"/>
                <a:cs typeface="Arial" panose="020B0604020202020204" pitchFamily="34" charset="0"/>
              </a:rPr>
              <a:t>pargraphs</a:t>
            </a:r>
            <a:r>
              <a:rPr lang="en-US" sz="1600" dirty="0">
                <a:solidFill>
                  <a:srgbClr val="00B0F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1407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300511"/>
            <a:ext cx="11976100" cy="314024"/>
          </a:xfrm>
        </p:spPr>
        <p:txBody>
          <a:bodyPr/>
          <a:lstStyle/>
          <a:p>
            <a:r>
              <a:rPr lang="en-US" sz="2400" dirty="0"/>
              <a:t>Gaps in Annex 4 </a:t>
            </a:r>
            <a:r>
              <a:rPr lang="en-US" sz="2400" dirty="0">
                <a:solidFill>
                  <a:srgbClr val="0000CC"/>
                </a:solidFill>
              </a:rPr>
              <a:t>(Verification of </a:t>
            </a:r>
            <a:r>
              <a:rPr lang="en-GB" sz="2400" dirty="0">
                <a:solidFill>
                  <a:srgbClr val="0000CC"/>
                </a:solidFill>
              </a:rPr>
              <a:t>functional and operational safety aspects) </a:t>
            </a:r>
            <a:r>
              <a:rPr lang="en-US" sz="2400" dirty="0"/>
              <a:t>(1)</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8</a:t>
            </a:fld>
            <a:endParaRPr lang="en-US" dirty="0"/>
          </a:p>
        </p:txBody>
      </p:sp>
      <p:sp>
        <p:nvSpPr>
          <p:cNvPr id="9" name="Объект 7"/>
          <p:cNvSpPr txBox="1">
            <a:spLocks/>
          </p:cNvSpPr>
          <p:nvPr/>
        </p:nvSpPr>
        <p:spPr>
          <a:xfrm>
            <a:off x="296942" y="825500"/>
            <a:ext cx="5316458" cy="16383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Header:</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Special requirements to be applied to the functional and operational safety aspects of Automated Lane Keeping Systems (ALKS)</a:t>
            </a:r>
            <a:endParaRPr kumimoji="0" lang="en-US"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0" name="Объект 7"/>
          <p:cNvSpPr txBox="1">
            <a:spLocks/>
          </p:cNvSpPr>
          <p:nvPr/>
        </p:nvSpPr>
        <p:spPr>
          <a:xfrm>
            <a:off x="6596142" y="1003300"/>
            <a:ext cx="5303758" cy="14478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Actually:</a:t>
            </a:r>
          </a:p>
          <a:p>
            <a:pPr lvl="0" defTabSz="914400">
              <a:lnSpc>
                <a:spcPct val="90000"/>
              </a:lnSpc>
              <a:defRPr/>
            </a:pPr>
            <a:r>
              <a:rPr kumimoji="0" lang="en-US" sz="20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Requirements to the documentation provided for the audit of </a:t>
            </a:r>
            <a:r>
              <a:rPr lang="en-GB" sz="2000" dirty="0">
                <a:solidFill>
                  <a:schemeClr val="bg2">
                    <a:lumMod val="10000"/>
                  </a:schemeClr>
                </a:solidFill>
              </a:rPr>
              <a:t>the functional and operational safety aspects of Automated Lane Keeping Systems (ALKS)</a:t>
            </a:r>
          </a:p>
          <a:p>
            <a:pPr lvl="0" defTabSz="914400">
              <a:lnSpc>
                <a:spcPct val="90000"/>
              </a:lnSpc>
              <a:defRPr/>
            </a:pPr>
            <a:endParaRPr kumimoji="0" lang="en-GB"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8" name="Объект 7"/>
          <p:cNvSpPr txBox="1">
            <a:spLocks/>
          </p:cNvSpPr>
          <p:nvPr/>
        </p:nvSpPr>
        <p:spPr>
          <a:xfrm>
            <a:off x="525542" y="4927600"/>
            <a:ext cx="3309858" cy="16383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Content:</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4. Verification and tests</a:t>
            </a:r>
            <a:endParaRPr kumimoji="0" lang="en-US"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5" name="Двойная стрелка влево/вправо 14"/>
          <p:cNvSpPr/>
          <p:nvPr/>
        </p:nvSpPr>
        <p:spPr>
          <a:xfrm>
            <a:off x="5473700" y="1460500"/>
            <a:ext cx="965200" cy="622300"/>
          </a:xfrm>
          <a:prstGeom prst="leftRightArrow">
            <a:avLst/>
          </a:prstGeom>
          <a:no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бъект 7"/>
          <p:cNvSpPr txBox="1">
            <a:spLocks/>
          </p:cNvSpPr>
          <p:nvPr/>
        </p:nvSpPr>
        <p:spPr>
          <a:xfrm>
            <a:off x="4818142" y="4965700"/>
            <a:ext cx="5316458" cy="16383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Content:</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4. Verification </a:t>
            </a:r>
            <a:r>
              <a:rPr lang="en-GB" sz="2000" dirty="0">
                <a:solidFill>
                  <a:srgbClr val="0000CC"/>
                </a:solidFill>
              </a:rPr>
              <a:t>[of manufacturers’ documentation] </a:t>
            </a:r>
            <a:r>
              <a:rPr lang="en-GB" sz="2000" strike="sngStrike" dirty="0">
                <a:solidFill>
                  <a:schemeClr val="bg2">
                    <a:lumMod val="10000"/>
                  </a:schemeClr>
                </a:solidFill>
              </a:rPr>
              <a:t>and tests</a:t>
            </a:r>
            <a:endParaRPr kumimoji="0" lang="en-US" sz="2000" b="0" i="0" u="none" strike="sng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7" name="Стрелка вправо 16"/>
          <p:cNvSpPr/>
          <p:nvPr/>
        </p:nvSpPr>
        <p:spPr>
          <a:xfrm>
            <a:off x="3454400" y="5359400"/>
            <a:ext cx="1092200" cy="876300"/>
          </a:xfrm>
          <a:prstGeom prst="rightArrow">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бъект 7"/>
          <p:cNvSpPr txBox="1">
            <a:spLocks/>
          </p:cNvSpPr>
          <p:nvPr/>
        </p:nvSpPr>
        <p:spPr>
          <a:xfrm>
            <a:off x="9423400" y="5600700"/>
            <a:ext cx="2476500" cy="520700"/>
          </a:xfrm>
          <a:prstGeom prst="rect">
            <a:avLst/>
          </a:prstGeom>
        </p:spPr>
        <p:txBody>
          <a:bodyPr anchor="ctr">
            <a:normAutofit/>
          </a:bodyPr>
          <a:lstStyle/>
          <a:p>
            <a:pPr marR="0" lvl="0" algn="l" defTabSz="914400" rtl="0" eaLnBrk="1" fontAlgn="auto" latinLnBrk="0" hangingPunct="1">
              <a:lnSpc>
                <a:spcPct val="120000"/>
              </a:lnSpc>
              <a:spcBef>
                <a:spcPts val="1000"/>
              </a:spcBef>
              <a:spcAft>
                <a:spcPts val="0"/>
              </a:spcAft>
              <a:buClrTx/>
              <a:buSzTx/>
              <a:tabLst/>
              <a:defRPr/>
            </a:pPr>
            <a:r>
              <a:rPr lang="en-US" sz="2000" b="1" noProof="0" dirty="0">
                <a:solidFill>
                  <a:srgbClr val="0000CC"/>
                </a:solidFill>
                <a:latin typeface="Myriad Pro Cond" panose="020B0506030403020204" pitchFamily="34" charset="0"/>
              </a:rPr>
              <a:t>Subject of </a:t>
            </a: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Annex 5</a:t>
            </a:r>
          </a:p>
        </p:txBody>
      </p:sp>
      <p:cxnSp>
        <p:nvCxnSpPr>
          <p:cNvPr id="20" name="Прямая со стрелкой 19"/>
          <p:cNvCxnSpPr/>
          <p:nvPr/>
        </p:nvCxnSpPr>
        <p:spPr>
          <a:xfrm flipV="1">
            <a:off x="7785100" y="5861050"/>
            <a:ext cx="1638300" cy="285750"/>
          </a:xfrm>
          <a:prstGeom prst="straightConnector1">
            <a:avLst/>
          </a:prstGeom>
          <a:ln w="381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2" name="Объект 7"/>
          <p:cNvSpPr txBox="1">
            <a:spLocks/>
          </p:cNvSpPr>
          <p:nvPr/>
        </p:nvSpPr>
        <p:spPr>
          <a:xfrm>
            <a:off x="431800" y="2501900"/>
            <a:ext cx="11188700" cy="1981200"/>
          </a:xfrm>
          <a:prstGeom prst="rect">
            <a:avLst/>
          </a:prstGeom>
        </p:spPr>
        <p:txBody>
          <a:bodyPr anchor="ctr">
            <a:noAutofit/>
          </a:bodyPr>
          <a:lstStyle/>
          <a:p>
            <a:pPr lvl="0" defTabSz="914400">
              <a:lnSpc>
                <a:spcPct val="90000"/>
              </a:lnSpc>
              <a:defRPr/>
            </a:pPr>
            <a:endParaRPr kumimoji="0" lang="en-GB"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a:p>
            <a:pPr lvl="0" defTabSz="914400">
              <a:lnSpc>
                <a:spcPct val="90000"/>
              </a:lnSpc>
              <a:spcAft>
                <a:spcPts val="600"/>
              </a:spcAft>
              <a:defRPr/>
            </a:pPr>
            <a:r>
              <a:rPr lang="en-US" sz="2000" b="1" dirty="0">
                <a:solidFill>
                  <a:srgbClr val="0000CC"/>
                </a:solidFill>
              </a:rPr>
              <a:t>Assumptions:</a:t>
            </a:r>
          </a:p>
          <a:p>
            <a:pPr lvl="0" defTabSz="914400">
              <a:lnSpc>
                <a:spcPct val="90000"/>
              </a:lnSpc>
              <a:spcAft>
                <a:spcPts val="600"/>
              </a:spcAft>
              <a:defRPr/>
            </a:pPr>
            <a:r>
              <a:rPr lang="en-US" sz="2000" dirty="0">
                <a:solidFill>
                  <a:srgbClr val="0000CC"/>
                </a:solidFill>
              </a:rPr>
              <a:t>The audit is understood as verification of manufacturers’ </a:t>
            </a:r>
            <a:r>
              <a:rPr lang="en-US" sz="2000" b="1" dirty="0">
                <a:solidFill>
                  <a:srgbClr val="0000CC"/>
                </a:solidFill>
              </a:rPr>
              <a:t>documentation</a:t>
            </a:r>
            <a:r>
              <a:rPr lang="en-US" sz="2000" dirty="0">
                <a:solidFill>
                  <a:srgbClr val="0000CC"/>
                </a:solidFill>
              </a:rPr>
              <a:t> demonstrating to the Approval Authority </a:t>
            </a:r>
            <a:r>
              <a:rPr lang="en-US" sz="2000" dirty="0">
                <a:solidFill>
                  <a:schemeClr val="bg2">
                    <a:lumMod val="10000"/>
                  </a:schemeClr>
                </a:solidFill>
              </a:rPr>
              <a:t>the functional and operational safety aspects of ALKS </a:t>
            </a:r>
            <a:r>
              <a:rPr lang="en-US" sz="2000" dirty="0">
                <a:solidFill>
                  <a:srgbClr val="0000CC"/>
                </a:solidFill>
              </a:rPr>
              <a:t>including the results of the simulation, test-track, and real-world testing.</a:t>
            </a:r>
          </a:p>
          <a:p>
            <a:pPr lvl="0" defTabSz="914400">
              <a:lnSpc>
                <a:spcPct val="90000"/>
              </a:lnSpc>
              <a:spcAft>
                <a:spcPts val="600"/>
              </a:spcAft>
              <a:defRPr/>
            </a:pPr>
            <a:r>
              <a:rPr lang="en-US" sz="2000" dirty="0">
                <a:solidFill>
                  <a:srgbClr val="0000CC"/>
                </a:solidFill>
              </a:rPr>
              <a:t>The Approval Authority / Technical Service just reviews and analyses the manufacturer’s documentation. It should not carry out simulation or tests according</a:t>
            </a:r>
            <a:r>
              <a:rPr lang="en-US" sz="2000" dirty="0"/>
              <a:t> </a:t>
            </a:r>
            <a:r>
              <a:rPr lang="en-US" sz="2000" dirty="0">
                <a:solidFill>
                  <a:srgbClr val="0000CC"/>
                </a:solidFill>
              </a:rPr>
              <a:t>to this Annex as the tests are the subject of Annex 5 unless otherwise will follow from the implementation of Appendix 3 to Annex 4, which is presently not clear. </a:t>
            </a:r>
          </a:p>
        </p:txBody>
      </p:sp>
    </p:spTree>
    <p:extLst>
      <p:ext uri="{BB962C8B-B14F-4D97-AF65-F5344CB8AC3E}">
        <p14:creationId xmlns:p14="http://schemas.microsoft.com/office/powerpoint/2010/main" val="326912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5"/>
          </p:nvPr>
        </p:nvSpPr>
        <p:spPr>
          <a:xfrm>
            <a:off x="0" y="439629"/>
            <a:ext cx="11976100" cy="314024"/>
          </a:xfrm>
        </p:spPr>
        <p:txBody>
          <a:bodyPr/>
          <a:lstStyle/>
          <a:p>
            <a:r>
              <a:rPr lang="en-US" sz="2400" dirty="0"/>
              <a:t>Gaps in Annex 4 </a:t>
            </a:r>
            <a:r>
              <a:rPr lang="en-US" sz="2400" dirty="0">
                <a:solidFill>
                  <a:srgbClr val="0000CC"/>
                </a:solidFill>
              </a:rPr>
              <a:t>(Verification of </a:t>
            </a:r>
            <a:r>
              <a:rPr lang="en-GB" sz="2400" dirty="0">
                <a:solidFill>
                  <a:srgbClr val="0000CC"/>
                </a:solidFill>
              </a:rPr>
              <a:t>functional and operational safety aspects) </a:t>
            </a:r>
            <a:r>
              <a:rPr lang="en-US" sz="2400" dirty="0"/>
              <a:t>(1)</a:t>
            </a:r>
            <a:br>
              <a:rPr lang="en-US" sz="2400" dirty="0"/>
            </a:br>
            <a:r>
              <a:rPr lang="en-US" sz="2400" dirty="0"/>
              <a:t> - Comments Received</a:t>
            </a:r>
            <a:endParaRPr lang="ru-RU" sz="2400" dirty="0"/>
          </a:p>
        </p:txBody>
      </p:sp>
      <p:sp>
        <p:nvSpPr>
          <p:cNvPr id="11" name="Номер слайда 10"/>
          <p:cNvSpPr>
            <a:spLocks noGrp="1"/>
          </p:cNvSpPr>
          <p:nvPr>
            <p:ph type="sldNum" sz="quarter" idx="4"/>
          </p:nvPr>
        </p:nvSpPr>
        <p:spPr>
          <a:prstGeom prst="rect">
            <a:avLst/>
          </a:prstGeom>
        </p:spPr>
        <p:txBody>
          <a:bodyPr/>
          <a:lstStyle/>
          <a:p>
            <a:fld id="{D57F1E4F-1CFF-5643-939E-217C01CDF565}" type="slidenum">
              <a:rPr lang="en-US" smtClean="0"/>
              <a:pPr/>
              <a:t>9</a:t>
            </a:fld>
            <a:endParaRPr lang="en-US" dirty="0"/>
          </a:p>
        </p:txBody>
      </p:sp>
      <p:sp>
        <p:nvSpPr>
          <p:cNvPr id="9" name="Объект 7"/>
          <p:cNvSpPr txBox="1">
            <a:spLocks/>
          </p:cNvSpPr>
          <p:nvPr/>
        </p:nvSpPr>
        <p:spPr>
          <a:xfrm>
            <a:off x="296942" y="825500"/>
            <a:ext cx="5316458" cy="16383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Header:</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Special requirements to be applied to the functional and operational safety aspects of Automated Lane Keeping Systems (ALKS)</a:t>
            </a:r>
            <a:endParaRPr kumimoji="0" lang="en-US"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0" name="Объект 7"/>
          <p:cNvSpPr txBox="1">
            <a:spLocks/>
          </p:cNvSpPr>
          <p:nvPr/>
        </p:nvSpPr>
        <p:spPr>
          <a:xfrm>
            <a:off x="6596142" y="1003300"/>
            <a:ext cx="5303758" cy="1447800"/>
          </a:xfrm>
          <a:prstGeom prst="rect">
            <a:avLst/>
          </a:prstGeom>
        </p:spPr>
        <p:txBody>
          <a:bodyPr anchor="ctr">
            <a:noAutofit/>
          </a:bodyPr>
          <a:lstStyle/>
          <a:p>
            <a:pPr marR="0" lvl="0" defTabSz="914400" rtl="0" eaLnBrk="1" fontAlgn="auto" latinLnBrk="0" hangingPunct="1">
              <a:lnSpc>
                <a:spcPct val="90000"/>
              </a:lnSpc>
              <a:spcAft>
                <a:spcPts val="600"/>
              </a:spcAft>
              <a:buClrTx/>
              <a:buSzTx/>
              <a:tabLst/>
              <a:defRPr/>
            </a:pP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Actually:</a:t>
            </a:r>
          </a:p>
          <a:p>
            <a:pPr lvl="0" defTabSz="914400">
              <a:lnSpc>
                <a:spcPct val="90000"/>
              </a:lnSpc>
              <a:defRPr/>
            </a:pPr>
            <a:r>
              <a:rPr kumimoji="0" lang="en-US" sz="2000" b="0"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Requirements to the documentation provided for the audit of </a:t>
            </a:r>
            <a:r>
              <a:rPr lang="en-GB" sz="2000" dirty="0">
                <a:solidFill>
                  <a:schemeClr val="bg2">
                    <a:lumMod val="10000"/>
                  </a:schemeClr>
                </a:solidFill>
              </a:rPr>
              <a:t>the functional and operational safety aspects of Automated Lane Keeping Systems (ALKS)</a:t>
            </a:r>
          </a:p>
          <a:p>
            <a:pPr lvl="0" defTabSz="914400">
              <a:lnSpc>
                <a:spcPct val="90000"/>
              </a:lnSpc>
              <a:defRPr/>
            </a:pPr>
            <a:endParaRPr kumimoji="0" lang="en-GB"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8" name="Объект 7"/>
          <p:cNvSpPr txBox="1">
            <a:spLocks/>
          </p:cNvSpPr>
          <p:nvPr/>
        </p:nvSpPr>
        <p:spPr>
          <a:xfrm>
            <a:off x="525542" y="4927600"/>
            <a:ext cx="3309858" cy="16383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Content:</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4. Verification and tests</a:t>
            </a:r>
            <a:endParaRPr kumimoji="0" lang="en-US"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5" name="Двойная стрелка влево/вправо 14"/>
          <p:cNvSpPr/>
          <p:nvPr/>
        </p:nvSpPr>
        <p:spPr>
          <a:xfrm>
            <a:off x="5473700" y="1460500"/>
            <a:ext cx="965200" cy="622300"/>
          </a:xfrm>
          <a:prstGeom prst="leftRightArrow">
            <a:avLst/>
          </a:prstGeom>
          <a:noFill/>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бъект 7"/>
          <p:cNvSpPr txBox="1">
            <a:spLocks/>
          </p:cNvSpPr>
          <p:nvPr/>
        </p:nvSpPr>
        <p:spPr>
          <a:xfrm>
            <a:off x="4818142" y="4965700"/>
            <a:ext cx="5316458" cy="1638300"/>
          </a:xfrm>
          <a:prstGeom prst="rect">
            <a:avLst/>
          </a:prstGeom>
        </p:spPr>
        <p:txBody>
          <a:bodyPr anchor="ctr">
            <a:noAutofit/>
          </a:bodyPr>
          <a:lstStyle/>
          <a:p>
            <a:pPr lvl="0" defTabSz="914400">
              <a:lnSpc>
                <a:spcPct val="90000"/>
              </a:lnSpc>
              <a:spcBef>
                <a:spcPts val="1000"/>
              </a:spcBef>
            </a:pPr>
            <a:r>
              <a:rPr lang="en-GB" sz="2000" b="1" dirty="0">
                <a:solidFill>
                  <a:schemeClr val="bg2">
                    <a:lumMod val="10000"/>
                  </a:schemeClr>
                </a:solidFill>
              </a:rPr>
              <a:t>Content:</a:t>
            </a:r>
            <a:r>
              <a:rPr lang="en-GB" sz="2000" dirty="0">
                <a:solidFill>
                  <a:schemeClr val="bg2">
                    <a:lumMod val="10000"/>
                  </a:schemeClr>
                </a:solidFill>
              </a:rPr>
              <a:t> </a:t>
            </a:r>
          </a:p>
          <a:p>
            <a:pPr lvl="0" defTabSz="914400">
              <a:lnSpc>
                <a:spcPct val="90000"/>
              </a:lnSpc>
              <a:spcBef>
                <a:spcPts val="1000"/>
              </a:spcBef>
            </a:pPr>
            <a:r>
              <a:rPr lang="en-GB" sz="2000" dirty="0">
                <a:solidFill>
                  <a:schemeClr val="bg2">
                    <a:lumMod val="10000"/>
                  </a:schemeClr>
                </a:solidFill>
              </a:rPr>
              <a:t>4. Verification </a:t>
            </a:r>
            <a:r>
              <a:rPr lang="en-GB" sz="2000" dirty="0">
                <a:solidFill>
                  <a:srgbClr val="0000CC"/>
                </a:solidFill>
              </a:rPr>
              <a:t>[of manufacturers’ documentation] </a:t>
            </a:r>
            <a:r>
              <a:rPr lang="en-GB" sz="2000" strike="sngStrike" dirty="0">
                <a:solidFill>
                  <a:schemeClr val="bg2">
                    <a:lumMod val="10000"/>
                  </a:schemeClr>
                </a:solidFill>
              </a:rPr>
              <a:t>and tests</a:t>
            </a:r>
            <a:endParaRPr kumimoji="0" lang="en-US" sz="2000" b="0" i="0" u="none" strike="sng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p:txBody>
      </p:sp>
      <p:sp>
        <p:nvSpPr>
          <p:cNvPr id="17" name="Стрелка вправо 16"/>
          <p:cNvSpPr/>
          <p:nvPr/>
        </p:nvSpPr>
        <p:spPr>
          <a:xfrm>
            <a:off x="3454400" y="5359400"/>
            <a:ext cx="1092200" cy="876300"/>
          </a:xfrm>
          <a:prstGeom prst="rightArrow">
            <a:avLst/>
          </a:prstGeom>
          <a:noFill/>
          <a:ln w="190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бъект 7"/>
          <p:cNvSpPr txBox="1">
            <a:spLocks/>
          </p:cNvSpPr>
          <p:nvPr/>
        </p:nvSpPr>
        <p:spPr>
          <a:xfrm>
            <a:off x="9423400" y="5600700"/>
            <a:ext cx="2476500" cy="520700"/>
          </a:xfrm>
          <a:prstGeom prst="rect">
            <a:avLst/>
          </a:prstGeom>
        </p:spPr>
        <p:txBody>
          <a:bodyPr anchor="ctr">
            <a:normAutofit/>
          </a:bodyPr>
          <a:lstStyle/>
          <a:p>
            <a:pPr marR="0" lvl="0" algn="l" defTabSz="914400" rtl="0" eaLnBrk="1" fontAlgn="auto" latinLnBrk="0" hangingPunct="1">
              <a:lnSpc>
                <a:spcPct val="120000"/>
              </a:lnSpc>
              <a:spcBef>
                <a:spcPts val="1000"/>
              </a:spcBef>
              <a:spcAft>
                <a:spcPts val="0"/>
              </a:spcAft>
              <a:buClrTx/>
              <a:buSzTx/>
              <a:tabLst/>
              <a:defRPr/>
            </a:pPr>
            <a:r>
              <a:rPr lang="en-US" sz="2000" b="1" noProof="0" dirty="0">
                <a:solidFill>
                  <a:srgbClr val="0000CC"/>
                </a:solidFill>
                <a:latin typeface="Myriad Pro Cond" panose="020B0506030403020204" pitchFamily="34" charset="0"/>
              </a:rPr>
              <a:t>Subject of </a:t>
            </a:r>
            <a:r>
              <a:rPr kumimoji="0" lang="en-US" sz="2000" b="1" i="0" u="none" strike="noStrike" kern="1200" cap="none" spc="0" normalizeH="0" baseline="0" noProof="0" dirty="0">
                <a:ln>
                  <a:noFill/>
                </a:ln>
                <a:solidFill>
                  <a:srgbClr val="0000CC"/>
                </a:solidFill>
                <a:effectLst/>
                <a:uLnTx/>
                <a:uFillTx/>
                <a:latin typeface="Myriad Pro Cond" panose="020B0506030403020204" pitchFamily="34" charset="0"/>
                <a:ea typeface="+mn-ea"/>
                <a:cs typeface="+mn-cs"/>
              </a:rPr>
              <a:t>Annex 5</a:t>
            </a:r>
          </a:p>
        </p:txBody>
      </p:sp>
      <p:cxnSp>
        <p:nvCxnSpPr>
          <p:cNvPr id="20" name="Прямая со стрелкой 19"/>
          <p:cNvCxnSpPr/>
          <p:nvPr/>
        </p:nvCxnSpPr>
        <p:spPr>
          <a:xfrm flipV="1">
            <a:off x="7785100" y="5861050"/>
            <a:ext cx="1638300" cy="285750"/>
          </a:xfrm>
          <a:prstGeom prst="straightConnector1">
            <a:avLst/>
          </a:prstGeom>
          <a:ln w="381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2" name="Объект 7"/>
          <p:cNvSpPr txBox="1">
            <a:spLocks/>
          </p:cNvSpPr>
          <p:nvPr/>
        </p:nvSpPr>
        <p:spPr>
          <a:xfrm>
            <a:off x="431800" y="2501900"/>
            <a:ext cx="11188700" cy="1981200"/>
          </a:xfrm>
          <a:prstGeom prst="rect">
            <a:avLst/>
          </a:prstGeom>
        </p:spPr>
        <p:txBody>
          <a:bodyPr anchor="ctr">
            <a:noAutofit/>
          </a:bodyPr>
          <a:lstStyle/>
          <a:p>
            <a:pPr lvl="0" defTabSz="914400">
              <a:lnSpc>
                <a:spcPct val="90000"/>
              </a:lnSpc>
              <a:defRPr/>
            </a:pPr>
            <a:endParaRPr kumimoji="0" lang="en-GB" sz="2000" b="0" i="0" u="none" strike="noStrike" kern="1200" cap="none" spc="0" normalizeH="0" baseline="0" noProof="0" dirty="0">
              <a:ln>
                <a:noFill/>
              </a:ln>
              <a:solidFill>
                <a:schemeClr val="bg2">
                  <a:lumMod val="10000"/>
                </a:schemeClr>
              </a:solidFill>
              <a:effectLst/>
              <a:uLnTx/>
              <a:uFillTx/>
              <a:latin typeface="Myriad Pro Cond" panose="020B0506030403020204" pitchFamily="34" charset="0"/>
              <a:ea typeface="+mn-ea"/>
              <a:cs typeface="+mn-cs"/>
            </a:endParaRPr>
          </a:p>
          <a:p>
            <a:pPr lvl="0" defTabSz="914400">
              <a:lnSpc>
                <a:spcPct val="90000"/>
              </a:lnSpc>
              <a:spcAft>
                <a:spcPts val="600"/>
              </a:spcAft>
              <a:defRPr/>
            </a:pPr>
            <a:r>
              <a:rPr lang="en-US" sz="2000" b="1" dirty="0">
                <a:solidFill>
                  <a:srgbClr val="0000CC"/>
                </a:solidFill>
              </a:rPr>
              <a:t>Assumptions:</a:t>
            </a:r>
          </a:p>
          <a:p>
            <a:pPr lvl="0" defTabSz="914400">
              <a:lnSpc>
                <a:spcPct val="90000"/>
              </a:lnSpc>
              <a:spcAft>
                <a:spcPts val="600"/>
              </a:spcAft>
              <a:defRPr/>
            </a:pPr>
            <a:r>
              <a:rPr lang="en-US" sz="2000" dirty="0">
                <a:solidFill>
                  <a:srgbClr val="0000CC"/>
                </a:solidFill>
              </a:rPr>
              <a:t>The audit is understood as verification of manufacturers’ </a:t>
            </a:r>
            <a:r>
              <a:rPr lang="en-US" sz="2000" b="1" dirty="0">
                <a:solidFill>
                  <a:srgbClr val="0000CC"/>
                </a:solidFill>
              </a:rPr>
              <a:t>documentation</a:t>
            </a:r>
            <a:r>
              <a:rPr lang="en-US" sz="2000" dirty="0">
                <a:solidFill>
                  <a:srgbClr val="0000CC"/>
                </a:solidFill>
              </a:rPr>
              <a:t> demonstrating to the Approval Authority </a:t>
            </a:r>
            <a:r>
              <a:rPr lang="en-US" sz="2000" dirty="0">
                <a:solidFill>
                  <a:schemeClr val="bg2">
                    <a:lumMod val="10000"/>
                  </a:schemeClr>
                </a:solidFill>
              </a:rPr>
              <a:t>the functional and operational safety aspects of ALKS </a:t>
            </a:r>
            <a:r>
              <a:rPr lang="en-US" sz="2000" dirty="0">
                <a:solidFill>
                  <a:srgbClr val="0000CC"/>
                </a:solidFill>
              </a:rPr>
              <a:t>including the results of the simulation, test-track, and real-world testing.</a:t>
            </a:r>
          </a:p>
          <a:p>
            <a:pPr lvl="0" defTabSz="914400">
              <a:lnSpc>
                <a:spcPct val="90000"/>
              </a:lnSpc>
              <a:spcAft>
                <a:spcPts val="600"/>
              </a:spcAft>
              <a:defRPr/>
            </a:pPr>
            <a:r>
              <a:rPr lang="en-US" sz="2000" dirty="0">
                <a:solidFill>
                  <a:srgbClr val="0000CC"/>
                </a:solidFill>
              </a:rPr>
              <a:t>The Approval Authority / Technical Service just reviews and analyses the manufacturer’s documentation. It should not carry out simulation or tests according</a:t>
            </a:r>
            <a:r>
              <a:rPr lang="en-US" sz="2000" dirty="0"/>
              <a:t> </a:t>
            </a:r>
            <a:r>
              <a:rPr lang="en-US" sz="2000" dirty="0">
                <a:solidFill>
                  <a:srgbClr val="0000CC"/>
                </a:solidFill>
              </a:rPr>
              <a:t>to this Annex as the tests are the subject of Annex 5 unless otherwise will follow from the implementation of Appendix 3 to Annex 4, which is presently not clear. </a:t>
            </a:r>
          </a:p>
        </p:txBody>
      </p:sp>
      <p:sp>
        <p:nvSpPr>
          <p:cNvPr id="13" name="Rechteck 12"/>
          <p:cNvSpPr/>
          <p:nvPr/>
        </p:nvSpPr>
        <p:spPr>
          <a:xfrm>
            <a:off x="571500" y="1275230"/>
            <a:ext cx="11318790" cy="34678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Arial" panose="020B0604020202020204" pitchFamily="34" charset="0"/>
                <a:cs typeface="Arial" panose="020B0604020202020204" pitchFamily="34" charset="0"/>
              </a:rPr>
              <a:t>Can confirm this is also our current understanding.</a:t>
            </a:r>
          </a:p>
          <a:p>
            <a:pPr algn="ctr"/>
            <a:r>
              <a:rPr lang="en-US" sz="1600" dirty="0">
                <a:solidFill>
                  <a:schemeClr val="tx2"/>
                </a:solidFill>
                <a:latin typeface="Arial" panose="020B0604020202020204" pitchFamily="34" charset="0"/>
                <a:cs typeface="Arial" panose="020B0604020202020204" pitchFamily="34" charset="0"/>
              </a:rPr>
              <a:t>(Although generally, in the future, simulation could also be part of type approval assessment, meaning simulations are conducted by the Approval Authority or Technical Service)  </a:t>
            </a:r>
          </a:p>
          <a:p>
            <a:pPr algn="ctr"/>
            <a:r>
              <a:rPr lang="en-US" sz="1600" dirty="0">
                <a:solidFill>
                  <a:srgbClr val="FF0000"/>
                </a:solidFill>
                <a:latin typeface="Arial" panose="020B0604020202020204" pitchFamily="34" charset="0"/>
                <a:cs typeface="Arial" panose="020B0604020202020204" pitchFamily="34" charset="0"/>
                <a:sym typeface="Wingdings" panose="05000000000000000000" pitchFamily="2" charset="2"/>
              </a:rPr>
              <a:t> AL: The audit cannot only be paper based, but has to include physical verification (like today in Annex 6 of R79). Of course we shall take into account tests carried out under Annex 5 (which can be used as part of the verification of the audit), but authorities may for instance ask the manufacturer to test a vehicle outside the conditions defined in Annex 5.</a:t>
            </a:r>
          </a:p>
          <a:p>
            <a:pPr algn="ctr"/>
            <a:r>
              <a:rPr lang="en-US" sz="1600" dirty="0">
                <a:solidFill>
                  <a:srgbClr val="FF0000"/>
                </a:solidFill>
                <a:latin typeface="Arial" panose="020B0604020202020204" pitchFamily="34" charset="0"/>
                <a:cs typeface="Arial" panose="020B0604020202020204" pitchFamily="34" charset="0"/>
                <a:sym typeface="Wingdings" panose="05000000000000000000" pitchFamily="2" charset="2"/>
              </a:rPr>
              <a:t>In my view simulation from the manufacturer can be used to confirm the findings of the audit as well (but cannot replace the test in Annex 5)</a:t>
            </a:r>
          </a:p>
          <a:p>
            <a:pPr algn="ctr"/>
            <a:r>
              <a:rPr lang="en-US" sz="1600" dirty="0">
                <a:solidFill>
                  <a:srgbClr val="00B0F0"/>
                </a:solidFill>
                <a:latin typeface="Arial" panose="020B0604020202020204" pitchFamily="34" charset="0"/>
                <a:cs typeface="Arial" panose="020B0604020202020204" pitchFamily="34" charset="0"/>
                <a:sym typeface="Wingdings" panose="05000000000000000000" pitchFamily="2" charset="2"/>
              </a:rPr>
              <a:t> </a:t>
            </a:r>
            <a:r>
              <a:rPr lang="en-US" sz="1600" dirty="0">
                <a:solidFill>
                  <a:srgbClr val="00B0F0"/>
                </a:solidFill>
                <a:latin typeface="Arial" panose="020B0604020202020204" pitchFamily="34" charset="0"/>
                <a:cs typeface="Arial" panose="020B0604020202020204" pitchFamily="34" charset="0"/>
              </a:rPr>
              <a:t>FR : Annex 4 is in a first step based on an OEM documentation/justification analysis. Depending on the results of this analysis, TAA/TS may require tests in order to check specific points discussed during the audit evaluation. These tests can be based on scenarios listed in annex 5 with specific test parameters (annex 5 opened in this way) or/and on additional scenarios not covered by annex 5. All tests from annex 5 have to be finally performed during approval process, requested following annex 4 audit or not.</a:t>
            </a:r>
          </a:p>
          <a:p>
            <a:pPr algn="ctr"/>
            <a:endParaRPr lang="en-US" sz="1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532323"/>
      </p:ext>
    </p:extLst>
  </p:cSld>
  <p:clrMapOvr>
    <a:masterClrMapping/>
  </p:clrMapOvr>
</p:sld>
</file>

<file path=ppt/theme/theme1.xml><?xml version="1.0" encoding="utf-8"?>
<a:theme xmlns:a="http://schemas.openxmlformats.org/drawingml/2006/main" name="Car_theme">
  <a:themeElements>
    <a:clrScheme name="НАМИ">
      <a:dk1>
        <a:srgbClr val="D4271A"/>
      </a:dk1>
      <a:lt1>
        <a:srgbClr val="FFFFFF"/>
      </a:lt1>
      <a:dk2>
        <a:srgbClr val="194161"/>
      </a:dk2>
      <a:lt2>
        <a:srgbClr val="F2F2F2"/>
      </a:lt2>
      <a:accent1>
        <a:srgbClr val="244F94"/>
      </a:accent1>
      <a:accent2>
        <a:srgbClr val="CF4141"/>
      </a:accent2>
      <a:accent3>
        <a:srgbClr val="BFBFBF"/>
      </a:accent3>
      <a:accent4>
        <a:srgbClr val="258B40"/>
      </a:accent4>
      <a:accent5>
        <a:srgbClr val="3382C3"/>
      </a:accent5>
      <a:accent6>
        <a:srgbClr val="D99025"/>
      </a:accent6>
      <a:hlink>
        <a:srgbClr val="81B4DE"/>
      </a:hlink>
      <a:folHlink>
        <a:srgbClr val="D8D8D8"/>
      </a:folHlink>
    </a:clrScheme>
    <a:fontScheme name="Myriad Pro Cond">
      <a:majorFont>
        <a:latin typeface="Myriad Pro Cond"/>
        <a:ea typeface=""/>
        <a:cs typeface=""/>
      </a:majorFont>
      <a:minorFont>
        <a:latin typeface="Myriad Pro Cond"/>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_theme" id="{772A3DBD-E005-4335-8F67-7BDF96985F3A}" vid="{1E2E543E-E5ED-4746-B63A-1B2E41C84F4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Car_theme</Template>
  <TotalTime>377</TotalTime>
  <Words>5011</Words>
  <Application>Microsoft Office PowerPoint</Application>
  <PresentationFormat>Widescreen</PresentationFormat>
  <Paragraphs>333</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Myriad Pro</vt:lpstr>
      <vt:lpstr>Myriad Pro Cond</vt:lpstr>
      <vt:lpstr>Arial</vt:lpstr>
      <vt:lpstr>Calibri</vt:lpstr>
      <vt:lpstr>Symbol</vt:lpstr>
      <vt:lpstr>Verdana</vt:lpstr>
      <vt:lpstr>Wingdings</vt:lpstr>
      <vt:lpstr>Car_theme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НАМИ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Car</dc:title>
  <dc:creator>Мелинковская Татьяна</dc:creator>
  <cp:lastModifiedBy>FG</cp:lastModifiedBy>
  <cp:revision>533</cp:revision>
  <cp:lastPrinted>2015-05-19T16:24:21Z</cp:lastPrinted>
  <dcterms:created xsi:type="dcterms:W3CDTF">2015-04-29T12:21:37Z</dcterms:created>
  <dcterms:modified xsi:type="dcterms:W3CDTF">2020-09-14T13:56:58Z</dcterms:modified>
</cp:coreProperties>
</file>