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8" r:id="rId7"/>
    <p:sldId id="260" r:id="rId8"/>
    <p:sldId id="259" r:id="rId9"/>
    <p:sldId id="2573" r:id="rId10"/>
    <p:sldId id="257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412" autoAdjust="0"/>
  </p:normalViewPr>
  <p:slideViewPr>
    <p:cSldViewPr snapToGrid="0">
      <p:cViewPr varScale="1">
        <p:scale>
          <a:sx n="60" d="100"/>
          <a:sy n="60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AF05A-E3E8-4067-8C65-C231509FF617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051EF-5CC7-4EB3-BD51-54D8B0E99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03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43B2-FA1F-46C8-99B7-A79D7C4E239C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057-6985-4F5B-A6F2-ECCCC7BBE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5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43B2-FA1F-46C8-99B7-A79D7C4E239C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057-6985-4F5B-A6F2-ECCCC7BBE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87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43B2-FA1F-46C8-99B7-A79D7C4E239C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057-6985-4F5B-A6F2-ECCCC7BBE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25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43B2-FA1F-46C8-99B7-A79D7C4E239C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057-6985-4F5B-A6F2-ECCCC7BBE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89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43B2-FA1F-46C8-99B7-A79D7C4E239C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057-6985-4F5B-A6F2-ECCCC7BBE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17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43B2-FA1F-46C8-99B7-A79D7C4E239C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057-6985-4F5B-A6F2-ECCCC7BBE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05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43B2-FA1F-46C8-99B7-A79D7C4E239C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057-6985-4F5B-A6F2-ECCCC7BBE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53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43B2-FA1F-46C8-99B7-A79D7C4E239C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057-6985-4F5B-A6F2-ECCCC7BBE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86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43B2-FA1F-46C8-99B7-A79D7C4E239C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057-6985-4F5B-A6F2-ECCCC7BBE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67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43B2-FA1F-46C8-99B7-A79D7C4E239C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057-6985-4F5B-A6F2-ECCCC7BBE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42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43B2-FA1F-46C8-99B7-A79D7C4E239C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057-6985-4F5B-A6F2-ECCCC7BBE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43B2-FA1F-46C8-99B7-A79D7C4E239C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F3057-6985-4F5B-A6F2-ECCCC7BBE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76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321928-FCC1-443C-B799-B2179E65E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912" y="1510616"/>
            <a:ext cx="7772400" cy="2387600"/>
          </a:xfrm>
        </p:spPr>
        <p:txBody>
          <a:bodyPr>
            <a:noAutofit/>
          </a:bodyPr>
          <a:lstStyle/>
          <a:p>
            <a:r>
              <a:rPr kumimoji="1" lang="en-US" altLang="ja-JP" sz="4000" dirty="0"/>
              <a:t>Necessity of the traffic critical scenarios drafting at the SG1a grou</a:t>
            </a:r>
            <a:r>
              <a:rPr lang="en-US" altLang="ja-JP" sz="4000" dirty="0"/>
              <a:t>p of VMAD</a:t>
            </a:r>
            <a:r>
              <a:rPr kumimoji="1" lang="en-US" altLang="ja-JP" sz="4000" dirty="0"/>
              <a:t> IWG</a:t>
            </a:r>
            <a:endParaRPr kumimoji="1" lang="ja-JP" altLang="en-US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D13F49-AC1D-4B69-99E3-9B59B4F6CA0F}"/>
              </a:ext>
            </a:extLst>
          </p:cNvPr>
          <p:cNvSpPr txBox="1"/>
          <p:nvPr/>
        </p:nvSpPr>
        <p:spPr>
          <a:xfrm>
            <a:off x="428017" y="408562"/>
            <a:ext cx="396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Submitted by the IWG on VMAD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8682F3-768D-492C-B4E3-D9E509E45ED2}"/>
              </a:ext>
            </a:extLst>
          </p:cNvPr>
          <p:cNvSpPr txBox="1"/>
          <p:nvPr/>
        </p:nvSpPr>
        <p:spPr>
          <a:xfrm>
            <a:off x="5612274" y="131563"/>
            <a:ext cx="3190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u="sng" dirty="0"/>
              <a:t>Informal document</a:t>
            </a:r>
            <a:r>
              <a:rPr lang="fr-CH" dirty="0"/>
              <a:t> </a:t>
            </a:r>
            <a:r>
              <a:rPr lang="fr-CH" b="1" dirty="0"/>
              <a:t>GRVA-05-62</a:t>
            </a:r>
            <a:br>
              <a:rPr lang="fr-CH" b="1" dirty="0"/>
            </a:br>
            <a:r>
              <a:rPr lang="fr-CH" dirty="0"/>
              <a:t>5th GRVA, 10-14 </a:t>
            </a:r>
            <a:r>
              <a:rPr lang="en-US" dirty="0"/>
              <a:t>February</a:t>
            </a:r>
            <a:r>
              <a:rPr lang="fr-CH" dirty="0"/>
              <a:t> 2020</a:t>
            </a:r>
          </a:p>
          <a:p>
            <a:r>
              <a:rPr lang="fr-CH" dirty="0"/>
              <a:t>Agenda item 4(a)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80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55338CEE-0E75-4D26-9756-1CF4476D1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884" y="-6432"/>
            <a:ext cx="78315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2800" u="sng" dirty="0"/>
              <a:t>Basic structure</a:t>
            </a:r>
            <a:r>
              <a:rPr kumimoji="1" lang="ja-JP" altLang="en-US" sz="2800" u="sng" dirty="0"/>
              <a:t> </a:t>
            </a:r>
            <a:r>
              <a:rPr kumimoji="1" lang="en-US" altLang="ja-JP" sz="2800" u="sng" dirty="0"/>
              <a:t>of</a:t>
            </a:r>
            <a:r>
              <a:rPr kumimoji="1" lang="ja-JP" altLang="en-US" sz="2800" u="sng" dirty="0"/>
              <a:t> </a:t>
            </a:r>
            <a:r>
              <a:rPr kumimoji="1" lang="en-US" altLang="ja-JP" sz="2800" u="sng" dirty="0"/>
              <a:t>the </a:t>
            </a:r>
            <a:r>
              <a:rPr lang="en-US" altLang="ja-JP" sz="2800" u="sng" dirty="0"/>
              <a:t>DRAFT UN Regulation for ALKS</a:t>
            </a:r>
            <a:endParaRPr lang="ja-JP" altLang="en-US" sz="2800" u="sng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EB23A9-A8EC-40A1-9DC1-D8A752F00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04" y="505544"/>
            <a:ext cx="4084042" cy="61632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lang="en-GB" altLang="ja-JP" sz="16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Regulation</a:t>
            </a: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lang="en-GB" altLang="ja-JP" sz="16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Introduction 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lang="en-GB" altLang="ja-JP" sz="16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1.	Scope and purpose</a:t>
            </a: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lang="en-GB" altLang="ja-JP" sz="16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2.	Definitions</a:t>
            </a: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3.	Application for approval</a:t>
            </a: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4.	Approval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5.	S</a:t>
            </a:r>
            <a:r>
              <a:rPr kumimoji="0" lang="en-GB" altLang="ja-JP" sz="16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ystem Safety and Fail-safe Response</a:t>
            </a: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6.	Human Machine Interface / Operator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lang="en-GB" altLang="ja-JP" sz="16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</a:t>
            </a: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Information</a:t>
            </a: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7.	Object Event Detection and Response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8.	Data Storage for Automated Systems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0" lang="en-GB" altLang="ja-JP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9.	Cybersecurity and Software-Updates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0"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Modification of vehicle type and extension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lang="en-GB" altLang="ja-JP" sz="16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</a:t>
            </a: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of approval</a:t>
            </a: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11.	Conformity of production</a:t>
            </a: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12.	Penalties for non-conformity of production</a:t>
            </a: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13.	Production definitively discontinued</a:t>
            </a: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4"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Names and addresses of Technical Services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lang="en-GB" altLang="ja-JP" sz="16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</a:t>
            </a: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responsible</a:t>
            </a:r>
            <a:r>
              <a:rPr lang="en-GB" altLang="ja-JP" sz="16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for</a:t>
            </a:r>
            <a:r>
              <a:rPr lang="en-GB" altLang="ja-JP" sz="16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conducting approval tests   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lang="en-GB" altLang="ja-JP" sz="16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</a:t>
            </a: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and of Type Approval Authorities</a:t>
            </a: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E63257C-9C2A-416B-95CC-CDD48BB66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037" y="489839"/>
            <a:ext cx="3880609" cy="4524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Annexes to the Reg.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	1  Communication</a:t>
            </a: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	2  Arrangements of approval marks</a:t>
            </a: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	3  System information data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	4  Special requirements to be applied to the safety aspects</a:t>
            </a:r>
            <a:r>
              <a:rPr lang="en-GB" altLang="ja-JP" sz="16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of</a:t>
            </a:r>
            <a:r>
              <a:rPr lang="en-GB" altLang="ja-JP" sz="16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electronic control systems [and Audit] (Informal doc. GRVA05-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18,19</a:t>
            </a: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1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entury Gothic" panose="020B0502020202020204" pitchFamily="34" charset="0"/>
                <a:ea typeface="STHupo" panose="020B0503020204020204" pitchFamily="2" charset="-122"/>
                <a:cs typeface="Times New Roman" panose="02020603050405020304" pitchFamily="18" charset="0"/>
              </a:rPr>
              <a:t>New validation/test method drafted by VMAD IWG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5"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Test Specifications for ALKS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r>
              <a:rPr lang="en-GB" altLang="ja-JP" sz="1600" i="1" dirty="0">
                <a:solidFill>
                  <a:schemeClr val="accent1"/>
                </a:solidFill>
                <a:latin typeface="Century Gothic" panose="020B0502020202020204" pitchFamily="34" charset="0"/>
                <a:ea typeface="STHupo" panose="020B0503020204020204" pitchFamily="2" charset="-122"/>
                <a:cs typeface="Times New Roman" panose="02020603050405020304" pitchFamily="18" charset="0"/>
              </a:rPr>
              <a:t>Conventional test method drafted by ACSF IWG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r"/>
                <a:tab pos="990600" algn="l"/>
                <a:tab pos="5670550" algn="l"/>
                <a:tab pos="6119813" algn="r"/>
              </a:tabLst>
            </a:pP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defTabSz="914400"/>
            <a:r>
              <a:rPr lang="en-GB" altLang="ja-JP" sz="16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(Annex DSSAD (Informal doc.GRVA05-</a:t>
            </a:r>
            <a:r>
              <a:rPr lang="en-US" altLang="ja-JP" sz="16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31</a:t>
            </a:r>
            <a:r>
              <a:rPr lang="en-GB" altLang="ja-JP" sz="16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))</a:t>
            </a:r>
          </a:p>
          <a:p>
            <a:pPr defTabSz="914400"/>
            <a:r>
              <a:rPr lang="en-GB" altLang="ja-JP" sz="1600" i="1" dirty="0">
                <a:solidFill>
                  <a:schemeClr val="accent1"/>
                </a:solidFill>
                <a:latin typeface="Century Gothic" panose="020B0502020202020204" pitchFamily="34" charset="0"/>
                <a:ea typeface="STHupo" panose="020B0503020204020204" pitchFamily="2" charset="-122"/>
                <a:cs typeface="Times New Roman" panose="02020603050405020304" pitchFamily="18" charset="0"/>
              </a:rPr>
              <a:t> </a:t>
            </a:r>
            <a:r>
              <a:rPr lang="en-GB" altLang="ja-JP" sz="1600" i="1" dirty="0">
                <a:solidFill>
                  <a:schemeClr val="accent1"/>
                </a:solidFill>
                <a:latin typeface="Century Gothic" panose="020B050202020202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Drafted by DSSAD/EDR IWG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18DF19DA-DFAC-44C7-8E24-930312882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786" y="5455256"/>
            <a:ext cx="3871860" cy="800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en-GB" altLang="ja-JP" sz="16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New Reg. for CS/SU </a:t>
            </a:r>
            <a:r>
              <a:rPr lang="en-GB" altLang="ja-JP" sz="14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(Informal doc.GRVA05-05-06)</a:t>
            </a:r>
          </a:p>
          <a:p>
            <a:pPr lvl="0" defTabSz="914400"/>
            <a:r>
              <a:rPr lang="en-GB" altLang="ja-JP" sz="1600" i="1" dirty="0">
                <a:solidFill>
                  <a:schemeClr val="accent1"/>
                </a:solidFill>
                <a:latin typeface="Century Gothic" panose="020B050202020202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Drafted by CS/OTA TF</a:t>
            </a:r>
            <a:endParaRPr kumimoji="0" lang="en-GB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46F53A45-389F-4BEF-AF43-3287DF160894}"/>
              </a:ext>
            </a:extLst>
          </p:cNvPr>
          <p:cNvSpPr/>
          <p:nvPr/>
        </p:nvSpPr>
        <p:spPr>
          <a:xfrm>
            <a:off x="120934" y="2387818"/>
            <a:ext cx="3454869" cy="12499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EE182D1F-759D-4D65-A672-F2D274413052}"/>
              </a:ext>
            </a:extLst>
          </p:cNvPr>
          <p:cNvSpPr/>
          <p:nvPr/>
        </p:nvSpPr>
        <p:spPr>
          <a:xfrm>
            <a:off x="5217602" y="4382507"/>
            <a:ext cx="3805463" cy="64760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F7913184-FC69-4978-ABE7-A656A0CEFB58}"/>
              </a:ext>
            </a:extLst>
          </p:cNvPr>
          <p:cNvSpPr/>
          <p:nvPr/>
        </p:nvSpPr>
        <p:spPr>
          <a:xfrm>
            <a:off x="5242422" y="3402597"/>
            <a:ext cx="3797448" cy="90810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54800C28-7849-4F4A-BF12-E5DA5D5A5210}"/>
              </a:ext>
            </a:extLst>
          </p:cNvPr>
          <p:cNvSpPr/>
          <p:nvPr/>
        </p:nvSpPr>
        <p:spPr>
          <a:xfrm>
            <a:off x="5242422" y="2010711"/>
            <a:ext cx="3780642" cy="127152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左 15">
            <a:extLst>
              <a:ext uri="{FF2B5EF4-FFF2-40B4-BE49-F238E27FC236}">
                <a16:creationId xmlns:a16="http://schemas.microsoft.com/office/drawing/2014/main" id="{2F08DF12-674C-4D73-BC4B-AEB9D4BA16DC}"/>
              </a:ext>
            </a:extLst>
          </p:cNvPr>
          <p:cNvSpPr/>
          <p:nvPr/>
        </p:nvSpPr>
        <p:spPr>
          <a:xfrm>
            <a:off x="3515698" y="2794167"/>
            <a:ext cx="1652984" cy="2806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矢印: 左 16">
            <a:extLst>
              <a:ext uri="{FF2B5EF4-FFF2-40B4-BE49-F238E27FC236}">
                <a16:creationId xmlns:a16="http://schemas.microsoft.com/office/drawing/2014/main" id="{F5C92821-E5AA-4165-972E-A9F800C29A8B}"/>
              </a:ext>
            </a:extLst>
          </p:cNvPr>
          <p:cNvSpPr/>
          <p:nvPr/>
        </p:nvSpPr>
        <p:spPr>
          <a:xfrm rot="1027979">
            <a:off x="3567564" y="3445732"/>
            <a:ext cx="1651935" cy="330884"/>
          </a:xfrm>
          <a:prstGeom prst="lef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左 17">
            <a:extLst>
              <a:ext uri="{FF2B5EF4-FFF2-40B4-BE49-F238E27FC236}">
                <a16:creationId xmlns:a16="http://schemas.microsoft.com/office/drawing/2014/main" id="{0E6C41A3-988C-4182-9AF5-B6AECFDC8E02}"/>
              </a:ext>
            </a:extLst>
          </p:cNvPr>
          <p:cNvSpPr/>
          <p:nvPr/>
        </p:nvSpPr>
        <p:spPr>
          <a:xfrm rot="1559955">
            <a:off x="3280560" y="4167486"/>
            <a:ext cx="2140336" cy="240359"/>
          </a:xfrm>
          <a:prstGeom prst="lef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矢印: 左 18">
            <a:extLst>
              <a:ext uri="{FF2B5EF4-FFF2-40B4-BE49-F238E27FC236}">
                <a16:creationId xmlns:a16="http://schemas.microsoft.com/office/drawing/2014/main" id="{C8A240E3-68BA-465A-8009-B96F5C1EBAA6}"/>
              </a:ext>
            </a:extLst>
          </p:cNvPr>
          <p:cNvSpPr/>
          <p:nvPr/>
        </p:nvSpPr>
        <p:spPr>
          <a:xfrm rot="1904023">
            <a:off x="3220630" y="4796318"/>
            <a:ext cx="2292790" cy="212624"/>
          </a:xfrm>
          <a:prstGeom prst="lef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BF2ABDF2-4626-427F-8DF3-5D5D50638E0E}"/>
              </a:ext>
            </a:extLst>
          </p:cNvPr>
          <p:cNvSpPr/>
          <p:nvPr/>
        </p:nvSpPr>
        <p:spPr>
          <a:xfrm>
            <a:off x="5231583" y="5457194"/>
            <a:ext cx="3791481" cy="82629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1FD7A52-B467-42E6-AE21-24853FAB1F5D}"/>
              </a:ext>
            </a:extLst>
          </p:cNvPr>
          <p:cNvSpPr txBox="1"/>
          <p:nvPr/>
        </p:nvSpPr>
        <p:spPr>
          <a:xfrm>
            <a:off x="1040235" y="2145789"/>
            <a:ext cx="126970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Requirement</a:t>
            </a:r>
            <a:endParaRPr kumimoji="1" lang="ja-JP" altLang="en-US" sz="16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A6D4EE6-56AE-4F05-8EDB-E2AA35C87857}"/>
              </a:ext>
            </a:extLst>
          </p:cNvPr>
          <p:cNvSpPr txBox="1"/>
          <p:nvPr/>
        </p:nvSpPr>
        <p:spPr>
          <a:xfrm>
            <a:off x="3797517" y="2426463"/>
            <a:ext cx="1229183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Validation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3361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CCE2182-A658-45FC-89BA-7C5CBB810092}"/>
              </a:ext>
            </a:extLst>
          </p:cNvPr>
          <p:cNvSpPr/>
          <p:nvPr/>
        </p:nvSpPr>
        <p:spPr>
          <a:xfrm>
            <a:off x="0" y="766964"/>
            <a:ext cx="3624044" cy="17125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A553E4F0-89C8-4728-BB8F-26D18AE15BA4}"/>
              </a:ext>
            </a:extLst>
          </p:cNvPr>
          <p:cNvSpPr/>
          <p:nvPr/>
        </p:nvSpPr>
        <p:spPr>
          <a:xfrm>
            <a:off x="3866627" y="590865"/>
            <a:ext cx="5199077" cy="3996170"/>
          </a:xfrm>
          <a:prstGeom prst="wedgeRoundRectCallout">
            <a:avLst>
              <a:gd name="adj1" fmla="val -58359"/>
              <a:gd name="adj2" fmla="val -3049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5338CEE-0E75-4D26-9756-1CF4476D1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34" y="31072"/>
            <a:ext cx="79628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Necessity of boundary of preventable/unpreventable for audit/assessment</a:t>
            </a:r>
            <a:endParaRPr kumimoji="0" lang="ja-JP" altLang="en-US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EB23A9-A8EC-40A1-9DC1-D8A752F00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01306"/>
            <a:ext cx="408404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  <a:defRPr/>
            </a:pPr>
            <a:r>
              <a:rPr kumimoji="0" lang="en-GB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Regulation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  <a:defRPr/>
            </a:pPr>
            <a:endParaRPr kumimoji="0" lang="en-GB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  <a:defRPr/>
            </a:pPr>
            <a:r>
              <a:rPr kumimoji="0" lang="en-GB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5.	S</a:t>
            </a:r>
            <a:r>
              <a:rPr kumimoji="0" lang="en-GB" altLang="ja-JP" sz="1600" b="0" i="0" u="none" strike="noStrike" kern="1200" cap="none" spc="0" normalizeH="0" baseline="0" noProof="0" dirty="0" bmk="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ystem Safety and Fail-safe Response</a:t>
            </a:r>
            <a:endParaRPr kumimoji="0" lang="en-GB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  <a:defRPr/>
            </a:pPr>
            <a:r>
              <a:rPr kumimoji="0" lang="en-GB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0" lang="en-GB" altLang="ja-JP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6.	Human Machine Interface / Operator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  <a:defRPr/>
            </a:pPr>
            <a:r>
              <a:rPr kumimoji="0" lang="en-GB" altLang="ja-JP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Information</a:t>
            </a:r>
            <a:endParaRPr kumimoji="0" lang="en-GB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  <a:defRPr/>
            </a:pPr>
            <a:r>
              <a:rPr kumimoji="0" lang="en-GB" altLang="ja-JP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7.	Object Event Detection and Response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46F53A45-389F-4BEF-AF43-3287DF160894}"/>
              </a:ext>
            </a:extLst>
          </p:cNvPr>
          <p:cNvSpPr/>
          <p:nvPr/>
        </p:nvSpPr>
        <p:spPr>
          <a:xfrm>
            <a:off x="78296" y="1118444"/>
            <a:ext cx="3454869" cy="12499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2D38F0B7-5DC8-4396-A12B-2CD6EE248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105" y="726902"/>
            <a:ext cx="5108895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r"/>
                <a:tab pos="990600" algn="l"/>
                <a:tab pos="5670550" algn="l"/>
                <a:tab pos="6119813" algn="r"/>
              </a:tabLst>
              <a:defRPr/>
            </a:pPr>
            <a:r>
              <a:rPr kumimoji="0" lang="en-GB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5.	S</a:t>
            </a:r>
            <a:r>
              <a:rPr kumimoji="0" lang="en-GB" altLang="ja-JP" sz="1600" b="0" i="0" u="none" strike="noStrike" kern="1200" cap="none" spc="0" normalizeH="0" baseline="0" noProof="0" dirty="0" bmk="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ystem Safety and Fail-safe Response (Excerpt)</a:t>
            </a:r>
            <a:endParaRPr kumimoji="0" lang="en-GB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+mn-cs"/>
            </a:endParaRPr>
          </a:p>
          <a:p>
            <a:endParaRPr lang="en-GB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5.1. 	General Requirements</a:t>
            </a:r>
            <a:endParaRPr lang="ja-JP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ja-JP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5.1.1.	The activated system shall perform the dynamic driving task</a:t>
            </a:r>
            <a:r>
              <a:rPr lang="en-GB" altLang="ja-JP" sz="16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manage all situations including failures, and shall not endanger the safety of the vehicle occupants or any other road users.</a:t>
            </a:r>
            <a:endParaRPr lang="ja-JP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ja-JP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activated system shall not cause any collisions that are reasonably foreseeable and preventable. </a:t>
            </a:r>
            <a:r>
              <a:rPr lang="en-GB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collision can be safely avoided without causing another one, it shall be avoided. When the vehicle is involved in a detectable collision, the vehicle shall be brought to a standstill. </a:t>
            </a:r>
            <a:endParaRPr lang="ja-JP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580BCFA2-F1A4-4337-A13A-AF8821746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13" y="5009355"/>
            <a:ext cx="8923091" cy="156966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r"/>
                <a:tab pos="990600" algn="l"/>
                <a:tab pos="567055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en-US" altLang="ja-JP" sz="3200" dirty="0">
                <a:solidFill>
                  <a:prstClr val="black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To inspect conformity of the vehicle with ALKS to this provision according to </a:t>
            </a:r>
            <a:r>
              <a:rPr lang="en-US" altLang="ja-JP" sz="3200" u="sng" dirty="0">
                <a:solidFill>
                  <a:schemeClr val="accent1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Annex 4</a:t>
            </a:r>
            <a:r>
              <a:rPr lang="en-US" altLang="ja-JP" sz="3200" dirty="0">
                <a:solidFill>
                  <a:prstClr val="black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, boundary 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of Preventable and unpreventable should be determined. </a:t>
            </a:r>
            <a:endParaRPr lang="ja-JP" altLang="ja-JP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矢印: 折線 3">
            <a:extLst>
              <a:ext uri="{FF2B5EF4-FFF2-40B4-BE49-F238E27FC236}">
                <a16:creationId xmlns:a16="http://schemas.microsoft.com/office/drawing/2014/main" id="{DC63BC00-997F-4F62-AF96-E13DB8D40DA2}"/>
              </a:ext>
            </a:extLst>
          </p:cNvPr>
          <p:cNvSpPr/>
          <p:nvPr/>
        </p:nvSpPr>
        <p:spPr>
          <a:xfrm>
            <a:off x="1426127" y="2831015"/>
            <a:ext cx="2608977" cy="193211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B3FB75A-F1DF-4C2E-AD83-584BD27F2348}"/>
              </a:ext>
            </a:extLst>
          </p:cNvPr>
          <p:cNvSpPr txBox="1"/>
          <p:nvPr/>
        </p:nvSpPr>
        <p:spPr>
          <a:xfrm>
            <a:off x="1057013" y="916338"/>
            <a:ext cx="126970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Requirement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40953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E21E2B1-0313-4918-AD63-55901D0726D9}"/>
              </a:ext>
            </a:extLst>
          </p:cNvPr>
          <p:cNvGrpSpPr/>
          <p:nvPr/>
        </p:nvGrpSpPr>
        <p:grpSpPr>
          <a:xfrm>
            <a:off x="58723" y="516788"/>
            <a:ext cx="3917659" cy="5568469"/>
            <a:chOff x="5192785" y="505544"/>
            <a:chExt cx="3790429" cy="5568469"/>
          </a:xfrm>
        </p:grpSpPr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2E63257C-9C2A-416B-95CC-CDD48BB66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787" y="505544"/>
              <a:ext cx="3790427" cy="47705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r"/>
                  <a:tab pos="990600" algn="l"/>
                  <a:tab pos="5670550" algn="l"/>
                  <a:tab pos="6119813" algn="r"/>
                </a:tabLst>
              </a:pPr>
              <a:r>
                <a:rPr kumimoji="0" lang="en-GB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Annexes to the Reg.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r"/>
                  <a:tab pos="990600" algn="l"/>
                  <a:tab pos="5670550" algn="l"/>
                  <a:tab pos="6119813" algn="r"/>
                </a:tabLst>
              </a:pPr>
              <a:endPara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r"/>
                  <a:tab pos="990600" algn="l"/>
                  <a:tab pos="5670550" algn="l"/>
                  <a:tab pos="6119813" algn="r"/>
                </a:tabLst>
              </a:pPr>
              <a:r>
                <a:rPr kumimoji="0" lang="en-GB" altLang="ja-JP" sz="16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	1  Communication</a:t>
              </a:r>
              <a:endPara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r"/>
                  <a:tab pos="990600" algn="l"/>
                  <a:tab pos="5670550" algn="l"/>
                  <a:tab pos="6119813" algn="r"/>
                </a:tabLst>
              </a:pPr>
              <a:r>
                <a:rPr kumimoji="0" lang="en-GB" altLang="ja-JP" sz="16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	2  Arrangements of approval marks</a:t>
              </a:r>
              <a:endPara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r"/>
                  <a:tab pos="990600" algn="l"/>
                  <a:tab pos="5670550" algn="l"/>
                  <a:tab pos="6119813" algn="r"/>
                </a:tabLst>
              </a:pPr>
              <a:r>
                <a:rPr kumimoji="0" lang="en-GB" altLang="ja-JP" sz="16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	3  System information data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r"/>
                  <a:tab pos="990600" algn="l"/>
                  <a:tab pos="5670550" algn="l"/>
                  <a:tab pos="6119813" algn="r"/>
                </a:tabLst>
              </a:pPr>
              <a:endPara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r"/>
                  <a:tab pos="990600" algn="l"/>
                  <a:tab pos="5670550" algn="l"/>
                  <a:tab pos="6119813" algn="r"/>
                </a:tabLst>
              </a:pPr>
              <a:r>
                <a:rPr kumimoji="0" lang="en-GB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	4  Special requirements to be applied to the safety aspects</a:t>
              </a:r>
              <a:r>
                <a:rPr lang="en-GB" altLang="ja-JP" sz="1600" dirty="0"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</a:t>
              </a:r>
              <a:r>
                <a:rPr kumimoji="0" lang="en-GB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of</a:t>
              </a:r>
              <a:r>
                <a:rPr lang="en-GB" altLang="ja-JP" sz="1600" dirty="0"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</a:t>
              </a:r>
              <a:r>
                <a:rPr kumimoji="0" lang="en-GB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electronic control systems [and Audit] (Informal doc. GRVA05-</a:t>
              </a:r>
              <a:r>
                <a:rPr kumimoji="0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19</a:t>
              </a:r>
              <a:r>
                <a:rPr kumimoji="0" lang="en-GB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)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r"/>
                  <a:tab pos="990600" algn="l"/>
                  <a:tab pos="5670550" algn="l"/>
                  <a:tab pos="6119813" algn="r"/>
                </a:tabLst>
              </a:pPr>
              <a:r>
                <a:rPr kumimoji="0" lang="en-GB" altLang="ja-JP" sz="1600" b="0" i="1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Century Gothic" panose="020B0502020202020204" pitchFamily="34" charset="0"/>
                  <a:ea typeface="STHupo" panose="020B0503020204020204" pitchFamily="2" charset="-122"/>
                  <a:cs typeface="Times New Roman" panose="02020603050405020304" pitchFamily="18" charset="0"/>
                </a:rPr>
                <a:t>New test method drafted by VMAD IWG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r"/>
                  <a:tab pos="990600" algn="l"/>
                  <a:tab pos="5670550" algn="l"/>
                  <a:tab pos="6119813" algn="r"/>
                </a:tabLst>
              </a:pPr>
              <a:r>
                <a:rPr kumimoji="0" lang="en-GB" altLang="ja-JP" sz="16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	</a:t>
              </a: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AutoNum type="arabicPlain" startAt="5"/>
                <a:tabLst>
                  <a:tab pos="539750" algn="r"/>
                  <a:tab pos="990600" algn="l"/>
                  <a:tab pos="5670550" algn="l"/>
                  <a:tab pos="6119813" algn="r"/>
                </a:tabLst>
              </a:pPr>
              <a:r>
                <a:rPr kumimoji="0" lang="en-GB" altLang="ja-JP" sz="16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Test Specifications for ALKS</a:t>
              </a:r>
            </a:p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539750" algn="r"/>
                  <a:tab pos="990600" algn="l"/>
                  <a:tab pos="5670550" algn="l"/>
                  <a:tab pos="6119813" algn="r"/>
                </a:tabLst>
              </a:pPr>
              <a:r>
                <a:rPr lang="en-GB" altLang="ja-JP" sz="1600" i="1" dirty="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  <a:ea typeface="STHupo" panose="020B0503020204020204" pitchFamily="2" charset="-122"/>
                  <a:cs typeface="Times New Roman" panose="02020603050405020304" pitchFamily="18" charset="0"/>
                </a:rPr>
                <a:t>Conventional test method drafted by ACSF IWG</a:t>
              </a:r>
            </a:p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539750" algn="r"/>
                  <a:tab pos="990600" algn="l"/>
                  <a:tab pos="5670550" algn="l"/>
                  <a:tab pos="6119813" algn="r"/>
                </a:tabLst>
              </a:pPr>
              <a:endPara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r"/>
                  <a:tab pos="990600" algn="l"/>
                  <a:tab pos="5670550" algn="l"/>
                  <a:tab pos="6119813" algn="r"/>
                </a:tabLst>
              </a:pPr>
              <a:endParaRPr lang="en-GB" altLang="ja-JP" sz="16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lvl="0" defTabSz="914400"/>
              <a:r>
                <a:rPr lang="en-GB" altLang="ja-JP" sz="160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(Annex DSSAD?(Informal doc.GRVA05-?))</a:t>
              </a:r>
            </a:p>
            <a:p>
              <a:pPr defTabSz="914400"/>
              <a:r>
                <a:rPr lang="en-GB" altLang="ja-JP" sz="1600" i="1" dirty="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  <a:ea typeface="STHupo" panose="020B0503020204020204" pitchFamily="2" charset="-122"/>
                  <a:cs typeface="Times New Roman" panose="02020603050405020304" pitchFamily="18" charset="0"/>
                </a:rPr>
                <a:t> </a:t>
              </a:r>
              <a:r>
                <a:rPr lang="en-GB" altLang="ja-JP" sz="1600" i="1" dirty="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Drafted by DSSAD/EDR IWG</a:t>
              </a: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18DF19DA-DFAC-44C7-8E24-930312882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786" y="5489238"/>
              <a:ext cx="3790427" cy="584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9750" algn="r"/>
                  <a:tab pos="990600" algn="l"/>
                  <a:tab pos="5670550" algn="l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defTabSz="914400"/>
              <a:r>
                <a:rPr lang="en-GB" altLang="ja-JP" sz="160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New </a:t>
              </a:r>
              <a:r>
                <a:rPr lang="en-GB" altLang="ja-JP" sz="1600" dirty="0" err="1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Reg.for</a:t>
              </a:r>
              <a:r>
                <a:rPr lang="en-GB" altLang="ja-JP" sz="160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CS/SU (</a:t>
              </a:r>
              <a:r>
                <a:rPr lang="en-GB" altLang="ja-JP" sz="140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Informal doc.GRVA05-?</a:t>
              </a:r>
              <a:r>
                <a:rPr lang="en-GB" altLang="ja-JP" sz="160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)</a:t>
              </a:r>
            </a:p>
            <a:p>
              <a:pPr lvl="0" defTabSz="914400"/>
              <a:r>
                <a:rPr lang="en-GB" altLang="ja-JP" sz="1600" i="1" dirty="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Drafted by CS/OTA TF</a:t>
              </a:r>
              <a:endParaRPr kumimoji="0" lang="en-GB" altLang="ja-JP" sz="16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</a:endParaRPr>
            </a:p>
          </p:txBody>
        </p:sp>
        <p:sp>
          <p:nvSpPr>
            <p:cNvPr id="13" name="四角形: 角を丸くする 12">
              <a:extLst>
                <a:ext uri="{FF2B5EF4-FFF2-40B4-BE49-F238E27FC236}">
                  <a16:creationId xmlns:a16="http://schemas.microsoft.com/office/drawing/2014/main" id="{EE182D1F-759D-4D65-A672-F2D274413052}"/>
                </a:ext>
              </a:extLst>
            </p:cNvPr>
            <p:cNvSpPr/>
            <p:nvPr/>
          </p:nvSpPr>
          <p:spPr>
            <a:xfrm>
              <a:off x="5192785" y="4691307"/>
              <a:ext cx="3712830" cy="523220"/>
            </a:xfrm>
            <a:prstGeom prst="roundRect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F7913184-FC69-4978-ABE7-A656A0CEFB58}"/>
                </a:ext>
              </a:extLst>
            </p:cNvPr>
            <p:cNvSpPr/>
            <p:nvPr/>
          </p:nvSpPr>
          <p:spPr>
            <a:xfrm>
              <a:off x="5242421" y="3429000"/>
              <a:ext cx="3663193" cy="908108"/>
            </a:xfrm>
            <a:prstGeom prst="roundRect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54800C28-7849-4F4A-BF12-E5DA5D5A5210}"/>
                </a:ext>
              </a:extLst>
            </p:cNvPr>
            <p:cNvSpPr/>
            <p:nvPr/>
          </p:nvSpPr>
          <p:spPr>
            <a:xfrm>
              <a:off x="5242422" y="1954635"/>
              <a:ext cx="3663193" cy="1367406"/>
            </a:xfrm>
            <a:prstGeom prst="roundRect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2FF50E91-8836-4020-89A9-B4629E3D3E76}"/>
              </a:ext>
            </a:extLst>
          </p:cNvPr>
          <p:cNvSpPr/>
          <p:nvPr/>
        </p:nvSpPr>
        <p:spPr>
          <a:xfrm>
            <a:off x="4202884" y="524938"/>
            <a:ext cx="4882391" cy="6333062"/>
          </a:xfrm>
          <a:prstGeom prst="wedgeRoundRectCallout">
            <a:avLst>
              <a:gd name="adj1" fmla="val -59397"/>
              <a:gd name="adj2" fmla="val -2032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5338CEE-0E75-4D26-9756-1CF4476D1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347" y="-29370"/>
            <a:ext cx="82557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2800" u="sng" dirty="0"/>
              <a:t>Basic structure of DRAFT Annex 4(audit/assessment) </a:t>
            </a:r>
            <a:r>
              <a:rPr lang="ja-JP" altLang="en-US" sz="2800" u="sng" dirty="0"/>
              <a:t>①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1BCB1BF-08E3-44EB-8049-684AB191E7E0}"/>
              </a:ext>
            </a:extLst>
          </p:cNvPr>
          <p:cNvSpPr txBox="1"/>
          <p:nvPr/>
        </p:nvSpPr>
        <p:spPr>
          <a:xfrm>
            <a:off x="4361643" y="644481"/>
            <a:ext cx="478235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Annex 4</a:t>
            </a:r>
          </a:p>
          <a:p>
            <a:r>
              <a:rPr lang="en-GB" altLang="ja-JP" sz="1600" dirty="0"/>
              <a:t>Special requirements to be applied to the functional and operational safety aspects of automated driving systems</a:t>
            </a:r>
            <a:endParaRPr kumimoji="1" lang="en-US" altLang="ja-JP" sz="1600" dirty="0"/>
          </a:p>
          <a:p>
            <a:r>
              <a:rPr kumimoji="1" lang="en-US" altLang="ja-JP" sz="1400" dirty="0"/>
              <a:t>1.	General</a:t>
            </a:r>
          </a:p>
          <a:p>
            <a:r>
              <a:rPr kumimoji="1" lang="en-US" altLang="ja-JP" sz="1400" dirty="0"/>
              <a:t>2.	Definitions</a:t>
            </a:r>
          </a:p>
          <a:p>
            <a:r>
              <a:rPr kumimoji="1" lang="en-US" altLang="ja-JP" sz="1400" dirty="0"/>
              <a:t>3.	Documentation </a:t>
            </a:r>
          </a:p>
          <a:p>
            <a:r>
              <a:rPr kumimoji="1" lang="en-US" altLang="ja-JP" sz="1400" dirty="0"/>
              <a:t>3.1.	Requirements</a:t>
            </a:r>
          </a:p>
          <a:p>
            <a:r>
              <a:rPr kumimoji="1" lang="en-US" altLang="ja-JP" sz="1400" dirty="0"/>
              <a:t>3.2.	Description of the functions of "The System" including </a:t>
            </a:r>
          </a:p>
          <a:p>
            <a:r>
              <a:rPr kumimoji="1" lang="en-US" altLang="ja-JP" sz="1400" dirty="0"/>
              <a:t>           control strategies</a:t>
            </a:r>
          </a:p>
          <a:p>
            <a:r>
              <a:rPr kumimoji="1" lang="en-US" altLang="ja-JP" sz="1400" dirty="0"/>
              <a:t>3.3.	System layout and schematics</a:t>
            </a:r>
          </a:p>
          <a:p>
            <a:r>
              <a:rPr kumimoji="1" lang="en-US" altLang="ja-JP" sz="1600" dirty="0">
                <a:solidFill>
                  <a:schemeClr val="accent1"/>
                </a:solidFill>
              </a:rPr>
              <a:t>3.4.	Safety concept of the manufacturer</a:t>
            </a:r>
          </a:p>
          <a:p>
            <a:r>
              <a:rPr kumimoji="1" lang="en-US" altLang="ja-JP" sz="1400" dirty="0"/>
              <a:t>3.5.	Safety management system (Process Audit)</a:t>
            </a:r>
          </a:p>
          <a:p>
            <a:r>
              <a:rPr kumimoji="1" lang="en-US" altLang="ja-JP" sz="1400" dirty="0"/>
              <a:t>4.	Verification and tests</a:t>
            </a:r>
          </a:p>
          <a:p>
            <a:r>
              <a:rPr kumimoji="1" lang="en-US" altLang="ja-JP" sz="1400" dirty="0"/>
              <a:t>5.	Reporting by </a:t>
            </a:r>
          </a:p>
          <a:p>
            <a:r>
              <a:rPr kumimoji="1" lang="en-US" altLang="ja-JP" sz="1400" dirty="0"/>
              <a:t>6. 	Communication to the other type –approval authorities  </a:t>
            </a:r>
          </a:p>
          <a:p>
            <a:r>
              <a:rPr kumimoji="1" lang="en-US" altLang="ja-JP" sz="1400" dirty="0"/>
              <a:t>           (See appendix 3- Could also be annexed to the </a:t>
            </a:r>
          </a:p>
          <a:p>
            <a:r>
              <a:rPr kumimoji="1" lang="en-US" altLang="ja-JP" sz="1400" dirty="0"/>
              <a:t>           Communication  form)</a:t>
            </a:r>
          </a:p>
          <a:p>
            <a:r>
              <a:rPr kumimoji="1" lang="en-US" altLang="ja-JP" sz="1400" dirty="0"/>
              <a:t>7.	Competence of the auditors/assessors</a:t>
            </a:r>
          </a:p>
          <a:p>
            <a:endParaRPr kumimoji="1" lang="en-US" altLang="ja-JP" sz="1400" dirty="0"/>
          </a:p>
          <a:p>
            <a:r>
              <a:rPr kumimoji="1" lang="en-US" altLang="ja-JP" sz="1400" dirty="0"/>
              <a:t>Appendix 1: Model assessment form for automated driving  </a:t>
            </a:r>
          </a:p>
          <a:p>
            <a:r>
              <a:rPr kumimoji="1" lang="en-US" altLang="ja-JP" sz="1400" dirty="0"/>
              <a:t>                     systems</a:t>
            </a:r>
          </a:p>
          <a:p>
            <a:r>
              <a:rPr kumimoji="1" lang="en-US" altLang="ja-JP" sz="1400" dirty="0"/>
              <a:t>Appendix 2: Information document form for Automated Driving </a:t>
            </a:r>
          </a:p>
          <a:p>
            <a:r>
              <a:rPr kumimoji="1" lang="en-US" altLang="ja-JP" sz="1400" dirty="0"/>
              <a:t>                    System to be provided by the manufacturer for the </a:t>
            </a:r>
          </a:p>
          <a:p>
            <a:r>
              <a:rPr kumimoji="1" lang="en-US" altLang="ja-JP" sz="1400" dirty="0"/>
              <a:t>                    approval </a:t>
            </a:r>
          </a:p>
          <a:p>
            <a:r>
              <a:rPr kumimoji="1" lang="en-US" altLang="ja-JP" sz="1400" dirty="0"/>
              <a:t>(Appendix 3: Communication form?)</a:t>
            </a:r>
          </a:p>
          <a:p>
            <a:r>
              <a:rPr kumimoji="1" lang="en-US" altLang="ja-JP" sz="1400" dirty="0">
                <a:solidFill>
                  <a:schemeClr val="accent1"/>
                </a:solidFill>
              </a:rPr>
              <a:t>(Appendix 4: Traffic critical scenarios) </a:t>
            </a:r>
          </a:p>
        </p:txBody>
      </p:sp>
    </p:spTree>
    <p:extLst>
      <p:ext uri="{BB962C8B-B14F-4D97-AF65-F5344CB8AC3E}">
        <p14:creationId xmlns:p14="http://schemas.microsoft.com/office/powerpoint/2010/main" val="1413407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ABC7EA7-E7EC-48E7-B156-EBD70DD69E7D}"/>
              </a:ext>
            </a:extLst>
          </p:cNvPr>
          <p:cNvSpPr txBox="1"/>
          <p:nvPr/>
        </p:nvSpPr>
        <p:spPr>
          <a:xfrm>
            <a:off x="28206" y="655289"/>
            <a:ext cx="3805564" cy="51244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Annex 4</a:t>
            </a:r>
          </a:p>
          <a:p>
            <a:r>
              <a:rPr lang="en-GB" altLang="ja-JP" sz="1600" dirty="0"/>
              <a:t>Special requirements to be applied to the functional and operational safety aspects of automated driving systems</a:t>
            </a:r>
            <a:endParaRPr kumimoji="1" lang="en-US" altLang="ja-JP" sz="1600" dirty="0"/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1.	General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2.	Definitions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3.	Documentation 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3.1.	Requirements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3.2.	Description of the functions of "The System" including 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           control strategies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3.3.	System layout and schematics</a:t>
            </a:r>
          </a:p>
          <a:p>
            <a:r>
              <a:rPr kumimoji="1" lang="en-US" altLang="ja-JP" sz="1600" dirty="0">
                <a:solidFill>
                  <a:schemeClr val="accent1"/>
                </a:solidFill>
              </a:rPr>
              <a:t>3.4.	Safety concept of the manufacturer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3.5.	Safety management system (Process Audit)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4.	Verification and tests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5.	Reporting by 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6. 	Communication to the other type –approval authorities  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           (See appendix 3- Could also be annexed to the 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           Communication  form)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7.	Competence of the auditors/assessors</a:t>
            </a:r>
          </a:p>
          <a:p>
            <a:endParaRPr kumimoji="1" lang="en-US" altLang="ja-JP" sz="11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Appendix 1: Model assessment form for automated driving  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                     systems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Appendix 2: Information document form for Automated Driving 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                    System to be provided by the manufacturer for the 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                    approval </a:t>
            </a:r>
          </a:p>
          <a:p>
            <a:r>
              <a:rPr kumimoji="1" lang="en-US" altLang="ja-JP" sz="1100" dirty="0">
                <a:solidFill>
                  <a:schemeClr val="bg1">
                    <a:lumMod val="75000"/>
                  </a:schemeClr>
                </a:solidFill>
              </a:rPr>
              <a:t>(Appendix 3: Communication form?)</a:t>
            </a:r>
          </a:p>
          <a:p>
            <a:r>
              <a:rPr kumimoji="1" lang="en-US" altLang="ja-JP" dirty="0">
                <a:solidFill>
                  <a:schemeClr val="accent1"/>
                </a:solidFill>
              </a:rPr>
              <a:t>(Appendix 4: Traffic critical scenarios )</a:t>
            </a:r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2C278939-62A3-4E08-ACB6-233B22B5E04B}"/>
              </a:ext>
            </a:extLst>
          </p:cNvPr>
          <p:cNvSpPr/>
          <p:nvPr/>
        </p:nvSpPr>
        <p:spPr>
          <a:xfrm>
            <a:off x="4017692" y="503687"/>
            <a:ext cx="5067583" cy="6232673"/>
          </a:xfrm>
          <a:prstGeom prst="wedgeRectCallout">
            <a:avLst>
              <a:gd name="adj1" fmla="val -59128"/>
              <a:gd name="adj2" fmla="val -1004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5338CEE-0E75-4D26-9756-1CF4476D1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107" y="-10796"/>
            <a:ext cx="82557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2800" u="sng" dirty="0"/>
              <a:t>Basic structure of DRAFT Annex 4(audit/assessment)</a:t>
            </a:r>
            <a:r>
              <a:rPr lang="ja-JP" altLang="en-US" sz="2800" u="sng" dirty="0"/>
              <a:t>②</a:t>
            </a:r>
            <a:r>
              <a:rPr lang="en-US" altLang="ja-JP" sz="2800" u="sng" dirty="0"/>
              <a:t> </a:t>
            </a:r>
            <a:endParaRPr lang="ja-JP" altLang="en-US" sz="2800" u="sng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1BCB1BF-08E3-44EB-8049-684AB191E7E0}"/>
              </a:ext>
            </a:extLst>
          </p:cNvPr>
          <p:cNvSpPr txBox="1"/>
          <p:nvPr/>
        </p:nvSpPr>
        <p:spPr>
          <a:xfrm>
            <a:off x="4017692" y="470623"/>
            <a:ext cx="506758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(Excerpt)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3.4.4.	The documentation shall be supported, by an analysis which shows, in overall terms, how the system will behave to mitigate or avoid hazards  which can have a bearing on the safety of the driver, passengers and other road users.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chosen analytical approach (es) shall be established and maintained by the Manufacturer and shall be made open for inspection by the Type-approval authority at the time of the type approval. 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Type-approval authority shall perform an assessment of the application of the analytical approach (es): 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	Inspection of the safety approach at the concept (vehicle) level.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approach shall be based on a Hazard / Risk analysis appropriate to system safety.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	Inspection of the safety approach at the system level including a top down (from possible hazard to design) and bottom up approach (from design to possible hazards). The safety approach may be based on a Failure Mode and Effect Analysis (FMEA), a Fault Tree Analysis (FTA) and a system-theoretic process analysis (STPA) or any similar process appropriate to  system functional and operational safety. 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(c)	Inspection of the validation/verification plans and results including appropriate acceptance criteria. This shall include validation testing appropriate for validation, for example, Hardware in the Loop (HIL) testing, vehicle on-road operational testing, or any other testing appropriate for validation/verification. 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inspection shall confirm that each of the following items is covered where applicable under (a)-(c):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)-(iii) (omitted)</a:t>
            </a:r>
          </a:p>
          <a:p>
            <a:r>
              <a:rPr kumimoji="1" lang="en-US" altLang="ja-JP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(iv)	Identification of the relevant scenarios (including </a:t>
            </a:r>
            <a:r>
              <a:rPr kumimoji="1" lang="en-US" altLang="ja-JP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traffic critical scenarios </a:t>
            </a:r>
            <a:r>
              <a:rPr kumimoji="1" lang="en-US" altLang="ja-JP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defined in Appendix4) within the ODD and management method used to select scenarios and validation tool chosen</a:t>
            </a:r>
          </a:p>
          <a:p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矢印: 左 21">
            <a:extLst>
              <a:ext uri="{FF2B5EF4-FFF2-40B4-BE49-F238E27FC236}">
                <a16:creationId xmlns:a16="http://schemas.microsoft.com/office/drawing/2014/main" id="{C332F07E-4914-4167-BEFE-5EC6B8C01568}"/>
              </a:ext>
            </a:extLst>
          </p:cNvPr>
          <p:cNvSpPr/>
          <p:nvPr/>
        </p:nvSpPr>
        <p:spPr>
          <a:xfrm rot="407389">
            <a:off x="3492544" y="5567290"/>
            <a:ext cx="1501769" cy="157320"/>
          </a:xfrm>
          <a:prstGeom prst="leftArrow">
            <a:avLst/>
          </a:prstGeom>
          <a:solidFill>
            <a:srgbClr val="92D05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48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170525" y="170757"/>
            <a:ext cx="8771765" cy="405894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defPPr>
              <a:defRPr lang="en-US"/>
            </a:defPPr>
            <a:lvl1pPr>
              <a:buNone/>
              <a:defRPr sz="2400">
                <a:solidFill>
                  <a:srgbClr val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ctr"/>
            <a:r>
              <a:rPr kumimoji="1" lang="en-US" altLang="ja-JP" sz="2000" u="sng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Appendix 4: Traffic critical scenarios for ALKS</a:t>
            </a:r>
            <a:r>
              <a:rPr kumimoji="1" lang="ja-JP" altLang="en-US" sz="2000" u="sng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①（</a:t>
            </a:r>
            <a:r>
              <a:rPr kumimoji="1" lang="en-US" altLang="ja-JP" sz="2000" u="sng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Under</a:t>
            </a:r>
            <a:r>
              <a:rPr kumimoji="1" lang="ja-JP" altLang="en-US" sz="2000" u="sng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kumimoji="1" lang="en-US" altLang="ja-JP" sz="2000" u="sng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discussion)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304282"/>
            <a:ext cx="170525" cy="341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662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D761E24-EE7F-49A9-8011-05C5FE3803D8}"/>
              </a:ext>
            </a:extLst>
          </p:cNvPr>
          <p:cNvSpPr/>
          <p:nvPr/>
        </p:nvSpPr>
        <p:spPr>
          <a:xfrm>
            <a:off x="929390" y="913908"/>
            <a:ext cx="419724" cy="292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FEFC82-716E-43FC-A373-AB4B77EFB47B}"/>
              </a:ext>
            </a:extLst>
          </p:cNvPr>
          <p:cNvSpPr txBox="1"/>
          <p:nvPr/>
        </p:nvSpPr>
        <p:spPr>
          <a:xfrm>
            <a:off x="85262" y="645288"/>
            <a:ext cx="925305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ja-JP" sz="1600" dirty="0"/>
              <a:t>  This Appendix defines traffic critical scenarios for Annex 4 of the regulation which needs to be divided into preventable and unpreventable, according to the requirement in the regulation which stipulates “</a:t>
            </a:r>
            <a:r>
              <a:rPr lang="en-US" altLang="ja-JP" sz="1600" dirty="0"/>
              <a:t>The activated system shall not cause any collisions that are reasonably foreseeable and preventable.”</a:t>
            </a:r>
            <a:endParaRPr lang="ja-JP" altLang="ja-JP" sz="1600" dirty="0"/>
          </a:p>
          <a:p>
            <a:r>
              <a:rPr lang="en-US" altLang="ja-JP" sz="1600" dirty="0"/>
              <a:t>  Preventable scenarios are those where the validation should prove that ALKS does not result in an accident.</a:t>
            </a:r>
            <a:endParaRPr lang="ja-JP" altLang="ja-JP" sz="1600" dirty="0"/>
          </a:p>
          <a:p>
            <a:r>
              <a:rPr lang="en-US" altLang="ja-JP" sz="1600" dirty="0"/>
              <a:t>  Unpreventable scenarios are those where the validation should prove that collision mitigation strategy of ALKS should be implemented in an accident. </a:t>
            </a:r>
            <a:endParaRPr lang="ja-JP" altLang="ja-JP" sz="1600" dirty="0"/>
          </a:p>
          <a:p>
            <a:pPr lvl="0"/>
            <a:endParaRPr lang="en-GB" altLang="ja-JP" sz="1000" dirty="0"/>
          </a:p>
          <a:p>
            <a:pPr lvl="0"/>
            <a:r>
              <a:rPr lang="en-GB" altLang="ja-JP" dirty="0"/>
              <a:t>1. Traffic critical scenarios</a:t>
            </a:r>
            <a:endParaRPr lang="ja-JP" altLang="ja-JP" dirty="0"/>
          </a:p>
          <a:p>
            <a:r>
              <a:rPr lang="en-GB" altLang="ja-JP" sz="1600" dirty="0"/>
              <a:t> </a:t>
            </a:r>
            <a:r>
              <a:rPr lang="ja-JP" altLang="en-US" sz="1600" dirty="0"/>
              <a:t>　</a:t>
            </a:r>
            <a:r>
              <a:rPr lang="en-GB" altLang="ja-JP" sz="1600" dirty="0"/>
              <a:t>Following three are traffic critical scenarios:</a:t>
            </a:r>
            <a:endParaRPr lang="ja-JP" altLang="ja-JP" sz="1600" dirty="0"/>
          </a:p>
          <a:p>
            <a:pPr lvl="0"/>
            <a:r>
              <a:rPr lang="en-GB" altLang="ja-JP" sz="1600" dirty="0"/>
              <a:t>    </a:t>
            </a:r>
            <a:r>
              <a:rPr lang="ja-JP" altLang="en-US" sz="1600" dirty="0"/>
              <a:t>・</a:t>
            </a:r>
            <a:r>
              <a:rPr lang="en-GB" altLang="ja-JP" sz="1600" dirty="0"/>
              <a:t>Cut-in: the ‘other vehicle’ merges in front of the ‘ego vehicle’</a:t>
            </a:r>
            <a:endParaRPr lang="ja-JP" altLang="ja-JP" sz="1600" dirty="0"/>
          </a:p>
          <a:p>
            <a:pPr lvl="0"/>
            <a:r>
              <a:rPr lang="ja-JP" altLang="en-US" sz="1600" dirty="0"/>
              <a:t>　・</a:t>
            </a:r>
            <a:r>
              <a:rPr lang="en-GB" altLang="ja-JP" sz="1600" dirty="0"/>
              <a:t>Cut-out: the ‘other vehicle’ exits the lane of the ‘ego vehicle’</a:t>
            </a:r>
            <a:endParaRPr lang="ja-JP" altLang="ja-JP" sz="1600" dirty="0"/>
          </a:p>
          <a:p>
            <a:pPr lvl="0"/>
            <a:r>
              <a:rPr lang="ja-JP" altLang="en-US" sz="1600" dirty="0"/>
              <a:t>　・</a:t>
            </a:r>
            <a:r>
              <a:rPr lang="en-GB" altLang="ja-JP" sz="1600" dirty="0"/>
              <a:t>Deceleration: the ‘other vehicle’ decelerates in front of the ‘ego vehicle’</a:t>
            </a:r>
            <a:endParaRPr lang="ja-JP" altLang="ja-JP" sz="1600" dirty="0"/>
          </a:p>
          <a:p>
            <a:r>
              <a:rPr lang="ja-JP" altLang="en-US" sz="1600" dirty="0"/>
              <a:t>　</a:t>
            </a:r>
            <a:r>
              <a:rPr lang="en-US" altLang="ja-JP" sz="1600" dirty="0"/>
              <a:t>Each of these traffic critical scenarios can be created using the following</a:t>
            </a:r>
            <a:r>
              <a:rPr lang="ja-JP" altLang="en-US" sz="1600" dirty="0"/>
              <a:t> </a:t>
            </a:r>
            <a:r>
              <a:rPr lang="en-US" altLang="ja-JP" sz="1600" dirty="0"/>
              <a:t>parameters/elements:</a:t>
            </a:r>
            <a:endParaRPr lang="ja-JP" altLang="ja-JP" sz="1600" dirty="0"/>
          </a:p>
          <a:p>
            <a:pPr lvl="0"/>
            <a:r>
              <a:rPr lang="ja-JP" altLang="en-US" sz="1600" dirty="0"/>
              <a:t>　・</a:t>
            </a:r>
            <a:r>
              <a:rPr lang="en-US" altLang="ja-JP" sz="1600" dirty="0"/>
              <a:t>Road geometry</a:t>
            </a:r>
            <a:endParaRPr lang="ja-JP" altLang="ja-JP" sz="1600" dirty="0"/>
          </a:p>
          <a:p>
            <a:pPr lvl="0"/>
            <a:r>
              <a:rPr lang="ja-JP" altLang="en-US" sz="1600" dirty="0"/>
              <a:t>　・</a:t>
            </a:r>
            <a:r>
              <a:rPr lang="en-US" altLang="ja-JP" sz="1600" dirty="0"/>
              <a:t>Ego vehicle’s behavior/ </a:t>
            </a:r>
            <a:r>
              <a:rPr lang="en-US" altLang="ja-JP" sz="1600" dirty="0" err="1"/>
              <a:t>manoeuvre</a:t>
            </a:r>
            <a:r>
              <a:rPr lang="en-US" altLang="ja-JP" sz="1600" dirty="0"/>
              <a:t>  </a:t>
            </a:r>
            <a:endParaRPr lang="ja-JP" altLang="ja-JP" sz="1600" dirty="0"/>
          </a:p>
          <a:p>
            <a:pPr lvl="0"/>
            <a:r>
              <a:rPr lang="ja-JP" altLang="en-US" sz="1600" dirty="0"/>
              <a:t>　・</a:t>
            </a:r>
            <a:r>
              <a:rPr lang="en-US" altLang="ja-JP" sz="1600" dirty="0"/>
              <a:t>Other vehicle‘s behavior/ </a:t>
            </a:r>
            <a:r>
              <a:rPr lang="en-US" altLang="ja-JP" sz="1600" dirty="0" err="1"/>
              <a:t>manoeuvre</a:t>
            </a:r>
            <a:r>
              <a:rPr lang="en-US" altLang="ja-JP" sz="1600" dirty="0"/>
              <a:t> </a:t>
            </a:r>
          </a:p>
          <a:p>
            <a:pPr lvl="0"/>
            <a:r>
              <a:rPr lang="en-GB" altLang="ja-JP" sz="500" b="1" dirty="0"/>
              <a:t> </a:t>
            </a:r>
            <a:endParaRPr lang="ja-JP" altLang="ja-JP" sz="500" dirty="0"/>
          </a:p>
          <a:p>
            <a:r>
              <a:rPr lang="en-GB" altLang="ja-JP" dirty="0"/>
              <a:t>2. Performance model of ALKS</a:t>
            </a:r>
            <a:endParaRPr lang="ja-JP" altLang="ja-JP" dirty="0"/>
          </a:p>
          <a:p>
            <a:r>
              <a:rPr lang="en-GB" altLang="ja-JP" sz="1600" dirty="0"/>
              <a:t>    Traffic critical scenarios of ALKS are divided into preventable and unpreventable scenarios.  </a:t>
            </a:r>
          </a:p>
          <a:p>
            <a:r>
              <a:rPr lang="en-GB" altLang="ja-JP" sz="1600" dirty="0"/>
              <a:t>    They are determined based on the performance model of the ALKS shown below;</a:t>
            </a:r>
            <a:endParaRPr lang="ja-JP" altLang="ja-JP" sz="1600" dirty="0"/>
          </a:p>
          <a:p>
            <a:r>
              <a:rPr lang="en-GB" altLang="ja-JP" sz="1600" dirty="0"/>
              <a:t>        </a:t>
            </a:r>
            <a:r>
              <a:rPr lang="ja-JP" altLang="ja-JP" sz="1600" dirty="0"/>
              <a:t>〇 </a:t>
            </a:r>
            <a:r>
              <a:rPr lang="en-GB" altLang="ja-JP" sz="1600" dirty="0"/>
              <a:t>Human driver with ADAS model </a:t>
            </a:r>
            <a:endParaRPr lang="ja-JP" altLang="ja-JP" sz="1600" dirty="0"/>
          </a:p>
          <a:p>
            <a:r>
              <a:rPr lang="en-GB" altLang="ja-JP" sz="1600" dirty="0"/>
              <a:t>             In low-speed ALKS scenario, the avoidance capability required for the driver model is </a:t>
            </a:r>
          </a:p>
          <a:p>
            <a:r>
              <a:rPr lang="en-GB" altLang="ja-JP" sz="1600" dirty="0"/>
              <a:t>          braking control only. As a result, this driver model is separated into the following three </a:t>
            </a:r>
          </a:p>
          <a:p>
            <a:r>
              <a:rPr lang="en-GB" altLang="ja-JP" sz="1600" dirty="0"/>
              <a:t>          segments: “Risk perceive situation(</a:t>
            </a:r>
            <a:r>
              <a:rPr kumimoji="1" lang="en-US" altLang="ja-JP" sz="1600" dirty="0"/>
              <a:t>Risk evaluation time)</a:t>
            </a:r>
            <a:r>
              <a:rPr lang="en-GB" altLang="ja-JP" sz="1600" dirty="0"/>
              <a:t>”; “Delay in time(</a:t>
            </a:r>
            <a:r>
              <a:rPr kumimoji="1" lang="en-US" altLang="ja-JP" sz="1600" dirty="0"/>
              <a:t>Time duration from having </a:t>
            </a:r>
          </a:p>
          <a:p>
            <a:r>
              <a:rPr kumimoji="1" lang="en-US" altLang="ja-JP" sz="1600" dirty="0"/>
              <a:t>          finished perception until starting deceleration)</a:t>
            </a:r>
            <a:r>
              <a:rPr lang="en-GB" altLang="ja-JP" sz="1600" dirty="0"/>
              <a:t>”; and, “Deceleration degree(</a:t>
            </a:r>
            <a:r>
              <a:rPr kumimoji="1" lang="en-US" altLang="ja-JP" sz="1600" dirty="0"/>
              <a:t>Jerking time to full </a:t>
            </a:r>
          </a:p>
          <a:p>
            <a:r>
              <a:rPr kumimoji="1" lang="en-US" altLang="ja-JP" sz="1600" dirty="0"/>
              <a:t>         deceleration)</a:t>
            </a:r>
            <a:r>
              <a:rPr lang="en-GB" altLang="ja-JP" sz="1600" dirty="0"/>
              <a:t> and Max. G-force(Full Deceleration)”.   </a:t>
            </a:r>
            <a:endParaRPr lang="ja-JP" altLang="ja-JP" sz="16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1656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l="7120" t="22330" r="-1461" b="25194"/>
          <a:stretch/>
        </p:blipFill>
        <p:spPr>
          <a:xfrm>
            <a:off x="4472067" y="2800880"/>
            <a:ext cx="4620774" cy="2594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186117" y="10802"/>
            <a:ext cx="8771765" cy="405894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defPPr>
              <a:defRPr lang="en-US"/>
            </a:defPPr>
            <a:lvl1pPr>
              <a:buNone/>
              <a:defRPr sz="2400">
                <a:solidFill>
                  <a:srgbClr val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ctr"/>
            <a:r>
              <a:rPr kumimoji="1" lang="en-US" altLang="ja-JP" sz="2000" u="sng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Appendix 4: Traffic critical scenarios for ALKS</a:t>
            </a:r>
            <a:r>
              <a:rPr kumimoji="1" lang="ja-JP" altLang="en-US" sz="2000" u="sng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②（</a:t>
            </a:r>
            <a:r>
              <a:rPr kumimoji="1" lang="en-US" altLang="ja-JP" sz="2000" u="sng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Under</a:t>
            </a:r>
            <a:r>
              <a:rPr kumimoji="1" lang="ja-JP" altLang="en-US" sz="2000" u="sng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kumimoji="1" lang="en-US" altLang="ja-JP" sz="2000" u="sng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discussion)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304282"/>
            <a:ext cx="170525" cy="341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662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D761E24-EE7F-49A9-8011-05C5FE3803D8}"/>
              </a:ext>
            </a:extLst>
          </p:cNvPr>
          <p:cNvSpPr/>
          <p:nvPr/>
        </p:nvSpPr>
        <p:spPr>
          <a:xfrm>
            <a:off x="929390" y="913908"/>
            <a:ext cx="419724" cy="292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CCCAF0-BDF7-40AC-90E4-8C4808C969AD}"/>
              </a:ext>
            </a:extLst>
          </p:cNvPr>
          <p:cNvSpPr txBox="1"/>
          <p:nvPr/>
        </p:nvSpPr>
        <p:spPr>
          <a:xfrm>
            <a:off x="46110" y="373848"/>
            <a:ext cx="9046731" cy="156966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altLang="ja-JP" sz="1600" dirty="0"/>
              <a:t> </a:t>
            </a:r>
            <a:r>
              <a:rPr lang="ja-JP" altLang="ja-JP" sz="1600" dirty="0"/>
              <a:t>〇 </a:t>
            </a:r>
            <a:r>
              <a:rPr lang="en-US" altLang="ja-JP" sz="1600" dirty="0"/>
              <a:t>P</a:t>
            </a:r>
            <a:r>
              <a:rPr lang="en-GB" altLang="ja-JP" sz="1600" dirty="0" err="1"/>
              <a:t>erformance</a:t>
            </a:r>
            <a:r>
              <a:rPr lang="en-GB" altLang="ja-JP" sz="1600" dirty="0"/>
              <a:t> model </a:t>
            </a:r>
          </a:p>
          <a:p>
            <a:r>
              <a:rPr kumimoji="1" lang="en-US" altLang="ja-JP" sz="1600" dirty="0"/>
              <a:t>  To determine whether traffic scenarios are collision preventable or collision unpreventable, performance model factors [Risk perception points, risk evaluation time, Time duration</a:t>
            </a:r>
            <a:r>
              <a:rPr kumimoji="1" lang="ja-JP" altLang="en-US" sz="1600" dirty="0"/>
              <a:t> </a:t>
            </a:r>
            <a:r>
              <a:rPr kumimoji="1" lang="en-US" altLang="ja-JP" sz="1600" dirty="0"/>
              <a:t>seconds</a:t>
            </a:r>
            <a:r>
              <a:rPr kumimoji="1" lang="ja-JP" altLang="en-US" sz="1600" dirty="0"/>
              <a:t> </a:t>
            </a:r>
            <a:r>
              <a:rPr kumimoji="1" lang="en-US" altLang="ja-JP" sz="1600" dirty="0"/>
              <a:t>from having finished perception until starting deceleration, jerking time to full deceleration and full deceleration] shown below can be used as the performance model of ALKS considering attentive human behavior .</a:t>
            </a:r>
          </a:p>
          <a:p>
            <a:r>
              <a:rPr kumimoji="1" lang="en-US" altLang="ja-JP" sz="1600" dirty="0"/>
              <a:t>   Merit of this model is that parameters can be set flexibly which is needed for audit/assessment. </a:t>
            </a:r>
            <a:endParaRPr kumimoji="1" lang="en-US" altLang="ja-JP" sz="16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4EE45A-F462-4ECD-9630-C57739843475}"/>
              </a:ext>
            </a:extLst>
          </p:cNvPr>
          <p:cNvSpPr txBox="1"/>
          <p:nvPr/>
        </p:nvSpPr>
        <p:spPr>
          <a:xfrm>
            <a:off x="5264483" y="5087370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[0.4sec]</a:t>
            </a:r>
            <a:endParaRPr kumimoji="1" lang="ja-JP" altLang="en-US" sz="11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E59686B-2F80-47D3-A080-FAF049D640FE}"/>
              </a:ext>
            </a:extLst>
          </p:cNvPr>
          <p:cNvSpPr txBox="1"/>
          <p:nvPr/>
        </p:nvSpPr>
        <p:spPr>
          <a:xfrm>
            <a:off x="5418918" y="4722227"/>
            <a:ext cx="402320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500" dirty="0">
                <a:solidFill>
                  <a:srgbClr val="FF0000"/>
                </a:solidFill>
              </a:rPr>
              <a:t>                                   </a:t>
            </a:r>
            <a:endParaRPr lang="ja-JP" altLang="ja-JP" sz="5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1F7C27-5862-48A3-A494-2AB70D756F1E}"/>
              </a:ext>
            </a:extLst>
          </p:cNvPr>
          <p:cNvSpPr txBox="1"/>
          <p:nvPr/>
        </p:nvSpPr>
        <p:spPr>
          <a:xfrm>
            <a:off x="5320208" y="4582409"/>
            <a:ext cx="6163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ja-JP" sz="700" dirty="0">
                <a:solidFill>
                  <a:srgbClr val="FF0000"/>
                </a:solidFill>
              </a:rPr>
              <a:t>Risk evaluation time</a:t>
            </a:r>
            <a:endParaRPr lang="ja-JP" altLang="ja-JP" sz="700" dirty="0">
              <a:solidFill>
                <a:srgbClr val="FF0000"/>
              </a:solidFill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6255EC5-902F-4CF2-95CC-95807B668E0A}"/>
              </a:ext>
            </a:extLst>
          </p:cNvPr>
          <p:cNvGrpSpPr/>
          <p:nvPr/>
        </p:nvGrpSpPr>
        <p:grpSpPr>
          <a:xfrm>
            <a:off x="4727250" y="4778275"/>
            <a:ext cx="679547" cy="460384"/>
            <a:chOff x="4727250" y="4762976"/>
            <a:chExt cx="679547" cy="477054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45097B62-6705-479F-B4CC-19ACCB869C9A}"/>
                </a:ext>
              </a:extLst>
            </p:cNvPr>
            <p:cNvSpPr txBox="1"/>
            <p:nvPr/>
          </p:nvSpPr>
          <p:spPr>
            <a:xfrm>
              <a:off x="4727250" y="4828978"/>
              <a:ext cx="525112" cy="3231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altLang="ja-JP" sz="5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                            ds                                         on </a:t>
              </a:r>
              <a:endParaRPr lang="ja-JP" altLang="ja-JP" sz="5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41DADE9-9D8F-4903-8C69-C43F81F59CBE}"/>
                </a:ext>
              </a:extLst>
            </p:cNvPr>
            <p:cNvSpPr txBox="1"/>
            <p:nvPr/>
          </p:nvSpPr>
          <p:spPr>
            <a:xfrm>
              <a:off x="4739371" y="4762976"/>
              <a:ext cx="66742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altLang="ja-JP" sz="800" dirty="0"/>
                <a:t>Risk perception point </a:t>
              </a:r>
              <a:endParaRPr lang="ja-JP" altLang="ja-JP" sz="900" dirty="0"/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8CFFB6-254C-4122-B5D5-B8525D6F9AAC}"/>
              </a:ext>
            </a:extLst>
          </p:cNvPr>
          <p:cNvSpPr txBox="1"/>
          <p:nvPr/>
        </p:nvSpPr>
        <p:spPr>
          <a:xfrm>
            <a:off x="-96750" y="1948198"/>
            <a:ext cx="505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・</a:t>
            </a:r>
            <a:r>
              <a:rPr kumimoji="1" lang="en-US" altLang="ja-JP" sz="1400" b="1" dirty="0"/>
              <a:t>Performance</a:t>
            </a:r>
            <a:r>
              <a:rPr kumimoji="1" lang="ja-JP" altLang="en-US" sz="1400" b="1" dirty="0"/>
              <a:t> </a:t>
            </a:r>
            <a:r>
              <a:rPr kumimoji="1" lang="en-US" altLang="ja-JP" sz="1400" b="1" dirty="0"/>
              <a:t>model</a:t>
            </a:r>
            <a:r>
              <a:rPr kumimoji="1" lang="ja-JP" altLang="en-US" sz="1400" b="1" dirty="0"/>
              <a:t> </a:t>
            </a:r>
            <a:r>
              <a:rPr kumimoji="1" lang="en-US" altLang="ja-JP" sz="1400" b="1" dirty="0"/>
              <a:t>factors for vehicles (Under discussion)</a:t>
            </a:r>
          </a:p>
        </p:txBody>
      </p:sp>
      <p:graphicFrame>
        <p:nvGraphicFramePr>
          <p:cNvPr id="14" name="表 14">
            <a:extLst>
              <a:ext uri="{FF2B5EF4-FFF2-40B4-BE49-F238E27FC236}">
                <a16:creationId xmlns:a16="http://schemas.microsoft.com/office/drawing/2014/main" id="{7DF3D343-6D1A-480B-AE30-05C7869B6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227385"/>
              </p:ext>
            </p:extLst>
          </p:nvPr>
        </p:nvGraphicFramePr>
        <p:xfrm>
          <a:off x="170525" y="2183758"/>
          <a:ext cx="4218105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7127">
                  <a:extLst>
                    <a:ext uri="{9D8B030D-6E8A-4147-A177-3AD203B41FA5}">
                      <a16:colId xmlns:a16="http://schemas.microsoft.com/office/drawing/2014/main" val="623849206"/>
                    </a:ext>
                  </a:extLst>
                </a:gridCol>
                <a:gridCol w="1132450">
                  <a:extLst>
                    <a:ext uri="{9D8B030D-6E8A-4147-A177-3AD203B41FA5}">
                      <a16:colId xmlns:a16="http://schemas.microsoft.com/office/drawing/2014/main" val="4152702368"/>
                    </a:ext>
                  </a:extLst>
                </a:gridCol>
                <a:gridCol w="2118528">
                  <a:extLst>
                    <a:ext uri="{9D8B030D-6E8A-4147-A177-3AD203B41FA5}">
                      <a16:colId xmlns:a16="http://schemas.microsoft.com/office/drawing/2014/main" val="380827260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Factors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091634"/>
                  </a:ext>
                </a:extLst>
              </a:tr>
              <a:tr h="99345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Risk perception point</a:t>
                      </a:r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 lane change (cutting in, cutting out)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Deviation of the center of a vehicle over 0.375m from the center of the driving lane</a:t>
                      </a:r>
                    </a:p>
                    <a:p>
                      <a:r>
                        <a:rPr kumimoji="1" lang="en-US" altLang="ja-JP" sz="1200" dirty="0"/>
                        <a:t>(Derived from research by Japan) 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982146"/>
                  </a:ext>
                </a:extLst>
              </a:tr>
              <a:tr h="59407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deceleration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Deceleration ratio of preceding vehicle and following distance</a:t>
                      </a:r>
                      <a:r>
                        <a:rPr kumimoji="1" lang="ja-JP" altLang="en-US" sz="1200" dirty="0"/>
                        <a:t> </a:t>
                      </a:r>
                      <a:r>
                        <a:rPr kumimoji="1" lang="en-US" altLang="ja-JP" sz="1200" dirty="0"/>
                        <a:t>of</a:t>
                      </a:r>
                      <a:r>
                        <a:rPr kumimoji="1" lang="ja-JP" altLang="en-US" sz="1200" dirty="0"/>
                        <a:t> </a:t>
                      </a:r>
                      <a:r>
                        <a:rPr kumimoji="1" lang="en-US" altLang="ja-JP" sz="1200" dirty="0"/>
                        <a:t>ego</a:t>
                      </a:r>
                      <a:r>
                        <a:rPr kumimoji="1" lang="ja-JP" altLang="en-US" sz="1200" dirty="0"/>
                        <a:t> </a:t>
                      </a:r>
                      <a:r>
                        <a:rPr kumimoji="1" lang="en-US" altLang="ja-JP" sz="1200" dirty="0"/>
                        <a:t>vehicle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666907"/>
                  </a:ext>
                </a:extLst>
              </a:tr>
              <a:tr h="4313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 Risk evaluation time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　</a:t>
                      </a:r>
                      <a:r>
                        <a:rPr kumimoji="1" lang="en-US" altLang="ja-JP" sz="1200" dirty="0"/>
                        <a:t>0.4 seconds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(Derived from research by Japan)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858327"/>
                  </a:ext>
                </a:extLst>
              </a:tr>
              <a:tr h="609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Time duration from having finished perception until starting deceleration,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　</a:t>
                      </a:r>
                      <a:r>
                        <a:rPr kumimoji="1" lang="en-US" altLang="ja-JP" sz="1200" dirty="0"/>
                        <a:t>0.75 seconds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(Common data in Japan)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770302"/>
                  </a:ext>
                </a:extLst>
              </a:tr>
              <a:tr h="5120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Jerking time to full deceleration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　</a:t>
                      </a:r>
                      <a:r>
                        <a:rPr kumimoji="1" lang="en-US" altLang="ja-JP" sz="1200" dirty="0"/>
                        <a:t>0.6 seconds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(Derived from experiments by NHTSA and Japan)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700827"/>
                  </a:ext>
                </a:extLst>
              </a:tr>
              <a:tr h="4003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Full</a:t>
                      </a:r>
                      <a:r>
                        <a:rPr kumimoji="1" lang="ja-JP" altLang="en-US" sz="1200" dirty="0"/>
                        <a:t> </a:t>
                      </a:r>
                      <a:r>
                        <a:rPr kumimoji="1" lang="en-US" altLang="ja-JP" sz="1200" dirty="0"/>
                        <a:t>deceleration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　</a:t>
                      </a:r>
                      <a:r>
                        <a:rPr kumimoji="1" lang="en-US" altLang="ja-JP" sz="1200" dirty="0"/>
                        <a:t>0.774G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(Derived from experiments by NHTSA and Japan)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39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64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08EA4B84AE734F849C61A8FBD6034A" ma:contentTypeVersion="4" ma:contentTypeDescription="新しいドキュメントを作成します。" ma:contentTypeScope="" ma:versionID="49c245f023ffa875bbdb8ceef2af3913">
  <xsd:schema xmlns:xsd="http://www.w3.org/2001/XMLSchema" xmlns:xs="http://www.w3.org/2001/XMLSchema" xmlns:p="http://schemas.microsoft.com/office/2006/metadata/properties" xmlns:ns3="b3a84a0d-f15a-4b42-8cb1-d312d138e798" targetNamespace="http://schemas.microsoft.com/office/2006/metadata/properties" ma:root="true" ma:fieldsID="f309e93645d3c56dc5f7b55a91da3d12" ns3:_="">
    <xsd:import namespace="b3a84a0d-f15a-4b42-8cb1-d312d138e7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a84a0d-f15a-4b42-8cb1-d312d138e7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93D21A-D540-4F0A-BF59-30518FEFDC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97BDA0-AC14-4A5E-8EE0-B3E37370A2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a84a0d-f15a-4b42-8cb1-d312d138e7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FC9F9B-28C8-42C9-9B3C-8F41D0D18085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b3a84a0d-f15a-4b42-8cb1-d312d138e79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</TotalTime>
  <Words>501</Words>
  <Application>Microsoft Office PowerPoint</Application>
  <PresentationFormat>On-screen Show (4:3)</PresentationFormat>
  <Paragraphs>196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Meiryo UI</vt:lpstr>
      <vt:lpstr>Arial</vt:lpstr>
      <vt:lpstr>Calibri</vt:lpstr>
      <vt:lpstr>Calibri Light</vt:lpstr>
      <vt:lpstr>Century Gothic</vt:lpstr>
      <vt:lpstr>Times New Roman</vt:lpstr>
      <vt:lpstr>Office テーマ</vt:lpstr>
      <vt:lpstr>Necessity of the traffic critical scenarios drafting at the SG1a group of VMAD IWG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the DRAFT UN Regulation No. [X] Uniform provisions concerning the approval of vehicles with regard to automated lane keeping system</dc:title>
  <dc:creator>T.Omori</dc:creator>
  <cp:lastModifiedBy>Secretariat</cp:lastModifiedBy>
  <cp:revision>70</cp:revision>
  <dcterms:created xsi:type="dcterms:W3CDTF">2020-02-06T00:50:45Z</dcterms:created>
  <dcterms:modified xsi:type="dcterms:W3CDTF">2020-02-13T17:34:28Z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0x0101008908EA4B84AE734F849C61A8FBD6034A</vt:lpwstr>
  </property>
</Properties>
</file>