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7"/>
  </p:notesMasterIdLst>
  <p:sldIdLst>
    <p:sldId id="438" r:id="rId6"/>
    <p:sldId id="439" r:id="rId7"/>
    <p:sldId id="440" r:id="rId8"/>
    <p:sldId id="441" r:id="rId9"/>
    <p:sldId id="444" r:id="rId10"/>
    <p:sldId id="445" r:id="rId11"/>
    <p:sldId id="425" r:id="rId12"/>
    <p:sldId id="428" r:id="rId13"/>
    <p:sldId id="429" r:id="rId14"/>
    <p:sldId id="430" r:id="rId15"/>
    <p:sldId id="431" r:id="rId16"/>
    <p:sldId id="432" r:id="rId17"/>
    <p:sldId id="433" r:id="rId18"/>
    <p:sldId id="434" r:id="rId19"/>
    <p:sldId id="436" r:id="rId20"/>
    <p:sldId id="437" r:id="rId21"/>
    <p:sldId id="446" r:id="rId22"/>
    <p:sldId id="435" r:id="rId23"/>
    <p:sldId id="448" r:id="rId24"/>
    <p:sldId id="447" r:id="rId25"/>
    <p:sldId id="426" r:id="rId26"/>
  </p:sldIdLst>
  <p:sldSz cx="12192000" cy="6858000"/>
  <p:notesSz cx="6858000" cy="9144000"/>
  <p:defaultTex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0"/>
    <p:restoredTop sz="96327"/>
  </p:normalViewPr>
  <p:slideViewPr>
    <p:cSldViewPr snapToGrid="0" snapToObjects="1">
      <p:cViewPr varScale="1">
        <p:scale>
          <a:sx n="125" d="100"/>
          <a:sy n="125" d="100"/>
        </p:scale>
        <p:origin x="90"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3DC71-67F2-1D4C-A70A-9D28D4C84893}" type="datetimeFigureOut">
              <a:rPr lang="en-PL" smtClean="0"/>
              <a:t>12/08/2020</a:t>
            </a:fld>
            <a:endParaRPr lang="en-P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91D36-8AC0-9A4D-9939-BDC28AD7ACAC}" type="slidenum">
              <a:rPr lang="en-PL" smtClean="0"/>
              <a:t>‹#›</a:t>
            </a:fld>
            <a:endParaRPr lang="en-PL"/>
          </a:p>
        </p:txBody>
      </p:sp>
    </p:spTree>
    <p:extLst>
      <p:ext uri="{BB962C8B-B14F-4D97-AF65-F5344CB8AC3E}">
        <p14:creationId xmlns:p14="http://schemas.microsoft.com/office/powerpoint/2010/main" val="2436598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D048FEC4-B702-F349-97BD-E877BF7F9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534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10</a:t>
            </a:fld>
            <a:endParaRPr lang="en-US"/>
          </a:p>
        </p:txBody>
      </p:sp>
    </p:spTree>
    <p:extLst>
      <p:ext uri="{BB962C8B-B14F-4D97-AF65-F5344CB8AC3E}">
        <p14:creationId xmlns:p14="http://schemas.microsoft.com/office/powerpoint/2010/main" val="380965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11</a:t>
            </a:fld>
            <a:endParaRPr lang="en-US"/>
          </a:p>
        </p:txBody>
      </p:sp>
    </p:spTree>
    <p:extLst>
      <p:ext uri="{BB962C8B-B14F-4D97-AF65-F5344CB8AC3E}">
        <p14:creationId xmlns:p14="http://schemas.microsoft.com/office/powerpoint/2010/main" val="802949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12</a:t>
            </a:fld>
            <a:endParaRPr lang="en-US"/>
          </a:p>
        </p:txBody>
      </p:sp>
    </p:spTree>
    <p:extLst>
      <p:ext uri="{BB962C8B-B14F-4D97-AF65-F5344CB8AC3E}">
        <p14:creationId xmlns:p14="http://schemas.microsoft.com/office/powerpoint/2010/main" val="822171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13</a:t>
            </a:fld>
            <a:endParaRPr lang="en-US"/>
          </a:p>
        </p:txBody>
      </p:sp>
    </p:spTree>
    <p:extLst>
      <p:ext uri="{BB962C8B-B14F-4D97-AF65-F5344CB8AC3E}">
        <p14:creationId xmlns:p14="http://schemas.microsoft.com/office/powerpoint/2010/main" val="872772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14</a:t>
            </a:fld>
            <a:endParaRPr lang="en-US"/>
          </a:p>
        </p:txBody>
      </p:sp>
    </p:spTree>
    <p:extLst>
      <p:ext uri="{BB962C8B-B14F-4D97-AF65-F5344CB8AC3E}">
        <p14:creationId xmlns:p14="http://schemas.microsoft.com/office/powerpoint/2010/main" val="125597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15</a:t>
            </a:fld>
            <a:endParaRPr lang="en-US"/>
          </a:p>
        </p:txBody>
      </p:sp>
    </p:spTree>
    <p:extLst>
      <p:ext uri="{BB962C8B-B14F-4D97-AF65-F5344CB8AC3E}">
        <p14:creationId xmlns:p14="http://schemas.microsoft.com/office/powerpoint/2010/main" val="2850487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16</a:t>
            </a:fld>
            <a:endParaRPr lang="en-US"/>
          </a:p>
        </p:txBody>
      </p:sp>
    </p:spTree>
    <p:extLst>
      <p:ext uri="{BB962C8B-B14F-4D97-AF65-F5344CB8AC3E}">
        <p14:creationId xmlns:p14="http://schemas.microsoft.com/office/powerpoint/2010/main" val="819121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17</a:t>
            </a:fld>
            <a:endParaRPr lang="en-US"/>
          </a:p>
        </p:txBody>
      </p:sp>
    </p:spTree>
    <p:extLst>
      <p:ext uri="{BB962C8B-B14F-4D97-AF65-F5344CB8AC3E}">
        <p14:creationId xmlns:p14="http://schemas.microsoft.com/office/powerpoint/2010/main" val="2864978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18</a:t>
            </a:fld>
            <a:endParaRPr lang="en-US"/>
          </a:p>
        </p:txBody>
      </p:sp>
    </p:spTree>
    <p:extLst>
      <p:ext uri="{BB962C8B-B14F-4D97-AF65-F5344CB8AC3E}">
        <p14:creationId xmlns:p14="http://schemas.microsoft.com/office/powerpoint/2010/main" val="906748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19</a:t>
            </a:fld>
            <a:endParaRPr lang="en-US"/>
          </a:p>
        </p:txBody>
      </p:sp>
    </p:spTree>
    <p:extLst>
      <p:ext uri="{BB962C8B-B14F-4D97-AF65-F5344CB8AC3E}">
        <p14:creationId xmlns:p14="http://schemas.microsoft.com/office/powerpoint/2010/main" val="371945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2</a:t>
            </a:fld>
            <a:endParaRPr lang="en-US"/>
          </a:p>
        </p:txBody>
      </p:sp>
    </p:spTree>
    <p:extLst>
      <p:ext uri="{BB962C8B-B14F-4D97-AF65-F5344CB8AC3E}">
        <p14:creationId xmlns:p14="http://schemas.microsoft.com/office/powerpoint/2010/main" val="3260329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20</a:t>
            </a:fld>
            <a:endParaRPr lang="en-US"/>
          </a:p>
        </p:txBody>
      </p:sp>
    </p:spTree>
    <p:extLst>
      <p:ext uri="{BB962C8B-B14F-4D97-AF65-F5344CB8AC3E}">
        <p14:creationId xmlns:p14="http://schemas.microsoft.com/office/powerpoint/2010/main" val="1420843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21</a:t>
            </a:fld>
            <a:endParaRPr lang="en-US"/>
          </a:p>
        </p:txBody>
      </p:sp>
    </p:spTree>
    <p:extLst>
      <p:ext uri="{BB962C8B-B14F-4D97-AF65-F5344CB8AC3E}">
        <p14:creationId xmlns:p14="http://schemas.microsoft.com/office/powerpoint/2010/main" val="974004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3</a:t>
            </a:fld>
            <a:endParaRPr lang="en-US"/>
          </a:p>
        </p:txBody>
      </p:sp>
    </p:spTree>
    <p:extLst>
      <p:ext uri="{BB962C8B-B14F-4D97-AF65-F5344CB8AC3E}">
        <p14:creationId xmlns:p14="http://schemas.microsoft.com/office/powerpoint/2010/main" val="1458169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4</a:t>
            </a:fld>
            <a:endParaRPr lang="en-US"/>
          </a:p>
        </p:txBody>
      </p:sp>
    </p:spTree>
    <p:extLst>
      <p:ext uri="{BB962C8B-B14F-4D97-AF65-F5344CB8AC3E}">
        <p14:creationId xmlns:p14="http://schemas.microsoft.com/office/powerpoint/2010/main" val="2146345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5</a:t>
            </a:fld>
            <a:endParaRPr lang="en-US"/>
          </a:p>
        </p:txBody>
      </p:sp>
    </p:spTree>
    <p:extLst>
      <p:ext uri="{BB962C8B-B14F-4D97-AF65-F5344CB8AC3E}">
        <p14:creationId xmlns:p14="http://schemas.microsoft.com/office/powerpoint/2010/main" val="2944809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6</a:t>
            </a:fld>
            <a:endParaRPr lang="en-US"/>
          </a:p>
        </p:txBody>
      </p:sp>
    </p:spTree>
    <p:extLst>
      <p:ext uri="{BB962C8B-B14F-4D97-AF65-F5344CB8AC3E}">
        <p14:creationId xmlns:p14="http://schemas.microsoft.com/office/powerpoint/2010/main" val="312143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7</a:t>
            </a:fld>
            <a:endParaRPr lang="en-US"/>
          </a:p>
        </p:txBody>
      </p:sp>
    </p:spTree>
    <p:extLst>
      <p:ext uri="{BB962C8B-B14F-4D97-AF65-F5344CB8AC3E}">
        <p14:creationId xmlns:p14="http://schemas.microsoft.com/office/powerpoint/2010/main" val="3680418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8</a:t>
            </a:fld>
            <a:endParaRPr lang="en-US"/>
          </a:p>
        </p:txBody>
      </p:sp>
    </p:spTree>
    <p:extLst>
      <p:ext uri="{BB962C8B-B14F-4D97-AF65-F5344CB8AC3E}">
        <p14:creationId xmlns:p14="http://schemas.microsoft.com/office/powerpoint/2010/main" val="1670793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D048FEC4-B702-F349-97BD-E877BF7F9CD0}" type="slidenum">
              <a:rPr lang="en-US" smtClean="0"/>
              <a:t>9</a:t>
            </a:fld>
            <a:endParaRPr lang="en-US"/>
          </a:p>
        </p:txBody>
      </p:sp>
    </p:spTree>
    <p:extLst>
      <p:ext uri="{BB962C8B-B14F-4D97-AF65-F5344CB8AC3E}">
        <p14:creationId xmlns:p14="http://schemas.microsoft.com/office/powerpoint/2010/main" val="1096024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3FED8-3B3B-C543-8CBF-E087CCC4D32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PL"/>
          </a:p>
        </p:txBody>
      </p:sp>
      <p:sp>
        <p:nvSpPr>
          <p:cNvPr id="3" name="Subtitle 2">
            <a:extLst>
              <a:ext uri="{FF2B5EF4-FFF2-40B4-BE49-F238E27FC236}">
                <a16:creationId xmlns:a16="http://schemas.microsoft.com/office/drawing/2014/main" id="{0246F7AA-A537-1C4B-8FDB-DA250FA1A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PL"/>
          </a:p>
        </p:txBody>
      </p:sp>
      <p:sp>
        <p:nvSpPr>
          <p:cNvPr id="4" name="Date Placeholder 3">
            <a:extLst>
              <a:ext uri="{FF2B5EF4-FFF2-40B4-BE49-F238E27FC236}">
                <a16:creationId xmlns:a16="http://schemas.microsoft.com/office/drawing/2014/main" id="{B021D0AC-0CDD-3549-9E04-73B01E4A4ED7}"/>
              </a:ext>
            </a:extLst>
          </p:cNvPr>
          <p:cNvSpPr>
            <a:spLocks noGrp="1"/>
          </p:cNvSpPr>
          <p:nvPr>
            <p:ph type="dt" sz="half" idx="10"/>
          </p:nvPr>
        </p:nvSpPr>
        <p:spPr/>
        <p:txBody>
          <a:bodyPr/>
          <a:lstStyle/>
          <a:p>
            <a:fld id="{574B4B87-C6AF-AE42-82C2-74BEE4B6FEAC}" type="datetimeFigureOut">
              <a:rPr lang="en-PL" smtClean="0"/>
              <a:t>12/08/2020</a:t>
            </a:fld>
            <a:endParaRPr lang="en-PL"/>
          </a:p>
        </p:txBody>
      </p:sp>
      <p:sp>
        <p:nvSpPr>
          <p:cNvPr id="5" name="Footer Placeholder 4">
            <a:extLst>
              <a:ext uri="{FF2B5EF4-FFF2-40B4-BE49-F238E27FC236}">
                <a16:creationId xmlns:a16="http://schemas.microsoft.com/office/drawing/2014/main" id="{B185780B-40DF-684D-8110-8270C89BF7E7}"/>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84D2F13A-63E8-C744-A27E-AF16F5F7263C}"/>
              </a:ext>
            </a:extLst>
          </p:cNvPr>
          <p:cNvSpPr>
            <a:spLocks noGrp="1"/>
          </p:cNvSpPr>
          <p:nvPr>
            <p:ph type="sldNum" sz="quarter" idx="12"/>
          </p:nvPr>
        </p:nvSpPr>
        <p:spPr/>
        <p:txBody>
          <a:bodyPr/>
          <a:lstStyle/>
          <a:p>
            <a:fld id="{37123E83-CDBD-764D-B888-BE971E720548}" type="slidenum">
              <a:rPr lang="en-PL" smtClean="0"/>
              <a:t>‹#›</a:t>
            </a:fld>
            <a:endParaRPr lang="en-PL"/>
          </a:p>
        </p:txBody>
      </p:sp>
    </p:spTree>
    <p:extLst>
      <p:ext uri="{BB962C8B-B14F-4D97-AF65-F5344CB8AC3E}">
        <p14:creationId xmlns:p14="http://schemas.microsoft.com/office/powerpoint/2010/main" val="940054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D431A-84ED-684C-8177-5C166EADAAAF}"/>
              </a:ext>
            </a:extLst>
          </p:cNvPr>
          <p:cNvSpPr>
            <a:spLocks noGrp="1"/>
          </p:cNvSpPr>
          <p:nvPr>
            <p:ph type="title"/>
          </p:nvPr>
        </p:nvSpPr>
        <p:spPr/>
        <p:txBody>
          <a:bodyPr/>
          <a:lstStyle/>
          <a:p>
            <a:r>
              <a:rPr lang="en-GB"/>
              <a:t>Click to edit Master title style</a:t>
            </a:r>
            <a:endParaRPr lang="en-PL"/>
          </a:p>
        </p:txBody>
      </p:sp>
      <p:sp>
        <p:nvSpPr>
          <p:cNvPr id="3" name="Vertical Text Placeholder 2">
            <a:extLst>
              <a:ext uri="{FF2B5EF4-FFF2-40B4-BE49-F238E27FC236}">
                <a16:creationId xmlns:a16="http://schemas.microsoft.com/office/drawing/2014/main" id="{CB692729-52D9-D84E-A889-82E14ED6F17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Date Placeholder 3">
            <a:extLst>
              <a:ext uri="{FF2B5EF4-FFF2-40B4-BE49-F238E27FC236}">
                <a16:creationId xmlns:a16="http://schemas.microsoft.com/office/drawing/2014/main" id="{7D5F605B-8EEF-0C45-8DC9-06B55A145660}"/>
              </a:ext>
            </a:extLst>
          </p:cNvPr>
          <p:cNvSpPr>
            <a:spLocks noGrp="1"/>
          </p:cNvSpPr>
          <p:nvPr>
            <p:ph type="dt" sz="half" idx="10"/>
          </p:nvPr>
        </p:nvSpPr>
        <p:spPr/>
        <p:txBody>
          <a:bodyPr/>
          <a:lstStyle/>
          <a:p>
            <a:fld id="{574B4B87-C6AF-AE42-82C2-74BEE4B6FEAC}" type="datetimeFigureOut">
              <a:rPr lang="en-PL" smtClean="0"/>
              <a:t>12/08/2020</a:t>
            </a:fld>
            <a:endParaRPr lang="en-PL"/>
          </a:p>
        </p:txBody>
      </p:sp>
      <p:sp>
        <p:nvSpPr>
          <p:cNvPr id="5" name="Footer Placeholder 4">
            <a:extLst>
              <a:ext uri="{FF2B5EF4-FFF2-40B4-BE49-F238E27FC236}">
                <a16:creationId xmlns:a16="http://schemas.microsoft.com/office/drawing/2014/main" id="{E3DC7BA3-637C-DF4F-9B8A-0A22393EC2F2}"/>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211B4259-0A5F-C24D-958D-C24624E7E512}"/>
              </a:ext>
            </a:extLst>
          </p:cNvPr>
          <p:cNvSpPr>
            <a:spLocks noGrp="1"/>
          </p:cNvSpPr>
          <p:nvPr>
            <p:ph type="sldNum" sz="quarter" idx="12"/>
          </p:nvPr>
        </p:nvSpPr>
        <p:spPr/>
        <p:txBody>
          <a:bodyPr/>
          <a:lstStyle/>
          <a:p>
            <a:fld id="{37123E83-CDBD-764D-B888-BE971E720548}" type="slidenum">
              <a:rPr lang="en-PL" smtClean="0"/>
              <a:t>‹#›</a:t>
            </a:fld>
            <a:endParaRPr lang="en-PL"/>
          </a:p>
        </p:txBody>
      </p:sp>
    </p:spTree>
    <p:extLst>
      <p:ext uri="{BB962C8B-B14F-4D97-AF65-F5344CB8AC3E}">
        <p14:creationId xmlns:p14="http://schemas.microsoft.com/office/powerpoint/2010/main" val="3353024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DFE936-B23E-5443-B3DD-71D9D46D867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PL"/>
          </a:p>
        </p:txBody>
      </p:sp>
      <p:sp>
        <p:nvSpPr>
          <p:cNvPr id="3" name="Vertical Text Placeholder 2">
            <a:extLst>
              <a:ext uri="{FF2B5EF4-FFF2-40B4-BE49-F238E27FC236}">
                <a16:creationId xmlns:a16="http://schemas.microsoft.com/office/drawing/2014/main" id="{F9DDD9F4-F2F3-7745-838B-EA395E0F573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Date Placeholder 3">
            <a:extLst>
              <a:ext uri="{FF2B5EF4-FFF2-40B4-BE49-F238E27FC236}">
                <a16:creationId xmlns:a16="http://schemas.microsoft.com/office/drawing/2014/main" id="{2462F20B-5E73-C146-AECB-C80F0B29F1E6}"/>
              </a:ext>
            </a:extLst>
          </p:cNvPr>
          <p:cNvSpPr>
            <a:spLocks noGrp="1"/>
          </p:cNvSpPr>
          <p:nvPr>
            <p:ph type="dt" sz="half" idx="10"/>
          </p:nvPr>
        </p:nvSpPr>
        <p:spPr/>
        <p:txBody>
          <a:bodyPr/>
          <a:lstStyle/>
          <a:p>
            <a:fld id="{574B4B87-C6AF-AE42-82C2-74BEE4B6FEAC}" type="datetimeFigureOut">
              <a:rPr lang="en-PL" smtClean="0"/>
              <a:t>12/08/2020</a:t>
            </a:fld>
            <a:endParaRPr lang="en-PL"/>
          </a:p>
        </p:txBody>
      </p:sp>
      <p:sp>
        <p:nvSpPr>
          <p:cNvPr id="5" name="Footer Placeholder 4">
            <a:extLst>
              <a:ext uri="{FF2B5EF4-FFF2-40B4-BE49-F238E27FC236}">
                <a16:creationId xmlns:a16="http://schemas.microsoft.com/office/drawing/2014/main" id="{8F40F4D5-986C-864C-96F0-47FDC5FD1DB5}"/>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59BDDCC2-DCD7-8345-8153-0750791D591F}"/>
              </a:ext>
            </a:extLst>
          </p:cNvPr>
          <p:cNvSpPr>
            <a:spLocks noGrp="1"/>
          </p:cNvSpPr>
          <p:nvPr>
            <p:ph type="sldNum" sz="quarter" idx="12"/>
          </p:nvPr>
        </p:nvSpPr>
        <p:spPr/>
        <p:txBody>
          <a:bodyPr/>
          <a:lstStyle/>
          <a:p>
            <a:fld id="{37123E83-CDBD-764D-B888-BE971E720548}" type="slidenum">
              <a:rPr lang="en-PL" smtClean="0"/>
              <a:t>‹#›</a:t>
            </a:fld>
            <a:endParaRPr lang="en-PL"/>
          </a:p>
        </p:txBody>
      </p:sp>
    </p:spTree>
    <p:extLst>
      <p:ext uri="{BB962C8B-B14F-4D97-AF65-F5344CB8AC3E}">
        <p14:creationId xmlns:p14="http://schemas.microsoft.com/office/powerpoint/2010/main" val="1442033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911127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65781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41500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48618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73707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669879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663359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15748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56A31-F3AF-1041-9EAB-66497CE8D6E9}"/>
              </a:ext>
            </a:extLst>
          </p:cNvPr>
          <p:cNvSpPr>
            <a:spLocks noGrp="1"/>
          </p:cNvSpPr>
          <p:nvPr>
            <p:ph type="title"/>
          </p:nvPr>
        </p:nvSpPr>
        <p:spPr/>
        <p:txBody>
          <a:bodyPr/>
          <a:lstStyle/>
          <a:p>
            <a:r>
              <a:rPr lang="en-GB"/>
              <a:t>Click to edit Master title style</a:t>
            </a:r>
            <a:endParaRPr lang="en-PL"/>
          </a:p>
        </p:txBody>
      </p:sp>
      <p:sp>
        <p:nvSpPr>
          <p:cNvPr id="3" name="Content Placeholder 2">
            <a:extLst>
              <a:ext uri="{FF2B5EF4-FFF2-40B4-BE49-F238E27FC236}">
                <a16:creationId xmlns:a16="http://schemas.microsoft.com/office/drawing/2014/main" id="{126194DB-A70B-874E-B74F-DDFA3D8312E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Date Placeholder 3">
            <a:extLst>
              <a:ext uri="{FF2B5EF4-FFF2-40B4-BE49-F238E27FC236}">
                <a16:creationId xmlns:a16="http://schemas.microsoft.com/office/drawing/2014/main" id="{9C4FC3B1-C747-3245-9B4F-0730E7FFA164}"/>
              </a:ext>
            </a:extLst>
          </p:cNvPr>
          <p:cNvSpPr>
            <a:spLocks noGrp="1"/>
          </p:cNvSpPr>
          <p:nvPr>
            <p:ph type="dt" sz="half" idx="10"/>
          </p:nvPr>
        </p:nvSpPr>
        <p:spPr/>
        <p:txBody>
          <a:bodyPr/>
          <a:lstStyle/>
          <a:p>
            <a:fld id="{574B4B87-C6AF-AE42-82C2-74BEE4B6FEAC}" type="datetimeFigureOut">
              <a:rPr lang="en-PL" smtClean="0"/>
              <a:t>12/08/2020</a:t>
            </a:fld>
            <a:endParaRPr lang="en-PL"/>
          </a:p>
        </p:txBody>
      </p:sp>
      <p:sp>
        <p:nvSpPr>
          <p:cNvPr id="5" name="Footer Placeholder 4">
            <a:extLst>
              <a:ext uri="{FF2B5EF4-FFF2-40B4-BE49-F238E27FC236}">
                <a16:creationId xmlns:a16="http://schemas.microsoft.com/office/drawing/2014/main" id="{5E6AF7AF-0413-2E45-81AD-E9E6139C3269}"/>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8C937ED8-4909-1746-BC65-5830083AC5A6}"/>
              </a:ext>
            </a:extLst>
          </p:cNvPr>
          <p:cNvSpPr>
            <a:spLocks noGrp="1"/>
          </p:cNvSpPr>
          <p:nvPr>
            <p:ph type="sldNum" sz="quarter" idx="12"/>
          </p:nvPr>
        </p:nvSpPr>
        <p:spPr/>
        <p:txBody>
          <a:bodyPr/>
          <a:lstStyle/>
          <a:p>
            <a:fld id="{37123E83-CDBD-764D-B888-BE971E720548}" type="slidenum">
              <a:rPr lang="en-PL" smtClean="0"/>
              <a:t>‹#›</a:t>
            </a:fld>
            <a:endParaRPr lang="en-PL"/>
          </a:p>
        </p:txBody>
      </p:sp>
    </p:spTree>
    <p:extLst>
      <p:ext uri="{BB962C8B-B14F-4D97-AF65-F5344CB8AC3E}">
        <p14:creationId xmlns:p14="http://schemas.microsoft.com/office/powerpoint/2010/main" val="2994741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442243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7245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468719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03E9-5DD5-4A49-8466-32345CA4E01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PL"/>
          </a:p>
        </p:txBody>
      </p:sp>
      <p:sp>
        <p:nvSpPr>
          <p:cNvPr id="3" name="Text Placeholder 2">
            <a:extLst>
              <a:ext uri="{FF2B5EF4-FFF2-40B4-BE49-F238E27FC236}">
                <a16:creationId xmlns:a16="http://schemas.microsoft.com/office/drawing/2014/main" id="{96C4B3C0-7C0C-A644-B322-006C6872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B6E31A3-6E29-7249-9506-4DC92385B7E1}"/>
              </a:ext>
            </a:extLst>
          </p:cNvPr>
          <p:cNvSpPr>
            <a:spLocks noGrp="1"/>
          </p:cNvSpPr>
          <p:nvPr>
            <p:ph type="dt" sz="half" idx="10"/>
          </p:nvPr>
        </p:nvSpPr>
        <p:spPr/>
        <p:txBody>
          <a:bodyPr/>
          <a:lstStyle/>
          <a:p>
            <a:fld id="{574B4B87-C6AF-AE42-82C2-74BEE4B6FEAC}" type="datetimeFigureOut">
              <a:rPr lang="en-PL" smtClean="0"/>
              <a:t>12/08/2020</a:t>
            </a:fld>
            <a:endParaRPr lang="en-PL"/>
          </a:p>
        </p:txBody>
      </p:sp>
      <p:sp>
        <p:nvSpPr>
          <p:cNvPr id="5" name="Footer Placeholder 4">
            <a:extLst>
              <a:ext uri="{FF2B5EF4-FFF2-40B4-BE49-F238E27FC236}">
                <a16:creationId xmlns:a16="http://schemas.microsoft.com/office/drawing/2014/main" id="{49158B70-0210-7845-AE5C-3619DD8456F1}"/>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CBD7A241-E788-5F49-8F3F-B0AEE2F1E990}"/>
              </a:ext>
            </a:extLst>
          </p:cNvPr>
          <p:cNvSpPr>
            <a:spLocks noGrp="1"/>
          </p:cNvSpPr>
          <p:nvPr>
            <p:ph type="sldNum" sz="quarter" idx="12"/>
          </p:nvPr>
        </p:nvSpPr>
        <p:spPr/>
        <p:txBody>
          <a:bodyPr/>
          <a:lstStyle/>
          <a:p>
            <a:fld id="{37123E83-CDBD-764D-B888-BE971E720548}" type="slidenum">
              <a:rPr lang="en-PL" smtClean="0"/>
              <a:t>‹#›</a:t>
            </a:fld>
            <a:endParaRPr lang="en-PL"/>
          </a:p>
        </p:txBody>
      </p:sp>
    </p:spTree>
    <p:extLst>
      <p:ext uri="{BB962C8B-B14F-4D97-AF65-F5344CB8AC3E}">
        <p14:creationId xmlns:p14="http://schemas.microsoft.com/office/powerpoint/2010/main" val="3357287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73E7-18DB-5F4B-85F0-BAF32318167B}"/>
              </a:ext>
            </a:extLst>
          </p:cNvPr>
          <p:cNvSpPr>
            <a:spLocks noGrp="1"/>
          </p:cNvSpPr>
          <p:nvPr>
            <p:ph type="title"/>
          </p:nvPr>
        </p:nvSpPr>
        <p:spPr/>
        <p:txBody>
          <a:bodyPr/>
          <a:lstStyle/>
          <a:p>
            <a:r>
              <a:rPr lang="en-GB"/>
              <a:t>Click to edit Master title style</a:t>
            </a:r>
            <a:endParaRPr lang="en-PL"/>
          </a:p>
        </p:txBody>
      </p:sp>
      <p:sp>
        <p:nvSpPr>
          <p:cNvPr id="3" name="Content Placeholder 2">
            <a:extLst>
              <a:ext uri="{FF2B5EF4-FFF2-40B4-BE49-F238E27FC236}">
                <a16:creationId xmlns:a16="http://schemas.microsoft.com/office/drawing/2014/main" id="{0432837B-F928-824B-8F23-18C0546B6F7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Content Placeholder 3">
            <a:extLst>
              <a:ext uri="{FF2B5EF4-FFF2-40B4-BE49-F238E27FC236}">
                <a16:creationId xmlns:a16="http://schemas.microsoft.com/office/drawing/2014/main" id="{7466037B-B84A-9B48-B2EB-D1D624A7701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5" name="Date Placeholder 4">
            <a:extLst>
              <a:ext uri="{FF2B5EF4-FFF2-40B4-BE49-F238E27FC236}">
                <a16:creationId xmlns:a16="http://schemas.microsoft.com/office/drawing/2014/main" id="{8601211C-1C09-8C45-8EB8-360C7459BB8D}"/>
              </a:ext>
            </a:extLst>
          </p:cNvPr>
          <p:cNvSpPr>
            <a:spLocks noGrp="1"/>
          </p:cNvSpPr>
          <p:nvPr>
            <p:ph type="dt" sz="half" idx="10"/>
          </p:nvPr>
        </p:nvSpPr>
        <p:spPr/>
        <p:txBody>
          <a:bodyPr/>
          <a:lstStyle/>
          <a:p>
            <a:fld id="{574B4B87-C6AF-AE42-82C2-74BEE4B6FEAC}" type="datetimeFigureOut">
              <a:rPr lang="en-PL" smtClean="0"/>
              <a:t>12/08/2020</a:t>
            </a:fld>
            <a:endParaRPr lang="en-PL"/>
          </a:p>
        </p:txBody>
      </p:sp>
      <p:sp>
        <p:nvSpPr>
          <p:cNvPr id="6" name="Footer Placeholder 5">
            <a:extLst>
              <a:ext uri="{FF2B5EF4-FFF2-40B4-BE49-F238E27FC236}">
                <a16:creationId xmlns:a16="http://schemas.microsoft.com/office/drawing/2014/main" id="{BE3D7254-AF51-E849-8608-23F19ECB19D1}"/>
              </a:ext>
            </a:extLst>
          </p:cNvPr>
          <p:cNvSpPr>
            <a:spLocks noGrp="1"/>
          </p:cNvSpPr>
          <p:nvPr>
            <p:ph type="ftr" sz="quarter" idx="11"/>
          </p:nvPr>
        </p:nvSpPr>
        <p:spPr/>
        <p:txBody>
          <a:bodyPr/>
          <a:lstStyle/>
          <a:p>
            <a:endParaRPr lang="en-PL"/>
          </a:p>
        </p:txBody>
      </p:sp>
      <p:sp>
        <p:nvSpPr>
          <p:cNvPr id="7" name="Slide Number Placeholder 6">
            <a:extLst>
              <a:ext uri="{FF2B5EF4-FFF2-40B4-BE49-F238E27FC236}">
                <a16:creationId xmlns:a16="http://schemas.microsoft.com/office/drawing/2014/main" id="{4212655A-D7DD-AC49-9E4B-BA288BAB4AC1}"/>
              </a:ext>
            </a:extLst>
          </p:cNvPr>
          <p:cNvSpPr>
            <a:spLocks noGrp="1"/>
          </p:cNvSpPr>
          <p:nvPr>
            <p:ph type="sldNum" sz="quarter" idx="12"/>
          </p:nvPr>
        </p:nvSpPr>
        <p:spPr/>
        <p:txBody>
          <a:bodyPr/>
          <a:lstStyle/>
          <a:p>
            <a:fld id="{37123E83-CDBD-764D-B888-BE971E720548}" type="slidenum">
              <a:rPr lang="en-PL" smtClean="0"/>
              <a:t>‹#›</a:t>
            </a:fld>
            <a:endParaRPr lang="en-PL"/>
          </a:p>
        </p:txBody>
      </p:sp>
    </p:spTree>
    <p:extLst>
      <p:ext uri="{BB962C8B-B14F-4D97-AF65-F5344CB8AC3E}">
        <p14:creationId xmlns:p14="http://schemas.microsoft.com/office/powerpoint/2010/main" val="769020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053B4-A865-3342-9BB9-57B883C114DF}"/>
              </a:ext>
            </a:extLst>
          </p:cNvPr>
          <p:cNvSpPr>
            <a:spLocks noGrp="1"/>
          </p:cNvSpPr>
          <p:nvPr>
            <p:ph type="title"/>
          </p:nvPr>
        </p:nvSpPr>
        <p:spPr>
          <a:xfrm>
            <a:off x="839788" y="365125"/>
            <a:ext cx="10515600" cy="1325563"/>
          </a:xfrm>
        </p:spPr>
        <p:txBody>
          <a:bodyPr/>
          <a:lstStyle/>
          <a:p>
            <a:r>
              <a:rPr lang="en-GB"/>
              <a:t>Click to edit Master title style</a:t>
            </a:r>
            <a:endParaRPr lang="en-PL"/>
          </a:p>
        </p:txBody>
      </p:sp>
      <p:sp>
        <p:nvSpPr>
          <p:cNvPr id="3" name="Text Placeholder 2">
            <a:extLst>
              <a:ext uri="{FF2B5EF4-FFF2-40B4-BE49-F238E27FC236}">
                <a16:creationId xmlns:a16="http://schemas.microsoft.com/office/drawing/2014/main" id="{0BDB92F1-8985-AC4D-A924-E7CDCDDF3E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54C4403-DB3E-864A-9B54-C124FA819DE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5" name="Text Placeholder 4">
            <a:extLst>
              <a:ext uri="{FF2B5EF4-FFF2-40B4-BE49-F238E27FC236}">
                <a16:creationId xmlns:a16="http://schemas.microsoft.com/office/drawing/2014/main" id="{5495B92A-577D-C540-972B-69A2BAEB8F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1D8A201-99FF-564C-97FE-0B946AD169C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7" name="Date Placeholder 6">
            <a:extLst>
              <a:ext uri="{FF2B5EF4-FFF2-40B4-BE49-F238E27FC236}">
                <a16:creationId xmlns:a16="http://schemas.microsoft.com/office/drawing/2014/main" id="{3D4B12C4-9DCF-7D44-8951-F6D6DD36DA6E}"/>
              </a:ext>
            </a:extLst>
          </p:cNvPr>
          <p:cNvSpPr>
            <a:spLocks noGrp="1"/>
          </p:cNvSpPr>
          <p:nvPr>
            <p:ph type="dt" sz="half" idx="10"/>
          </p:nvPr>
        </p:nvSpPr>
        <p:spPr/>
        <p:txBody>
          <a:bodyPr/>
          <a:lstStyle/>
          <a:p>
            <a:fld id="{574B4B87-C6AF-AE42-82C2-74BEE4B6FEAC}" type="datetimeFigureOut">
              <a:rPr lang="en-PL" smtClean="0"/>
              <a:t>12/08/2020</a:t>
            </a:fld>
            <a:endParaRPr lang="en-PL"/>
          </a:p>
        </p:txBody>
      </p:sp>
      <p:sp>
        <p:nvSpPr>
          <p:cNvPr id="8" name="Footer Placeholder 7">
            <a:extLst>
              <a:ext uri="{FF2B5EF4-FFF2-40B4-BE49-F238E27FC236}">
                <a16:creationId xmlns:a16="http://schemas.microsoft.com/office/drawing/2014/main" id="{E03B8005-3638-CE4C-96B2-8EE6CE94921A}"/>
              </a:ext>
            </a:extLst>
          </p:cNvPr>
          <p:cNvSpPr>
            <a:spLocks noGrp="1"/>
          </p:cNvSpPr>
          <p:nvPr>
            <p:ph type="ftr" sz="quarter" idx="11"/>
          </p:nvPr>
        </p:nvSpPr>
        <p:spPr/>
        <p:txBody>
          <a:bodyPr/>
          <a:lstStyle/>
          <a:p>
            <a:endParaRPr lang="en-PL"/>
          </a:p>
        </p:txBody>
      </p:sp>
      <p:sp>
        <p:nvSpPr>
          <p:cNvPr id="9" name="Slide Number Placeholder 8">
            <a:extLst>
              <a:ext uri="{FF2B5EF4-FFF2-40B4-BE49-F238E27FC236}">
                <a16:creationId xmlns:a16="http://schemas.microsoft.com/office/drawing/2014/main" id="{D4B42F5B-949D-8946-A9AD-448484D37419}"/>
              </a:ext>
            </a:extLst>
          </p:cNvPr>
          <p:cNvSpPr>
            <a:spLocks noGrp="1"/>
          </p:cNvSpPr>
          <p:nvPr>
            <p:ph type="sldNum" sz="quarter" idx="12"/>
          </p:nvPr>
        </p:nvSpPr>
        <p:spPr/>
        <p:txBody>
          <a:bodyPr/>
          <a:lstStyle/>
          <a:p>
            <a:fld id="{37123E83-CDBD-764D-B888-BE971E720548}" type="slidenum">
              <a:rPr lang="en-PL" smtClean="0"/>
              <a:t>‹#›</a:t>
            </a:fld>
            <a:endParaRPr lang="en-PL"/>
          </a:p>
        </p:txBody>
      </p:sp>
    </p:spTree>
    <p:extLst>
      <p:ext uri="{BB962C8B-B14F-4D97-AF65-F5344CB8AC3E}">
        <p14:creationId xmlns:p14="http://schemas.microsoft.com/office/powerpoint/2010/main" val="2065131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3BB23-38A9-4D42-84F3-2AE3000F53FC}"/>
              </a:ext>
            </a:extLst>
          </p:cNvPr>
          <p:cNvSpPr>
            <a:spLocks noGrp="1"/>
          </p:cNvSpPr>
          <p:nvPr>
            <p:ph type="title"/>
          </p:nvPr>
        </p:nvSpPr>
        <p:spPr/>
        <p:txBody>
          <a:bodyPr/>
          <a:lstStyle/>
          <a:p>
            <a:r>
              <a:rPr lang="en-GB"/>
              <a:t>Click to edit Master title style</a:t>
            </a:r>
            <a:endParaRPr lang="en-PL"/>
          </a:p>
        </p:txBody>
      </p:sp>
      <p:sp>
        <p:nvSpPr>
          <p:cNvPr id="3" name="Date Placeholder 2">
            <a:extLst>
              <a:ext uri="{FF2B5EF4-FFF2-40B4-BE49-F238E27FC236}">
                <a16:creationId xmlns:a16="http://schemas.microsoft.com/office/drawing/2014/main" id="{D0253CB6-A289-B243-AE12-3C5508367EDA}"/>
              </a:ext>
            </a:extLst>
          </p:cNvPr>
          <p:cNvSpPr>
            <a:spLocks noGrp="1"/>
          </p:cNvSpPr>
          <p:nvPr>
            <p:ph type="dt" sz="half" idx="10"/>
          </p:nvPr>
        </p:nvSpPr>
        <p:spPr/>
        <p:txBody>
          <a:bodyPr/>
          <a:lstStyle/>
          <a:p>
            <a:fld id="{574B4B87-C6AF-AE42-82C2-74BEE4B6FEAC}" type="datetimeFigureOut">
              <a:rPr lang="en-PL" smtClean="0"/>
              <a:t>12/08/2020</a:t>
            </a:fld>
            <a:endParaRPr lang="en-PL"/>
          </a:p>
        </p:txBody>
      </p:sp>
      <p:sp>
        <p:nvSpPr>
          <p:cNvPr id="4" name="Footer Placeholder 3">
            <a:extLst>
              <a:ext uri="{FF2B5EF4-FFF2-40B4-BE49-F238E27FC236}">
                <a16:creationId xmlns:a16="http://schemas.microsoft.com/office/drawing/2014/main" id="{61B82EC5-B1C7-FD45-AFD4-014DF8BEB002}"/>
              </a:ext>
            </a:extLst>
          </p:cNvPr>
          <p:cNvSpPr>
            <a:spLocks noGrp="1"/>
          </p:cNvSpPr>
          <p:nvPr>
            <p:ph type="ftr" sz="quarter" idx="11"/>
          </p:nvPr>
        </p:nvSpPr>
        <p:spPr/>
        <p:txBody>
          <a:bodyPr/>
          <a:lstStyle/>
          <a:p>
            <a:endParaRPr lang="en-PL"/>
          </a:p>
        </p:txBody>
      </p:sp>
      <p:sp>
        <p:nvSpPr>
          <p:cNvPr id="5" name="Slide Number Placeholder 4">
            <a:extLst>
              <a:ext uri="{FF2B5EF4-FFF2-40B4-BE49-F238E27FC236}">
                <a16:creationId xmlns:a16="http://schemas.microsoft.com/office/drawing/2014/main" id="{DA4A33AD-AE57-AA45-AF4C-ECAB5527FC64}"/>
              </a:ext>
            </a:extLst>
          </p:cNvPr>
          <p:cNvSpPr>
            <a:spLocks noGrp="1"/>
          </p:cNvSpPr>
          <p:nvPr>
            <p:ph type="sldNum" sz="quarter" idx="12"/>
          </p:nvPr>
        </p:nvSpPr>
        <p:spPr/>
        <p:txBody>
          <a:bodyPr/>
          <a:lstStyle/>
          <a:p>
            <a:fld id="{37123E83-CDBD-764D-B888-BE971E720548}" type="slidenum">
              <a:rPr lang="en-PL" smtClean="0"/>
              <a:t>‹#›</a:t>
            </a:fld>
            <a:endParaRPr lang="en-PL"/>
          </a:p>
        </p:txBody>
      </p:sp>
    </p:spTree>
    <p:extLst>
      <p:ext uri="{BB962C8B-B14F-4D97-AF65-F5344CB8AC3E}">
        <p14:creationId xmlns:p14="http://schemas.microsoft.com/office/powerpoint/2010/main" val="803468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9DFD2F-F135-8C40-BFFA-9A7E9791C200}"/>
              </a:ext>
            </a:extLst>
          </p:cNvPr>
          <p:cNvSpPr>
            <a:spLocks noGrp="1"/>
          </p:cNvSpPr>
          <p:nvPr>
            <p:ph type="dt" sz="half" idx="10"/>
          </p:nvPr>
        </p:nvSpPr>
        <p:spPr/>
        <p:txBody>
          <a:bodyPr/>
          <a:lstStyle/>
          <a:p>
            <a:fld id="{574B4B87-C6AF-AE42-82C2-74BEE4B6FEAC}" type="datetimeFigureOut">
              <a:rPr lang="en-PL" smtClean="0"/>
              <a:t>12/08/2020</a:t>
            </a:fld>
            <a:endParaRPr lang="en-PL"/>
          </a:p>
        </p:txBody>
      </p:sp>
      <p:sp>
        <p:nvSpPr>
          <p:cNvPr id="3" name="Footer Placeholder 2">
            <a:extLst>
              <a:ext uri="{FF2B5EF4-FFF2-40B4-BE49-F238E27FC236}">
                <a16:creationId xmlns:a16="http://schemas.microsoft.com/office/drawing/2014/main" id="{DE50EB6F-7DE6-5F49-97EB-C621E67DBDB1}"/>
              </a:ext>
            </a:extLst>
          </p:cNvPr>
          <p:cNvSpPr>
            <a:spLocks noGrp="1"/>
          </p:cNvSpPr>
          <p:nvPr>
            <p:ph type="ftr" sz="quarter" idx="11"/>
          </p:nvPr>
        </p:nvSpPr>
        <p:spPr/>
        <p:txBody>
          <a:bodyPr/>
          <a:lstStyle/>
          <a:p>
            <a:endParaRPr lang="en-PL"/>
          </a:p>
        </p:txBody>
      </p:sp>
      <p:sp>
        <p:nvSpPr>
          <p:cNvPr id="4" name="Slide Number Placeholder 3">
            <a:extLst>
              <a:ext uri="{FF2B5EF4-FFF2-40B4-BE49-F238E27FC236}">
                <a16:creationId xmlns:a16="http://schemas.microsoft.com/office/drawing/2014/main" id="{D1A7345D-5AF2-A74E-BC3B-6D3A0E761E52}"/>
              </a:ext>
            </a:extLst>
          </p:cNvPr>
          <p:cNvSpPr>
            <a:spLocks noGrp="1"/>
          </p:cNvSpPr>
          <p:nvPr>
            <p:ph type="sldNum" sz="quarter" idx="12"/>
          </p:nvPr>
        </p:nvSpPr>
        <p:spPr/>
        <p:txBody>
          <a:bodyPr/>
          <a:lstStyle/>
          <a:p>
            <a:fld id="{37123E83-CDBD-764D-B888-BE971E720548}" type="slidenum">
              <a:rPr lang="en-PL" smtClean="0"/>
              <a:t>‹#›</a:t>
            </a:fld>
            <a:endParaRPr lang="en-PL"/>
          </a:p>
        </p:txBody>
      </p:sp>
    </p:spTree>
    <p:extLst>
      <p:ext uri="{BB962C8B-B14F-4D97-AF65-F5344CB8AC3E}">
        <p14:creationId xmlns:p14="http://schemas.microsoft.com/office/powerpoint/2010/main" val="3423614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5CAB-B6B6-DE49-907F-ACE342124D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L"/>
          </a:p>
        </p:txBody>
      </p:sp>
      <p:sp>
        <p:nvSpPr>
          <p:cNvPr id="3" name="Content Placeholder 2">
            <a:extLst>
              <a:ext uri="{FF2B5EF4-FFF2-40B4-BE49-F238E27FC236}">
                <a16:creationId xmlns:a16="http://schemas.microsoft.com/office/drawing/2014/main" id="{3DF5D928-2162-034D-A0DD-BAA8838F0D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Text Placeholder 3">
            <a:extLst>
              <a:ext uri="{FF2B5EF4-FFF2-40B4-BE49-F238E27FC236}">
                <a16:creationId xmlns:a16="http://schemas.microsoft.com/office/drawing/2014/main" id="{64DB1C90-D07A-DF46-8E45-60FB055CCF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969DA6-58A4-2144-8106-C99C013E637C}"/>
              </a:ext>
            </a:extLst>
          </p:cNvPr>
          <p:cNvSpPr>
            <a:spLocks noGrp="1"/>
          </p:cNvSpPr>
          <p:nvPr>
            <p:ph type="dt" sz="half" idx="10"/>
          </p:nvPr>
        </p:nvSpPr>
        <p:spPr/>
        <p:txBody>
          <a:bodyPr/>
          <a:lstStyle/>
          <a:p>
            <a:fld id="{574B4B87-C6AF-AE42-82C2-74BEE4B6FEAC}" type="datetimeFigureOut">
              <a:rPr lang="en-PL" smtClean="0"/>
              <a:t>12/08/2020</a:t>
            </a:fld>
            <a:endParaRPr lang="en-PL"/>
          </a:p>
        </p:txBody>
      </p:sp>
      <p:sp>
        <p:nvSpPr>
          <p:cNvPr id="6" name="Footer Placeholder 5">
            <a:extLst>
              <a:ext uri="{FF2B5EF4-FFF2-40B4-BE49-F238E27FC236}">
                <a16:creationId xmlns:a16="http://schemas.microsoft.com/office/drawing/2014/main" id="{9A1B73E9-3051-9A4C-9812-BA1FF5A9C5E5}"/>
              </a:ext>
            </a:extLst>
          </p:cNvPr>
          <p:cNvSpPr>
            <a:spLocks noGrp="1"/>
          </p:cNvSpPr>
          <p:nvPr>
            <p:ph type="ftr" sz="quarter" idx="11"/>
          </p:nvPr>
        </p:nvSpPr>
        <p:spPr/>
        <p:txBody>
          <a:bodyPr/>
          <a:lstStyle/>
          <a:p>
            <a:endParaRPr lang="en-PL"/>
          </a:p>
        </p:txBody>
      </p:sp>
      <p:sp>
        <p:nvSpPr>
          <p:cNvPr id="7" name="Slide Number Placeholder 6">
            <a:extLst>
              <a:ext uri="{FF2B5EF4-FFF2-40B4-BE49-F238E27FC236}">
                <a16:creationId xmlns:a16="http://schemas.microsoft.com/office/drawing/2014/main" id="{22ABD874-010E-0B4F-AED2-E4BF58C94593}"/>
              </a:ext>
            </a:extLst>
          </p:cNvPr>
          <p:cNvSpPr>
            <a:spLocks noGrp="1"/>
          </p:cNvSpPr>
          <p:nvPr>
            <p:ph type="sldNum" sz="quarter" idx="12"/>
          </p:nvPr>
        </p:nvSpPr>
        <p:spPr/>
        <p:txBody>
          <a:bodyPr/>
          <a:lstStyle/>
          <a:p>
            <a:fld id="{37123E83-CDBD-764D-B888-BE971E720548}" type="slidenum">
              <a:rPr lang="en-PL" smtClean="0"/>
              <a:t>‹#›</a:t>
            </a:fld>
            <a:endParaRPr lang="en-PL"/>
          </a:p>
        </p:txBody>
      </p:sp>
    </p:spTree>
    <p:extLst>
      <p:ext uri="{BB962C8B-B14F-4D97-AF65-F5344CB8AC3E}">
        <p14:creationId xmlns:p14="http://schemas.microsoft.com/office/powerpoint/2010/main" val="3261035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1B22-E35D-5C4C-86BA-03DDAB08A53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L"/>
          </a:p>
        </p:txBody>
      </p:sp>
      <p:sp>
        <p:nvSpPr>
          <p:cNvPr id="3" name="Picture Placeholder 2">
            <a:extLst>
              <a:ext uri="{FF2B5EF4-FFF2-40B4-BE49-F238E27FC236}">
                <a16:creationId xmlns:a16="http://schemas.microsoft.com/office/drawing/2014/main" id="{F2EE589C-5D4D-D643-9D82-A162A9BCD7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L"/>
          </a:p>
        </p:txBody>
      </p:sp>
      <p:sp>
        <p:nvSpPr>
          <p:cNvPr id="4" name="Text Placeholder 3">
            <a:extLst>
              <a:ext uri="{FF2B5EF4-FFF2-40B4-BE49-F238E27FC236}">
                <a16:creationId xmlns:a16="http://schemas.microsoft.com/office/drawing/2014/main" id="{28A5E2F8-9958-5A40-9450-47F24524FD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DFDEC06-7C82-0D40-B2A1-F278B5833F3A}"/>
              </a:ext>
            </a:extLst>
          </p:cNvPr>
          <p:cNvSpPr>
            <a:spLocks noGrp="1"/>
          </p:cNvSpPr>
          <p:nvPr>
            <p:ph type="dt" sz="half" idx="10"/>
          </p:nvPr>
        </p:nvSpPr>
        <p:spPr/>
        <p:txBody>
          <a:bodyPr/>
          <a:lstStyle/>
          <a:p>
            <a:fld id="{574B4B87-C6AF-AE42-82C2-74BEE4B6FEAC}" type="datetimeFigureOut">
              <a:rPr lang="en-PL" smtClean="0"/>
              <a:t>12/08/2020</a:t>
            </a:fld>
            <a:endParaRPr lang="en-PL"/>
          </a:p>
        </p:txBody>
      </p:sp>
      <p:sp>
        <p:nvSpPr>
          <p:cNvPr id="6" name="Footer Placeholder 5">
            <a:extLst>
              <a:ext uri="{FF2B5EF4-FFF2-40B4-BE49-F238E27FC236}">
                <a16:creationId xmlns:a16="http://schemas.microsoft.com/office/drawing/2014/main" id="{7625EF1F-C985-8046-91B4-985FFF49FFE8}"/>
              </a:ext>
            </a:extLst>
          </p:cNvPr>
          <p:cNvSpPr>
            <a:spLocks noGrp="1"/>
          </p:cNvSpPr>
          <p:nvPr>
            <p:ph type="ftr" sz="quarter" idx="11"/>
          </p:nvPr>
        </p:nvSpPr>
        <p:spPr/>
        <p:txBody>
          <a:bodyPr/>
          <a:lstStyle/>
          <a:p>
            <a:endParaRPr lang="en-PL"/>
          </a:p>
        </p:txBody>
      </p:sp>
      <p:sp>
        <p:nvSpPr>
          <p:cNvPr id="7" name="Slide Number Placeholder 6">
            <a:extLst>
              <a:ext uri="{FF2B5EF4-FFF2-40B4-BE49-F238E27FC236}">
                <a16:creationId xmlns:a16="http://schemas.microsoft.com/office/drawing/2014/main" id="{F0A8CC5E-9D4A-7A4F-8F30-B5F7272759EF}"/>
              </a:ext>
            </a:extLst>
          </p:cNvPr>
          <p:cNvSpPr>
            <a:spLocks noGrp="1"/>
          </p:cNvSpPr>
          <p:nvPr>
            <p:ph type="sldNum" sz="quarter" idx="12"/>
          </p:nvPr>
        </p:nvSpPr>
        <p:spPr/>
        <p:txBody>
          <a:bodyPr/>
          <a:lstStyle/>
          <a:p>
            <a:fld id="{37123E83-CDBD-764D-B888-BE971E720548}" type="slidenum">
              <a:rPr lang="en-PL" smtClean="0"/>
              <a:t>‹#›</a:t>
            </a:fld>
            <a:endParaRPr lang="en-PL"/>
          </a:p>
        </p:txBody>
      </p:sp>
    </p:spTree>
    <p:extLst>
      <p:ext uri="{BB962C8B-B14F-4D97-AF65-F5344CB8AC3E}">
        <p14:creationId xmlns:p14="http://schemas.microsoft.com/office/powerpoint/2010/main" val="1629496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368914-98E2-6D41-A13A-3602412216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PL"/>
          </a:p>
        </p:txBody>
      </p:sp>
      <p:sp>
        <p:nvSpPr>
          <p:cNvPr id="3" name="Text Placeholder 2">
            <a:extLst>
              <a:ext uri="{FF2B5EF4-FFF2-40B4-BE49-F238E27FC236}">
                <a16:creationId xmlns:a16="http://schemas.microsoft.com/office/drawing/2014/main" id="{F19A28A2-60F2-1E4A-AE5A-92762E76FD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Date Placeholder 3">
            <a:extLst>
              <a:ext uri="{FF2B5EF4-FFF2-40B4-BE49-F238E27FC236}">
                <a16:creationId xmlns:a16="http://schemas.microsoft.com/office/drawing/2014/main" id="{F984D7EE-0F97-4441-8333-8E3A9C0DD3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B4B87-C6AF-AE42-82C2-74BEE4B6FEAC}" type="datetimeFigureOut">
              <a:rPr lang="en-PL" smtClean="0"/>
              <a:t>12/08/2020</a:t>
            </a:fld>
            <a:endParaRPr lang="en-PL"/>
          </a:p>
        </p:txBody>
      </p:sp>
      <p:sp>
        <p:nvSpPr>
          <p:cNvPr id="5" name="Footer Placeholder 4">
            <a:extLst>
              <a:ext uri="{FF2B5EF4-FFF2-40B4-BE49-F238E27FC236}">
                <a16:creationId xmlns:a16="http://schemas.microsoft.com/office/drawing/2014/main" id="{5D972105-1DC5-4E42-970C-AFC30B9B8F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L"/>
          </a:p>
        </p:txBody>
      </p:sp>
      <p:sp>
        <p:nvSpPr>
          <p:cNvPr id="6" name="Slide Number Placeholder 5">
            <a:extLst>
              <a:ext uri="{FF2B5EF4-FFF2-40B4-BE49-F238E27FC236}">
                <a16:creationId xmlns:a16="http://schemas.microsoft.com/office/drawing/2014/main" id="{B43EE5A0-971D-6242-892B-76A8C768CB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23E83-CDBD-764D-B888-BE971E720548}" type="slidenum">
              <a:rPr lang="en-PL" smtClean="0"/>
              <a:t>‹#›</a:t>
            </a:fld>
            <a:endParaRPr lang="en-PL"/>
          </a:p>
        </p:txBody>
      </p:sp>
    </p:spTree>
    <p:extLst>
      <p:ext uri="{BB962C8B-B14F-4D97-AF65-F5344CB8AC3E}">
        <p14:creationId xmlns:p14="http://schemas.microsoft.com/office/powerpoint/2010/main" val="1634239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12/8/2020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897058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775F60F6-6964-F947-ADB2-37E0518E2116}"/>
              </a:ext>
            </a:extLst>
          </p:cNvPr>
          <p:cNvSpPr txBox="1"/>
          <p:nvPr/>
        </p:nvSpPr>
        <p:spPr>
          <a:xfrm>
            <a:off x="1745673" y="1513357"/>
            <a:ext cx="9463891" cy="2277547"/>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dirty="0">
                <a:ln>
                  <a:noFill/>
                </a:ln>
                <a:effectLst/>
                <a:uLnTx/>
                <a:uFillTx/>
                <a:latin typeface="Franklin Gothic Demi Cond" panose="020B0603020102020204" pitchFamily="34" charset="0"/>
                <a:ea typeface="+mn-ea"/>
                <a:cs typeface="+mn-cs"/>
              </a:rPr>
              <a:t>SMART KID BELT</a:t>
            </a:r>
          </a:p>
          <a:p>
            <a:pPr marL="0" marR="0" lvl="0" indent="0" algn="ctr" defTabSz="457189" rtl="0" eaLnBrk="1" fontAlgn="auto" latinLnBrk="0" hangingPunct="1">
              <a:lnSpc>
                <a:spcPct val="100000"/>
              </a:lnSpc>
              <a:spcBef>
                <a:spcPts val="0"/>
              </a:spcBef>
              <a:spcAft>
                <a:spcPts val="0"/>
              </a:spcAft>
              <a:buClrTx/>
              <a:buSzTx/>
              <a:buFontTx/>
              <a:buNone/>
              <a:tabLst/>
              <a:defRPr/>
            </a:pPr>
            <a:r>
              <a:rPr lang="en-US" sz="4400" b="1" dirty="0">
                <a:latin typeface="Franklin Gothic Demi Cond" panose="020B0603020102020204" pitchFamily="34" charset="0"/>
              </a:rPr>
              <a:t>Clarification to </a:t>
            </a:r>
            <a:r>
              <a:rPr lang="en-US" sz="4400" b="1" dirty="0" err="1">
                <a:latin typeface="Franklin Gothic Demi Cond" panose="020B0603020102020204" pitchFamily="34" charset="0"/>
              </a:rPr>
              <a:t>SKB</a:t>
            </a:r>
            <a:r>
              <a:rPr lang="en-US" sz="4400" b="1" dirty="0">
                <a:latin typeface="Franklin Gothic Demi Cond" panose="020B0603020102020204" pitchFamily="34" charset="0"/>
              </a:rPr>
              <a:t> dynamic test performance</a:t>
            </a:r>
            <a:endParaRPr kumimoji="0" lang="en-US" sz="4400" b="1" i="0" u="none" strike="noStrike" kern="1200" cap="none" spc="0" normalizeH="0" baseline="0" dirty="0">
              <a:ln>
                <a:noFill/>
              </a:ln>
              <a:effectLst/>
              <a:uLnTx/>
              <a:uFillTx/>
              <a:latin typeface="Franklin Gothic Demi Cond" panose="020B0603020102020204" pitchFamily="34" charset="0"/>
            </a:endParaRPr>
          </a:p>
        </p:txBody>
      </p:sp>
      <p:pic>
        <p:nvPicPr>
          <p:cNvPr id="23" name="Picture 22" descr="A picture containing drawing&#10;&#10;Description automatically generated">
            <a:extLst>
              <a:ext uri="{FF2B5EF4-FFF2-40B4-BE49-F238E27FC236}">
                <a16:creationId xmlns:a16="http://schemas.microsoft.com/office/drawing/2014/main" id="{79F55EEA-4955-274C-9C7F-A5D2E4580A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5809" y="3886263"/>
            <a:ext cx="2103433" cy="2916760"/>
          </a:xfrm>
          <a:prstGeom prst="rect">
            <a:avLst/>
          </a:prstGeom>
        </p:spPr>
      </p:pic>
      <p:sp>
        <p:nvSpPr>
          <p:cNvPr id="2" name="Rectangle 1">
            <a:extLst>
              <a:ext uri="{FF2B5EF4-FFF2-40B4-BE49-F238E27FC236}">
                <a16:creationId xmlns:a16="http://schemas.microsoft.com/office/drawing/2014/main" id="{C084BC1A-61DE-4BF8-96AB-6D2EF4BCBDCA}"/>
              </a:ext>
            </a:extLst>
          </p:cNvPr>
          <p:cNvSpPr/>
          <p:nvPr/>
        </p:nvSpPr>
        <p:spPr>
          <a:xfrm>
            <a:off x="8871569" y="60224"/>
            <a:ext cx="3419491" cy="1200329"/>
          </a:xfrm>
          <a:prstGeom prst="rect">
            <a:avLst/>
          </a:prstGeom>
        </p:spPr>
        <p:txBody>
          <a:bodyPr wrap="square">
            <a:spAutoFit/>
          </a:bodyPr>
          <a:lstStyle/>
          <a:p>
            <a:pPr>
              <a:spcAft>
                <a:spcPts val="0"/>
              </a:spcAft>
            </a:pPr>
            <a:r>
              <a:rPr lang="fr-FR" dirty="0">
                <a:latin typeface="Times New Roman" panose="02020603050405020304" pitchFamily="18" charset="0"/>
                <a:ea typeface="SimSun" panose="02010600030101010101" pitchFamily="2" charset="-122"/>
                <a:cs typeface="Arial" panose="020B0604020202020204" pitchFamily="34" charset="0"/>
              </a:rPr>
              <a:t>Informal Document </a:t>
            </a:r>
            <a:r>
              <a:rPr lang="fr-FR" b="1" dirty="0">
                <a:latin typeface="Times New Roman" panose="02020603050405020304" pitchFamily="18" charset="0"/>
                <a:ea typeface="SimSun" panose="02010600030101010101" pitchFamily="2" charset="-122"/>
                <a:cs typeface="Arial" panose="020B0604020202020204" pitchFamily="34" charset="0"/>
              </a:rPr>
              <a:t>GRSP-68-27</a:t>
            </a:r>
            <a:endParaRPr lang="en-GB" dirty="0">
              <a:latin typeface="Calibri" panose="020F0502020204030204" pitchFamily="34" charset="0"/>
              <a:ea typeface="SimSun" panose="02010600030101010101" pitchFamily="2" charset="-122"/>
              <a:cs typeface="Arial" panose="020B0604020202020204" pitchFamily="34" charset="0"/>
            </a:endParaRPr>
          </a:p>
          <a:p>
            <a:pPr>
              <a:spcAft>
                <a:spcPts val="0"/>
              </a:spcAft>
            </a:pPr>
            <a:r>
              <a:rPr lang="fr-FR" dirty="0">
                <a:latin typeface="Times New Roman" panose="02020603050405020304" pitchFamily="18" charset="0"/>
                <a:ea typeface="SimSun" panose="02010600030101010101" pitchFamily="2" charset="-122"/>
                <a:cs typeface="Arial" panose="020B0604020202020204" pitchFamily="34" charset="0"/>
              </a:rPr>
              <a:t>68</a:t>
            </a:r>
            <a:r>
              <a:rPr lang="fr-FR" baseline="30000" dirty="0">
                <a:latin typeface="Times New Roman" panose="02020603050405020304" pitchFamily="18" charset="0"/>
                <a:ea typeface="SimSun" panose="02010600030101010101" pitchFamily="2" charset="-122"/>
                <a:cs typeface="Arial" panose="020B0604020202020204" pitchFamily="34" charset="0"/>
              </a:rPr>
              <a:t>th</a:t>
            </a:r>
            <a:r>
              <a:rPr lang="fr-FR" dirty="0">
                <a:latin typeface="Times New Roman" panose="02020603050405020304" pitchFamily="18" charset="0"/>
                <a:ea typeface="SimSun" panose="02010600030101010101" pitchFamily="2" charset="-122"/>
                <a:cs typeface="Arial" panose="020B0604020202020204" pitchFamily="34" charset="0"/>
              </a:rPr>
              <a:t> GRSP, 7-11 </a:t>
            </a:r>
            <a:r>
              <a:rPr lang="fr-FR" dirty="0" err="1">
                <a:latin typeface="Times New Roman" panose="02020603050405020304" pitchFamily="18" charset="0"/>
                <a:ea typeface="SimSun" panose="02010600030101010101" pitchFamily="2" charset="-122"/>
                <a:cs typeface="Arial" panose="020B0604020202020204" pitchFamily="34" charset="0"/>
              </a:rPr>
              <a:t>December</a:t>
            </a:r>
            <a:r>
              <a:rPr lang="fr-FR" dirty="0">
                <a:latin typeface="Times New Roman" panose="02020603050405020304" pitchFamily="18" charset="0"/>
                <a:ea typeface="SimSun" panose="02010600030101010101" pitchFamily="2" charset="-122"/>
                <a:cs typeface="Arial" panose="020B0604020202020204" pitchFamily="34" charset="0"/>
              </a:rPr>
              <a:t> 2020</a:t>
            </a:r>
            <a:endParaRPr lang="en-GB" dirty="0">
              <a:latin typeface="Calibri" panose="020F0502020204030204" pitchFamily="34" charset="0"/>
              <a:ea typeface="SimSun" panose="02010600030101010101" pitchFamily="2" charset="-122"/>
              <a:cs typeface="Arial" panose="020B0604020202020204" pitchFamily="34" charset="0"/>
            </a:endParaRPr>
          </a:p>
          <a:p>
            <a:pPr>
              <a:spcAft>
                <a:spcPts val="0"/>
              </a:spcAft>
            </a:pPr>
            <a:r>
              <a:rPr lang="fr-FR" dirty="0">
                <a:latin typeface="Times New Roman" panose="02020603050405020304" pitchFamily="18" charset="0"/>
                <a:ea typeface="SimSun" panose="02010600030101010101" pitchFamily="2" charset="-122"/>
                <a:cs typeface="Arial" panose="020B0604020202020204" pitchFamily="34" charset="0"/>
              </a:rPr>
              <a:t>agenda item 12</a:t>
            </a:r>
            <a:endParaRPr lang="en-GB" dirty="0">
              <a:latin typeface="Calibri" panose="020F0502020204030204" pitchFamily="34" charset="0"/>
              <a:ea typeface="SimSun" panose="02010600030101010101" pitchFamily="2" charset="-122"/>
              <a:cs typeface="Arial" panose="020B0604020202020204" pitchFamily="34" charset="0"/>
            </a:endParaRPr>
          </a:p>
          <a:p>
            <a:pPr>
              <a:spcAft>
                <a:spcPts val="0"/>
              </a:spcAft>
            </a:pPr>
            <a:r>
              <a:rPr lang="fr-FR" dirty="0">
                <a:latin typeface="Calibri" panose="020F0502020204030204" pitchFamily="34" charset="0"/>
                <a:ea typeface="SimSun" panose="02010600030101010101" pitchFamily="2" charset="-122"/>
                <a:cs typeface="Arial" panose="020B0604020202020204" pitchFamily="34" charset="0"/>
              </a:rPr>
              <a:t> </a:t>
            </a:r>
            <a:endParaRPr lang="en-GB" dirty="0">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12245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
        <p:nvSpPr>
          <p:cNvPr id="4" name="Rectangle 4">
            <a:extLst>
              <a:ext uri="{FF2B5EF4-FFF2-40B4-BE49-F238E27FC236}">
                <a16:creationId xmlns:a16="http://schemas.microsoft.com/office/drawing/2014/main" id="{E5E10A0D-9B99-4840-8D25-150FC036F4D8}"/>
              </a:ext>
            </a:extLst>
          </p:cNvPr>
          <p:cNvSpPr>
            <a:spLocks noChangeArrowheads="1"/>
          </p:cNvSpPr>
          <p:nvPr/>
        </p:nvSpPr>
        <p:spPr bwMode="auto">
          <a:xfrm>
            <a:off x="5181600" y="3714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5" name="Rectangle 5">
            <a:extLst>
              <a:ext uri="{FF2B5EF4-FFF2-40B4-BE49-F238E27FC236}">
                <a16:creationId xmlns:a16="http://schemas.microsoft.com/office/drawing/2014/main" id="{4A8AA63F-6106-C046-9F20-8119E75A4DCD}"/>
              </a:ext>
            </a:extLst>
          </p:cNvPr>
          <p:cNvSpPr>
            <a:spLocks noChangeArrowheads="1"/>
          </p:cNvSpPr>
          <p:nvPr/>
        </p:nvSpPr>
        <p:spPr bwMode="auto">
          <a:xfrm>
            <a:off x="5181600" y="5873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6" name="Rectangle 3">
            <a:extLst>
              <a:ext uri="{FF2B5EF4-FFF2-40B4-BE49-F238E27FC236}">
                <a16:creationId xmlns:a16="http://schemas.microsoft.com/office/drawing/2014/main" id="{07780AAA-B280-1A4A-928C-1583D47CF1B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7" name="Rectangle 4">
            <a:extLst>
              <a:ext uri="{FF2B5EF4-FFF2-40B4-BE49-F238E27FC236}">
                <a16:creationId xmlns:a16="http://schemas.microsoft.com/office/drawing/2014/main" id="{8464F185-39A9-BE41-B63B-FEF1F4B74E05}"/>
              </a:ext>
            </a:extLst>
          </p:cNvPr>
          <p:cNvSpPr>
            <a:spLocks noChangeArrowheads="1"/>
          </p:cNvSpPr>
          <p:nvPr/>
        </p:nvSpPr>
        <p:spPr bwMode="auto">
          <a:xfrm>
            <a:off x="0" y="4775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3" name="Rectangle 2">
            <a:extLst>
              <a:ext uri="{FF2B5EF4-FFF2-40B4-BE49-F238E27FC236}">
                <a16:creationId xmlns:a16="http://schemas.microsoft.com/office/drawing/2014/main" id="{ADF22A0D-8084-0E43-AB8C-18C1E615027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pic>
        <p:nvPicPr>
          <p:cNvPr id="17" name="Obraz 8">
            <a:extLst>
              <a:ext uri="{FF2B5EF4-FFF2-40B4-BE49-F238E27FC236}">
                <a16:creationId xmlns:a16="http://schemas.microsoft.com/office/drawing/2014/main" id="{1AD92D5A-B57C-F643-A37E-AFA99F9700C8}"/>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133695" y="1537521"/>
            <a:ext cx="5760720" cy="3703320"/>
          </a:xfrm>
          <a:prstGeom prst="rect">
            <a:avLst/>
          </a:prstGeom>
          <a:noFill/>
          <a:ln>
            <a:noFill/>
          </a:ln>
        </p:spPr>
      </p:pic>
      <p:sp>
        <p:nvSpPr>
          <p:cNvPr id="8" name="Rectangle 7">
            <a:extLst>
              <a:ext uri="{FF2B5EF4-FFF2-40B4-BE49-F238E27FC236}">
                <a16:creationId xmlns:a16="http://schemas.microsoft.com/office/drawing/2014/main" id="{289DDE72-E28B-4B4B-8D4A-AA4C3A634B36}"/>
              </a:ext>
            </a:extLst>
          </p:cNvPr>
          <p:cNvSpPr/>
          <p:nvPr/>
        </p:nvSpPr>
        <p:spPr>
          <a:xfrm>
            <a:off x="360218" y="5369599"/>
            <a:ext cx="5626925" cy="375552"/>
          </a:xfrm>
          <a:prstGeom prst="rect">
            <a:avLst/>
          </a:prstGeom>
        </p:spPr>
        <p:txBody>
          <a:bodyPr wrap="none">
            <a:spAutoFit/>
          </a:bodyPr>
          <a:lstStyle/>
          <a:p>
            <a:pPr algn="ct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Figure 4 </a:t>
            </a:r>
            <a:r>
              <a:rPr lang="en-GB" dirty="0">
                <a:latin typeface="Calibri" panose="020F0502020204030204" pitchFamily="34" charset="0"/>
                <a:ea typeface="Calibri" panose="020F0502020204030204" pitchFamily="34" charset="0"/>
                <a:cs typeface="Times New Roman" panose="02020603050405020304" pitchFamily="18" charset="0"/>
              </a:rPr>
              <a:t>Head Resultant Acceleration for all tested devices</a:t>
            </a:r>
            <a:endParaRPr lang="en-PL"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8" name="Obraz 9">
            <a:extLst>
              <a:ext uri="{FF2B5EF4-FFF2-40B4-BE49-F238E27FC236}">
                <a16:creationId xmlns:a16="http://schemas.microsoft.com/office/drawing/2014/main" id="{C694C5A4-CF68-A74A-9F12-A2AAE861EE9B}"/>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6297587" y="1555909"/>
            <a:ext cx="5760720" cy="3467100"/>
          </a:xfrm>
          <a:prstGeom prst="rect">
            <a:avLst/>
          </a:prstGeom>
          <a:noFill/>
          <a:ln>
            <a:noFill/>
          </a:ln>
        </p:spPr>
      </p:pic>
      <p:sp>
        <p:nvSpPr>
          <p:cNvPr id="11" name="Rectangle 10">
            <a:extLst>
              <a:ext uri="{FF2B5EF4-FFF2-40B4-BE49-F238E27FC236}">
                <a16:creationId xmlns:a16="http://schemas.microsoft.com/office/drawing/2014/main" id="{43AD76D6-94BB-A44D-ACA4-2FDB2BB01E22}"/>
              </a:ext>
            </a:extLst>
          </p:cNvPr>
          <p:cNvSpPr/>
          <p:nvPr/>
        </p:nvSpPr>
        <p:spPr>
          <a:xfrm>
            <a:off x="6204859" y="5369599"/>
            <a:ext cx="6096000" cy="671915"/>
          </a:xfrm>
          <a:prstGeom prst="rect">
            <a:avLst/>
          </a:prstGeom>
        </p:spPr>
        <p:txBody>
          <a:bodyPr>
            <a:spAutoFit/>
          </a:bodyPr>
          <a:lstStyle/>
          <a:p>
            <a:pPr algn="ct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Figure 5 </a:t>
            </a:r>
            <a:r>
              <a:rPr lang="en-GB" dirty="0">
                <a:latin typeface="Calibri" panose="020F0502020204030204" pitchFamily="34" charset="0"/>
                <a:ea typeface="Calibri" panose="020F0502020204030204" pitchFamily="34" charset="0"/>
                <a:cs typeface="Times New Roman" panose="02020603050405020304" pitchFamily="18" charset="0"/>
              </a:rPr>
              <a:t>Head Resultant Acceleration for all tested devices regarding the maximum limit</a:t>
            </a:r>
            <a:endParaRPr lang="en-PL"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952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
        <p:nvSpPr>
          <p:cNvPr id="4" name="Rectangle 4">
            <a:extLst>
              <a:ext uri="{FF2B5EF4-FFF2-40B4-BE49-F238E27FC236}">
                <a16:creationId xmlns:a16="http://schemas.microsoft.com/office/drawing/2014/main" id="{E5E10A0D-9B99-4840-8D25-150FC036F4D8}"/>
              </a:ext>
            </a:extLst>
          </p:cNvPr>
          <p:cNvSpPr>
            <a:spLocks noChangeArrowheads="1"/>
          </p:cNvSpPr>
          <p:nvPr/>
        </p:nvSpPr>
        <p:spPr bwMode="auto">
          <a:xfrm>
            <a:off x="5181600" y="3714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5" name="Rectangle 5">
            <a:extLst>
              <a:ext uri="{FF2B5EF4-FFF2-40B4-BE49-F238E27FC236}">
                <a16:creationId xmlns:a16="http://schemas.microsoft.com/office/drawing/2014/main" id="{4A8AA63F-6106-C046-9F20-8119E75A4DCD}"/>
              </a:ext>
            </a:extLst>
          </p:cNvPr>
          <p:cNvSpPr>
            <a:spLocks noChangeArrowheads="1"/>
          </p:cNvSpPr>
          <p:nvPr/>
        </p:nvSpPr>
        <p:spPr bwMode="auto">
          <a:xfrm>
            <a:off x="5181600" y="5873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6" name="Rectangle 3">
            <a:extLst>
              <a:ext uri="{FF2B5EF4-FFF2-40B4-BE49-F238E27FC236}">
                <a16:creationId xmlns:a16="http://schemas.microsoft.com/office/drawing/2014/main" id="{07780AAA-B280-1A4A-928C-1583D47CF1B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7" name="Rectangle 4">
            <a:extLst>
              <a:ext uri="{FF2B5EF4-FFF2-40B4-BE49-F238E27FC236}">
                <a16:creationId xmlns:a16="http://schemas.microsoft.com/office/drawing/2014/main" id="{8464F185-39A9-BE41-B63B-FEF1F4B74E05}"/>
              </a:ext>
            </a:extLst>
          </p:cNvPr>
          <p:cNvSpPr>
            <a:spLocks noChangeArrowheads="1"/>
          </p:cNvSpPr>
          <p:nvPr/>
        </p:nvSpPr>
        <p:spPr bwMode="auto">
          <a:xfrm>
            <a:off x="0" y="4775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3" name="Rectangle 2">
            <a:extLst>
              <a:ext uri="{FF2B5EF4-FFF2-40B4-BE49-F238E27FC236}">
                <a16:creationId xmlns:a16="http://schemas.microsoft.com/office/drawing/2014/main" id="{ADF22A0D-8084-0E43-AB8C-18C1E615027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pic>
        <p:nvPicPr>
          <p:cNvPr id="14" name="Obraz 10">
            <a:extLst>
              <a:ext uri="{FF2B5EF4-FFF2-40B4-BE49-F238E27FC236}">
                <a16:creationId xmlns:a16="http://schemas.microsoft.com/office/drawing/2014/main" id="{CE324C13-D95B-054E-9F2E-BBC96B8F3658}"/>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517236" y="1502885"/>
            <a:ext cx="5760720" cy="3630295"/>
          </a:xfrm>
          <a:prstGeom prst="rect">
            <a:avLst/>
          </a:prstGeom>
          <a:noFill/>
          <a:ln>
            <a:noFill/>
          </a:ln>
        </p:spPr>
      </p:pic>
      <p:sp>
        <p:nvSpPr>
          <p:cNvPr id="2" name="Rectangle 1">
            <a:extLst>
              <a:ext uri="{FF2B5EF4-FFF2-40B4-BE49-F238E27FC236}">
                <a16:creationId xmlns:a16="http://schemas.microsoft.com/office/drawing/2014/main" id="{E20ABD38-F8C0-914A-88C9-E7EA06458E3F}"/>
              </a:ext>
            </a:extLst>
          </p:cNvPr>
          <p:cNvSpPr/>
          <p:nvPr/>
        </p:nvSpPr>
        <p:spPr>
          <a:xfrm>
            <a:off x="3211809" y="5355115"/>
            <a:ext cx="4586127" cy="375552"/>
          </a:xfrm>
          <a:prstGeom prst="rect">
            <a:avLst/>
          </a:prstGeom>
        </p:spPr>
        <p:txBody>
          <a:bodyPr wrap="none">
            <a:spAutoFit/>
          </a:bodyPr>
          <a:lstStyle/>
          <a:p>
            <a:pPr algn="ct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Figure 6 </a:t>
            </a:r>
            <a:r>
              <a:rPr lang="en-GB" dirty="0">
                <a:latin typeface="Calibri" panose="020F0502020204030204" pitchFamily="34" charset="0"/>
                <a:ea typeface="Calibri" panose="020F0502020204030204" pitchFamily="34" charset="0"/>
                <a:cs typeface="Times New Roman" panose="02020603050405020304" pitchFamily="18" charset="0"/>
              </a:rPr>
              <a:t>Upper neck force for all tested devices</a:t>
            </a:r>
            <a:endParaRPr lang="en-PL"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B2D67766-7CF6-7E4F-8402-F9DCF443120F}"/>
              </a:ext>
            </a:extLst>
          </p:cNvPr>
          <p:cNvPicPr>
            <a:picLocks noChangeAspect="1"/>
          </p:cNvPicPr>
          <p:nvPr/>
        </p:nvPicPr>
        <p:blipFill>
          <a:blip r:embed="rId4"/>
          <a:stretch>
            <a:fillRect/>
          </a:stretch>
        </p:blipFill>
        <p:spPr>
          <a:xfrm>
            <a:off x="6795192" y="1993900"/>
            <a:ext cx="4584700" cy="2781300"/>
          </a:xfrm>
          <a:prstGeom prst="rect">
            <a:avLst/>
          </a:prstGeom>
        </p:spPr>
      </p:pic>
    </p:spTree>
    <p:extLst>
      <p:ext uri="{BB962C8B-B14F-4D97-AF65-F5344CB8AC3E}">
        <p14:creationId xmlns:p14="http://schemas.microsoft.com/office/powerpoint/2010/main" val="310727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
        <p:nvSpPr>
          <p:cNvPr id="4" name="Rectangle 4">
            <a:extLst>
              <a:ext uri="{FF2B5EF4-FFF2-40B4-BE49-F238E27FC236}">
                <a16:creationId xmlns:a16="http://schemas.microsoft.com/office/drawing/2014/main" id="{E5E10A0D-9B99-4840-8D25-150FC036F4D8}"/>
              </a:ext>
            </a:extLst>
          </p:cNvPr>
          <p:cNvSpPr>
            <a:spLocks noChangeArrowheads="1"/>
          </p:cNvSpPr>
          <p:nvPr/>
        </p:nvSpPr>
        <p:spPr bwMode="auto">
          <a:xfrm>
            <a:off x="5181600" y="3714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5" name="Rectangle 5">
            <a:extLst>
              <a:ext uri="{FF2B5EF4-FFF2-40B4-BE49-F238E27FC236}">
                <a16:creationId xmlns:a16="http://schemas.microsoft.com/office/drawing/2014/main" id="{4A8AA63F-6106-C046-9F20-8119E75A4DCD}"/>
              </a:ext>
            </a:extLst>
          </p:cNvPr>
          <p:cNvSpPr>
            <a:spLocks noChangeArrowheads="1"/>
          </p:cNvSpPr>
          <p:nvPr/>
        </p:nvSpPr>
        <p:spPr bwMode="auto">
          <a:xfrm>
            <a:off x="5181600" y="5873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6" name="Rectangle 3">
            <a:extLst>
              <a:ext uri="{FF2B5EF4-FFF2-40B4-BE49-F238E27FC236}">
                <a16:creationId xmlns:a16="http://schemas.microsoft.com/office/drawing/2014/main" id="{07780AAA-B280-1A4A-928C-1583D47CF1B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7" name="Rectangle 4">
            <a:extLst>
              <a:ext uri="{FF2B5EF4-FFF2-40B4-BE49-F238E27FC236}">
                <a16:creationId xmlns:a16="http://schemas.microsoft.com/office/drawing/2014/main" id="{8464F185-39A9-BE41-B63B-FEF1F4B74E05}"/>
              </a:ext>
            </a:extLst>
          </p:cNvPr>
          <p:cNvSpPr>
            <a:spLocks noChangeArrowheads="1"/>
          </p:cNvSpPr>
          <p:nvPr/>
        </p:nvSpPr>
        <p:spPr bwMode="auto">
          <a:xfrm>
            <a:off x="0" y="4775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3" name="Rectangle 2">
            <a:extLst>
              <a:ext uri="{FF2B5EF4-FFF2-40B4-BE49-F238E27FC236}">
                <a16:creationId xmlns:a16="http://schemas.microsoft.com/office/drawing/2014/main" id="{ADF22A0D-8084-0E43-AB8C-18C1E615027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pic>
        <p:nvPicPr>
          <p:cNvPr id="15" name="Obraz 12">
            <a:extLst>
              <a:ext uri="{FF2B5EF4-FFF2-40B4-BE49-F238E27FC236}">
                <a16:creationId xmlns:a16="http://schemas.microsoft.com/office/drawing/2014/main" id="{51FAEEB0-6B15-8341-8BED-4C8AD5A30B19}"/>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335280" y="1275241"/>
            <a:ext cx="5760720" cy="3519170"/>
          </a:xfrm>
          <a:prstGeom prst="rect">
            <a:avLst/>
          </a:prstGeom>
          <a:noFill/>
          <a:ln>
            <a:noFill/>
          </a:ln>
        </p:spPr>
      </p:pic>
      <p:sp>
        <p:nvSpPr>
          <p:cNvPr id="11" name="Rectangle 10">
            <a:extLst>
              <a:ext uri="{FF2B5EF4-FFF2-40B4-BE49-F238E27FC236}">
                <a16:creationId xmlns:a16="http://schemas.microsoft.com/office/drawing/2014/main" id="{7CA3C8A8-FB20-EC40-941C-3EDF01658427}"/>
              </a:ext>
            </a:extLst>
          </p:cNvPr>
          <p:cNvSpPr/>
          <p:nvPr/>
        </p:nvSpPr>
        <p:spPr>
          <a:xfrm>
            <a:off x="250769" y="5061903"/>
            <a:ext cx="6096000" cy="671915"/>
          </a:xfrm>
          <a:prstGeom prst="rect">
            <a:avLst/>
          </a:prstGeom>
        </p:spPr>
        <p:txBody>
          <a:bodyPr>
            <a:spAutoFit/>
          </a:bodyPr>
          <a:lstStyle/>
          <a:p>
            <a:pPr algn="ct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Figure 8 </a:t>
            </a:r>
            <a:r>
              <a:rPr lang="en-GB" dirty="0">
                <a:latin typeface="Calibri" panose="020F0502020204030204" pitchFamily="34" charset="0"/>
                <a:ea typeface="Calibri" panose="020F0502020204030204" pitchFamily="34" charset="0"/>
                <a:cs typeface="Times New Roman" panose="02020603050405020304" pitchFamily="18" charset="0"/>
              </a:rPr>
              <a:t>Right abdominal pressure for all tested devices regarding the maximum limit</a:t>
            </a:r>
            <a:endParaRPr lang="en-PL"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6" name="Obraz 13">
            <a:extLst>
              <a:ext uri="{FF2B5EF4-FFF2-40B4-BE49-F238E27FC236}">
                <a16:creationId xmlns:a16="http://schemas.microsoft.com/office/drawing/2014/main" id="{E2AE02B8-C98A-724E-8E47-213E9781AB22}"/>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6263640" y="1275241"/>
            <a:ext cx="5760720" cy="3611245"/>
          </a:xfrm>
          <a:prstGeom prst="rect">
            <a:avLst/>
          </a:prstGeom>
          <a:noFill/>
          <a:ln>
            <a:noFill/>
          </a:ln>
        </p:spPr>
      </p:pic>
      <p:sp>
        <p:nvSpPr>
          <p:cNvPr id="12" name="Rectangle 11">
            <a:extLst>
              <a:ext uri="{FF2B5EF4-FFF2-40B4-BE49-F238E27FC236}">
                <a16:creationId xmlns:a16="http://schemas.microsoft.com/office/drawing/2014/main" id="{8F138184-FB41-DC48-B1E5-8B845274FF22}"/>
              </a:ext>
            </a:extLst>
          </p:cNvPr>
          <p:cNvSpPr/>
          <p:nvPr/>
        </p:nvSpPr>
        <p:spPr>
          <a:xfrm>
            <a:off x="6428510" y="5153978"/>
            <a:ext cx="6096000" cy="671915"/>
          </a:xfrm>
          <a:prstGeom prst="rect">
            <a:avLst/>
          </a:prstGeom>
        </p:spPr>
        <p:txBody>
          <a:bodyPr>
            <a:spAutoFit/>
          </a:bodyPr>
          <a:lstStyle/>
          <a:p>
            <a:pPr algn="ct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Figure 9 </a:t>
            </a:r>
            <a:r>
              <a:rPr lang="en-GB" dirty="0">
                <a:latin typeface="Calibri" panose="020F0502020204030204" pitchFamily="34" charset="0"/>
                <a:ea typeface="Calibri" panose="020F0502020204030204" pitchFamily="34" charset="0"/>
                <a:cs typeface="Times New Roman" panose="02020603050405020304" pitchFamily="18" charset="0"/>
              </a:rPr>
              <a:t>Left abdominal pressure for all tested devices regarding the maximum limit</a:t>
            </a:r>
            <a:endParaRPr lang="en-PL"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72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
        <p:nvSpPr>
          <p:cNvPr id="4" name="Rectangle 4">
            <a:extLst>
              <a:ext uri="{FF2B5EF4-FFF2-40B4-BE49-F238E27FC236}">
                <a16:creationId xmlns:a16="http://schemas.microsoft.com/office/drawing/2014/main" id="{E5E10A0D-9B99-4840-8D25-150FC036F4D8}"/>
              </a:ext>
            </a:extLst>
          </p:cNvPr>
          <p:cNvSpPr>
            <a:spLocks noChangeArrowheads="1"/>
          </p:cNvSpPr>
          <p:nvPr/>
        </p:nvSpPr>
        <p:spPr bwMode="auto">
          <a:xfrm>
            <a:off x="5181600" y="3714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5" name="Rectangle 5">
            <a:extLst>
              <a:ext uri="{FF2B5EF4-FFF2-40B4-BE49-F238E27FC236}">
                <a16:creationId xmlns:a16="http://schemas.microsoft.com/office/drawing/2014/main" id="{4A8AA63F-6106-C046-9F20-8119E75A4DCD}"/>
              </a:ext>
            </a:extLst>
          </p:cNvPr>
          <p:cNvSpPr>
            <a:spLocks noChangeArrowheads="1"/>
          </p:cNvSpPr>
          <p:nvPr/>
        </p:nvSpPr>
        <p:spPr bwMode="auto">
          <a:xfrm>
            <a:off x="5181600" y="5873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6" name="Rectangle 3">
            <a:extLst>
              <a:ext uri="{FF2B5EF4-FFF2-40B4-BE49-F238E27FC236}">
                <a16:creationId xmlns:a16="http://schemas.microsoft.com/office/drawing/2014/main" id="{07780AAA-B280-1A4A-928C-1583D47CF1B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7" name="Rectangle 4">
            <a:extLst>
              <a:ext uri="{FF2B5EF4-FFF2-40B4-BE49-F238E27FC236}">
                <a16:creationId xmlns:a16="http://schemas.microsoft.com/office/drawing/2014/main" id="{8464F185-39A9-BE41-B63B-FEF1F4B74E05}"/>
              </a:ext>
            </a:extLst>
          </p:cNvPr>
          <p:cNvSpPr>
            <a:spLocks noChangeArrowheads="1"/>
          </p:cNvSpPr>
          <p:nvPr/>
        </p:nvSpPr>
        <p:spPr bwMode="auto">
          <a:xfrm>
            <a:off x="0" y="4775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3" name="Rectangle 2">
            <a:extLst>
              <a:ext uri="{FF2B5EF4-FFF2-40B4-BE49-F238E27FC236}">
                <a16:creationId xmlns:a16="http://schemas.microsoft.com/office/drawing/2014/main" id="{ADF22A0D-8084-0E43-AB8C-18C1E615027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2" name="TextBox 1">
            <a:extLst>
              <a:ext uri="{FF2B5EF4-FFF2-40B4-BE49-F238E27FC236}">
                <a16:creationId xmlns:a16="http://schemas.microsoft.com/office/drawing/2014/main" id="{1AA1B377-7AAC-5645-B685-FC0378CA8ABA}"/>
              </a:ext>
            </a:extLst>
          </p:cNvPr>
          <p:cNvSpPr txBox="1"/>
          <p:nvPr/>
        </p:nvSpPr>
        <p:spPr>
          <a:xfrm>
            <a:off x="537311" y="1555908"/>
            <a:ext cx="11209930" cy="4154984"/>
          </a:xfrm>
          <a:prstGeom prst="rect">
            <a:avLst/>
          </a:prstGeom>
          <a:noFill/>
        </p:spPr>
        <p:txBody>
          <a:bodyPr wrap="square" rtlCol="0">
            <a:spAutoFit/>
          </a:bodyPr>
          <a:lstStyle/>
          <a:p>
            <a:pPr marL="285750" indent="-285750">
              <a:buFont typeface="Arial" panose="020B0604020202020204" pitchFamily="34" charset="0"/>
              <a:buChar char="•"/>
            </a:pPr>
            <a:r>
              <a:rPr lang="en-GB" sz="2400" dirty="0"/>
              <a:t> Based on our evaluation of the test results, it can be seen that the safety criteria pointed in Regulation No. 129 have been met for almost all tested restraint devices (except for abdominal pressure in one of the tested solutions).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However, the analysis of recorded data and individual values of physical quantities perfectly show significant differences between each solution.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Based on the results from </a:t>
            </a:r>
            <a:r>
              <a:rPr lang="en-GB" sz="2400" dirty="0" err="1"/>
              <a:t>IDIADA</a:t>
            </a:r>
            <a:r>
              <a:rPr lang="en-GB" sz="2400" dirty="0"/>
              <a:t>, it can be concluded that the Smart Kid Belt can be considered as a safe forward-facing CRS. The system performed very well when tested in terms of all safety parameters and </a:t>
            </a:r>
            <a:r>
              <a:rPr lang="en-GB" sz="2400" u="sng" dirty="0"/>
              <a:t>we could not observe any risk factor indicated by some </a:t>
            </a:r>
            <a:r>
              <a:rPr lang="en-GB" sz="2400" u="sng" dirty="0" err="1"/>
              <a:t>GRSP</a:t>
            </a:r>
            <a:r>
              <a:rPr lang="en-GB" sz="2400" u="sng" dirty="0"/>
              <a:t> participants.</a:t>
            </a:r>
            <a:endParaRPr lang="en-PL" sz="2400" u="sng" dirty="0"/>
          </a:p>
        </p:txBody>
      </p:sp>
    </p:spTree>
    <p:extLst>
      <p:ext uri="{BB962C8B-B14F-4D97-AF65-F5344CB8AC3E}">
        <p14:creationId xmlns:p14="http://schemas.microsoft.com/office/powerpoint/2010/main" val="414090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
            <a:extLst>
              <a:ext uri="{FF2B5EF4-FFF2-40B4-BE49-F238E27FC236}">
                <a16:creationId xmlns:a16="http://schemas.microsoft.com/office/drawing/2014/main" id="{C43EBA83-12E6-C841-B733-92EEC67028A4}"/>
              </a:ext>
            </a:extLst>
          </p:cNvPr>
          <p:cNvPicPr/>
          <p:nvPr/>
        </p:nvPicPr>
        <p:blipFill>
          <a:blip r:embed="rId3" cstate="screen">
            <a:extLst>
              <a:ext uri="{28A0092B-C50C-407E-A947-70E740481C1C}">
                <a14:useLocalDpi xmlns:a14="http://schemas.microsoft.com/office/drawing/2010/main"/>
              </a:ext>
            </a:extLst>
          </a:blip>
          <a:stretch>
            <a:fillRect/>
          </a:stretch>
        </p:blipFill>
        <p:spPr>
          <a:xfrm>
            <a:off x="4547856" y="1226741"/>
            <a:ext cx="7034544" cy="4404517"/>
          </a:xfrm>
          <a:prstGeom prst="rect">
            <a:avLst/>
          </a:prstGeom>
        </p:spPr>
      </p:pic>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
        <p:nvSpPr>
          <p:cNvPr id="4" name="Rectangle 4">
            <a:extLst>
              <a:ext uri="{FF2B5EF4-FFF2-40B4-BE49-F238E27FC236}">
                <a16:creationId xmlns:a16="http://schemas.microsoft.com/office/drawing/2014/main" id="{E5E10A0D-9B99-4840-8D25-150FC036F4D8}"/>
              </a:ext>
            </a:extLst>
          </p:cNvPr>
          <p:cNvSpPr>
            <a:spLocks noChangeArrowheads="1"/>
          </p:cNvSpPr>
          <p:nvPr/>
        </p:nvSpPr>
        <p:spPr bwMode="auto">
          <a:xfrm>
            <a:off x="5181600" y="3714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5" name="Rectangle 5">
            <a:extLst>
              <a:ext uri="{FF2B5EF4-FFF2-40B4-BE49-F238E27FC236}">
                <a16:creationId xmlns:a16="http://schemas.microsoft.com/office/drawing/2014/main" id="{4A8AA63F-6106-C046-9F20-8119E75A4DCD}"/>
              </a:ext>
            </a:extLst>
          </p:cNvPr>
          <p:cNvSpPr>
            <a:spLocks noChangeArrowheads="1"/>
          </p:cNvSpPr>
          <p:nvPr/>
        </p:nvSpPr>
        <p:spPr bwMode="auto">
          <a:xfrm>
            <a:off x="5181600" y="5873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6" name="Rectangle 3">
            <a:extLst>
              <a:ext uri="{FF2B5EF4-FFF2-40B4-BE49-F238E27FC236}">
                <a16:creationId xmlns:a16="http://schemas.microsoft.com/office/drawing/2014/main" id="{07780AAA-B280-1A4A-928C-1583D47CF1B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7" name="Rectangle 4">
            <a:extLst>
              <a:ext uri="{FF2B5EF4-FFF2-40B4-BE49-F238E27FC236}">
                <a16:creationId xmlns:a16="http://schemas.microsoft.com/office/drawing/2014/main" id="{8464F185-39A9-BE41-B63B-FEF1F4B74E05}"/>
              </a:ext>
            </a:extLst>
          </p:cNvPr>
          <p:cNvSpPr>
            <a:spLocks noChangeArrowheads="1"/>
          </p:cNvSpPr>
          <p:nvPr/>
        </p:nvSpPr>
        <p:spPr bwMode="auto">
          <a:xfrm>
            <a:off x="0" y="4775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3" name="Rectangle 2">
            <a:extLst>
              <a:ext uri="{FF2B5EF4-FFF2-40B4-BE49-F238E27FC236}">
                <a16:creationId xmlns:a16="http://schemas.microsoft.com/office/drawing/2014/main" id="{ADF22A0D-8084-0E43-AB8C-18C1E615027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12" name="Rectangle 11">
            <a:extLst>
              <a:ext uri="{FF2B5EF4-FFF2-40B4-BE49-F238E27FC236}">
                <a16:creationId xmlns:a16="http://schemas.microsoft.com/office/drawing/2014/main" id="{105F52D1-EE9D-0C41-83AA-C62D51C8F3A7}"/>
              </a:ext>
            </a:extLst>
          </p:cNvPr>
          <p:cNvSpPr/>
          <p:nvPr/>
        </p:nvSpPr>
        <p:spPr>
          <a:xfrm>
            <a:off x="5924980" y="5960822"/>
            <a:ext cx="5657420" cy="671915"/>
          </a:xfrm>
          <a:prstGeom prst="rect">
            <a:avLst/>
          </a:prstGeom>
        </p:spPr>
        <p:txBody>
          <a:bodyPr wrap="square">
            <a:spAutoFit/>
          </a:bodyPr>
          <a:lstStyle/>
          <a:p>
            <a:pPr algn="ct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Figure 10 </a:t>
            </a:r>
            <a:r>
              <a:rPr lang="en-GB" dirty="0">
                <a:latin typeface="Calibri" panose="020F0502020204030204" pitchFamily="34" charset="0"/>
                <a:ea typeface="Calibri" panose="020F0502020204030204" pitchFamily="34" charset="0"/>
                <a:cs typeface="Times New Roman" panose="02020603050405020304" pitchFamily="18" charset="0"/>
              </a:rPr>
              <a:t>The lap belt position at the maximum horizontal head excursion</a:t>
            </a:r>
            <a:endParaRPr lang="en-PL"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Oval 13">
            <a:extLst>
              <a:ext uri="{FF2B5EF4-FFF2-40B4-BE49-F238E27FC236}">
                <a16:creationId xmlns:a16="http://schemas.microsoft.com/office/drawing/2014/main" id="{5B8EDC43-052A-1347-9173-8C94377363F9}"/>
              </a:ext>
            </a:extLst>
          </p:cNvPr>
          <p:cNvSpPr/>
          <p:nvPr/>
        </p:nvSpPr>
        <p:spPr>
          <a:xfrm>
            <a:off x="7745638" y="3957563"/>
            <a:ext cx="1538605" cy="1438797"/>
          </a:xfrm>
          <a:prstGeom prst="ellipse">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cxnSp>
        <p:nvCxnSpPr>
          <p:cNvPr id="15" name="Straight Arrow Connector 14">
            <a:extLst>
              <a:ext uri="{FF2B5EF4-FFF2-40B4-BE49-F238E27FC236}">
                <a16:creationId xmlns:a16="http://schemas.microsoft.com/office/drawing/2014/main" id="{FE9B2BAE-16A4-9B49-AABE-B21D005CE79B}"/>
              </a:ext>
            </a:extLst>
          </p:cNvPr>
          <p:cNvCxnSpPr>
            <a:cxnSpLocks/>
          </p:cNvCxnSpPr>
          <p:nvPr/>
        </p:nvCxnSpPr>
        <p:spPr>
          <a:xfrm>
            <a:off x="7136038" y="4154041"/>
            <a:ext cx="1052899" cy="16005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6556786-5D43-4741-8E87-ABDEC25CE17C}"/>
              </a:ext>
            </a:extLst>
          </p:cNvPr>
          <p:cNvSpPr txBox="1"/>
          <p:nvPr/>
        </p:nvSpPr>
        <p:spPr>
          <a:xfrm>
            <a:off x="510989" y="1333820"/>
            <a:ext cx="3886199" cy="4154984"/>
          </a:xfrm>
          <a:prstGeom prst="rect">
            <a:avLst/>
          </a:prstGeom>
          <a:noFill/>
        </p:spPr>
        <p:txBody>
          <a:bodyPr wrap="square" rtlCol="0">
            <a:spAutoFit/>
          </a:bodyPr>
          <a:lstStyle/>
          <a:p>
            <a:r>
              <a:rPr lang="en-GB" sz="2400" dirty="0"/>
              <a:t>Type Approval tests of Smart Kid Belt carried out in </a:t>
            </a:r>
            <a:r>
              <a:rPr lang="en-GB" sz="2400" dirty="0" err="1"/>
              <a:t>Pimot</a:t>
            </a:r>
            <a:r>
              <a:rPr lang="en-GB" sz="2400" dirty="0"/>
              <a:t> Vehicle Safety Laboratory with accordance  to UN </a:t>
            </a:r>
            <a:r>
              <a:rPr lang="en-GB" sz="2400" dirty="0" err="1"/>
              <a:t>ECE</a:t>
            </a:r>
            <a:r>
              <a:rPr lang="en-GB" sz="2400" dirty="0"/>
              <a:t> Regulation No.44 </a:t>
            </a:r>
            <a:r>
              <a:rPr lang="en-GB" sz="2400" u="sng" dirty="0"/>
              <a:t>did not show the lap belt passing fully beyond the pelvic </a:t>
            </a:r>
            <a:r>
              <a:rPr lang="en-GB" sz="2400" dirty="0"/>
              <a:t>structure and penetrating the abdomen before reaching maximum horizontal head excursion (figure 10).  </a:t>
            </a:r>
            <a:endParaRPr lang="en-PL" sz="2400" dirty="0"/>
          </a:p>
        </p:txBody>
      </p:sp>
    </p:spTree>
    <p:extLst>
      <p:ext uri="{BB962C8B-B14F-4D97-AF65-F5344CB8AC3E}">
        <p14:creationId xmlns:p14="http://schemas.microsoft.com/office/powerpoint/2010/main" val="309853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
        <p:nvSpPr>
          <p:cNvPr id="4" name="Rectangle 4">
            <a:extLst>
              <a:ext uri="{FF2B5EF4-FFF2-40B4-BE49-F238E27FC236}">
                <a16:creationId xmlns:a16="http://schemas.microsoft.com/office/drawing/2014/main" id="{E5E10A0D-9B99-4840-8D25-150FC036F4D8}"/>
              </a:ext>
            </a:extLst>
          </p:cNvPr>
          <p:cNvSpPr>
            <a:spLocks noChangeArrowheads="1"/>
          </p:cNvSpPr>
          <p:nvPr/>
        </p:nvSpPr>
        <p:spPr bwMode="auto">
          <a:xfrm>
            <a:off x="5181600" y="3714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5" name="Rectangle 5">
            <a:extLst>
              <a:ext uri="{FF2B5EF4-FFF2-40B4-BE49-F238E27FC236}">
                <a16:creationId xmlns:a16="http://schemas.microsoft.com/office/drawing/2014/main" id="{4A8AA63F-6106-C046-9F20-8119E75A4DCD}"/>
              </a:ext>
            </a:extLst>
          </p:cNvPr>
          <p:cNvSpPr>
            <a:spLocks noChangeArrowheads="1"/>
          </p:cNvSpPr>
          <p:nvPr/>
        </p:nvSpPr>
        <p:spPr bwMode="auto">
          <a:xfrm>
            <a:off x="5181600" y="5873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6" name="Rectangle 3">
            <a:extLst>
              <a:ext uri="{FF2B5EF4-FFF2-40B4-BE49-F238E27FC236}">
                <a16:creationId xmlns:a16="http://schemas.microsoft.com/office/drawing/2014/main" id="{07780AAA-B280-1A4A-928C-1583D47CF1B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7" name="Rectangle 4">
            <a:extLst>
              <a:ext uri="{FF2B5EF4-FFF2-40B4-BE49-F238E27FC236}">
                <a16:creationId xmlns:a16="http://schemas.microsoft.com/office/drawing/2014/main" id="{8464F185-39A9-BE41-B63B-FEF1F4B74E05}"/>
              </a:ext>
            </a:extLst>
          </p:cNvPr>
          <p:cNvSpPr>
            <a:spLocks noChangeArrowheads="1"/>
          </p:cNvSpPr>
          <p:nvPr/>
        </p:nvSpPr>
        <p:spPr bwMode="auto">
          <a:xfrm>
            <a:off x="0" y="4775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3" name="Rectangle 2">
            <a:extLst>
              <a:ext uri="{FF2B5EF4-FFF2-40B4-BE49-F238E27FC236}">
                <a16:creationId xmlns:a16="http://schemas.microsoft.com/office/drawing/2014/main" id="{ADF22A0D-8084-0E43-AB8C-18C1E615027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pic>
        <p:nvPicPr>
          <p:cNvPr id="8" name="Picture 7" descr="A picture containing text, indoor, yellow&#10;&#10;Description automatically generated">
            <a:extLst>
              <a:ext uri="{FF2B5EF4-FFF2-40B4-BE49-F238E27FC236}">
                <a16:creationId xmlns:a16="http://schemas.microsoft.com/office/drawing/2014/main" id="{6BA627BF-657E-934B-A30B-37256158DA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9971" y="1485055"/>
            <a:ext cx="6742429" cy="4514445"/>
          </a:xfrm>
          <a:prstGeom prst="rect">
            <a:avLst/>
          </a:prstGeom>
        </p:spPr>
      </p:pic>
      <p:sp>
        <p:nvSpPr>
          <p:cNvPr id="14" name="TextBox 13">
            <a:extLst>
              <a:ext uri="{FF2B5EF4-FFF2-40B4-BE49-F238E27FC236}">
                <a16:creationId xmlns:a16="http://schemas.microsoft.com/office/drawing/2014/main" id="{DF243A56-02D3-C948-8A1C-94DE9E8EA393}"/>
              </a:ext>
            </a:extLst>
          </p:cNvPr>
          <p:cNvSpPr txBox="1"/>
          <p:nvPr/>
        </p:nvSpPr>
        <p:spPr>
          <a:xfrm>
            <a:off x="480783" y="1263704"/>
            <a:ext cx="3749588" cy="2246769"/>
          </a:xfrm>
          <a:prstGeom prst="rect">
            <a:avLst/>
          </a:prstGeom>
          <a:noFill/>
        </p:spPr>
        <p:txBody>
          <a:bodyPr wrap="square" rtlCol="0">
            <a:spAutoFit/>
          </a:bodyPr>
          <a:lstStyle/>
          <a:p>
            <a:r>
              <a:rPr lang="en-US" sz="2000" dirty="0"/>
              <a:t>Photo after the test (Fig 11) clearly shows that lap belt </a:t>
            </a:r>
            <a:r>
              <a:rPr lang="en-GB" sz="2000" u="sng" dirty="0"/>
              <a:t>did not pass fully beyond the pelvic structure and did not penetrate into abdomen </a:t>
            </a:r>
            <a:r>
              <a:rPr lang="en-GB" sz="2000" dirty="0"/>
              <a:t>before reaching maximum horizontal head excursion.</a:t>
            </a:r>
            <a:endParaRPr lang="en-US" sz="2000" dirty="0"/>
          </a:p>
        </p:txBody>
      </p:sp>
      <p:sp>
        <p:nvSpPr>
          <p:cNvPr id="15" name="Oval 14">
            <a:extLst>
              <a:ext uri="{FF2B5EF4-FFF2-40B4-BE49-F238E27FC236}">
                <a16:creationId xmlns:a16="http://schemas.microsoft.com/office/drawing/2014/main" id="{A8191660-138A-1D45-9B78-BBD78228F777}"/>
              </a:ext>
            </a:extLst>
          </p:cNvPr>
          <p:cNvSpPr/>
          <p:nvPr/>
        </p:nvSpPr>
        <p:spPr>
          <a:xfrm>
            <a:off x="7307648" y="3375525"/>
            <a:ext cx="2088644" cy="2040317"/>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cxnSp>
        <p:nvCxnSpPr>
          <p:cNvPr id="16" name="Straight Arrow Connector 15">
            <a:extLst>
              <a:ext uri="{FF2B5EF4-FFF2-40B4-BE49-F238E27FC236}">
                <a16:creationId xmlns:a16="http://schemas.microsoft.com/office/drawing/2014/main" id="{27787196-91F5-8A47-8D46-722125918F90}"/>
              </a:ext>
            </a:extLst>
          </p:cNvPr>
          <p:cNvCxnSpPr>
            <a:cxnSpLocks/>
          </p:cNvCxnSpPr>
          <p:nvPr/>
        </p:nvCxnSpPr>
        <p:spPr>
          <a:xfrm>
            <a:off x="6544390" y="3358779"/>
            <a:ext cx="1568824" cy="75064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27DC4D6-C5B5-7042-AFC2-0D5326BCF7BC}"/>
              </a:ext>
            </a:extLst>
          </p:cNvPr>
          <p:cNvSpPr/>
          <p:nvPr/>
        </p:nvSpPr>
        <p:spPr>
          <a:xfrm>
            <a:off x="3881716" y="6444573"/>
            <a:ext cx="8176589" cy="375552"/>
          </a:xfrm>
          <a:prstGeom prst="rect">
            <a:avLst/>
          </a:prstGeom>
        </p:spPr>
        <p:txBody>
          <a:bodyPr wrap="square">
            <a:spAutoFit/>
          </a:bodyPr>
          <a:lstStyle/>
          <a:p>
            <a:pPr algn="ct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Figure 11 </a:t>
            </a:r>
            <a:r>
              <a:rPr lang="en-GB" dirty="0">
                <a:latin typeface="Calibri" panose="020F0502020204030204" pitchFamily="34" charset="0"/>
                <a:ea typeface="Calibri" panose="020F0502020204030204" pitchFamily="34" charset="0"/>
                <a:cs typeface="Times New Roman" panose="02020603050405020304" pitchFamily="18" charset="0"/>
              </a:rPr>
              <a:t>The lap belt position after the test</a:t>
            </a:r>
            <a:endParaRPr lang="en-PL"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312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
        <p:nvSpPr>
          <p:cNvPr id="4" name="Rectangle 4">
            <a:extLst>
              <a:ext uri="{FF2B5EF4-FFF2-40B4-BE49-F238E27FC236}">
                <a16:creationId xmlns:a16="http://schemas.microsoft.com/office/drawing/2014/main" id="{E5E10A0D-9B99-4840-8D25-150FC036F4D8}"/>
              </a:ext>
            </a:extLst>
          </p:cNvPr>
          <p:cNvSpPr>
            <a:spLocks noChangeArrowheads="1"/>
          </p:cNvSpPr>
          <p:nvPr/>
        </p:nvSpPr>
        <p:spPr bwMode="auto">
          <a:xfrm>
            <a:off x="5181600" y="3714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5" name="Rectangle 5">
            <a:extLst>
              <a:ext uri="{FF2B5EF4-FFF2-40B4-BE49-F238E27FC236}">
                <a16:creationId xmlns:a16="http://schemas.microsoft.com/office/drawing/2014/main" id="{4A8AA63F-6106-C046-9F20-8119E75A4DCD}"/>
              </a:ext>
            </a:extLst>
          </p:cNvPr>
          <p:cNvSpPr>
            <a:spLocks noChangeArrowheads="1"/>
          </p:cNvSpPr>
          <p:nvPr/>
        </p:nvSpPr>
        <p:spPr bwMode="auto">
          <a:xfrm>
            <a:off x="5181600" y="5873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6" name="Rectangle 3">
            <a:extLst>
              <a:ext uri="{FF2B5EF4-FFF2-40B4-BE49-F238E27FC236}">
                <a16:creationId xmlns:a16="http://schemas.microsoft.com/office/drawing/2014/main" id="{07780AAA-B280-1A4A-928C-1583D47CF1B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3" name="Rectangle 2">
            <a:extLst>
              <a:ext uri="{FF2B5EF4-FFF2-40B4-BE49-F238E27FC236}">
                <a16:creationId xmlns:a16="http://schemas.microsoft.com/office/drawing/2014/main" id="{ADF22A0D-8084-0E43-AB8C-18C1E615027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11" name="TextBox 10">
            <a:extLst>
              <a:ext uri="{FF2B5EF4-FFF2-40B4-BE49-F238E27FC236}">
                <a16:creationId xmlns:a16="http://schemas.microsoft.com/office/drawing/2014/main" id="{5B815462-3C0F-A144-9525-D6FD73F40F23}"/>
              </a:ext>
            </a:extLst>
          </p:cNvPr>
          <p:cNvSpPr txBox="1"/>
          <p:nvPr/>
        </p:nvSpPr>
        <p:spPr>
          <a:xfrm>
            <a:off x="609600" y="1033859"/>
            <a:ext cx="11252200" cy="830997"/>
          </a:xfrm>
          <a:prstGeom prst="rect">
            <a:avLst/>
          </a:prstGeom>
          <a:noFill/>
        </p:spPr>
        <p:txBody>
          <a:bodyPr wrap="square" rtlCol="0">
            <a:spAutoFit/>
          </a:bodyPr>
          <a:lstStyle/>
          <a:p>
            <a:r>
              <a:rPr lang="en-US" sz="2400" dirty="0"/>
              <a:t>With reference to CRS 46 document findings, we can see clear difference in P10 dummy behavior vs. new Q10</a:t>
            </a:r>
          </a:p>
        </p:txBody>
      </p:sp>
      <p:sp>
        <p:nvSpPr>
          <p:cNvPr id="2" name="Rectangle 2">
            <a:extLst>
              <a:ext uri="{FF2B5EF4-FFF2-40B4-BE49-F238E27FC236}">
                <a16:creationId xmlns:a16="http://schemas.microsoft.com/office/drawing/2014/main" id="{B5819CA1-1DA9-9043-B548-4B85532DC0B2}"/>
              </a:ext>
            </a:extLst>
          </p:cNvPr>
          <p:cNvSpPr>
            <a:spLocks noChangeArrowheads="1"/>
          </p:cNvSpPr>
          <p:nvPr/>
        </p:nvSpPr>
        <p:spPr bwMode="auto">
          <a:xfrm>
            <a:off x="1434353" y="26570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pic>
        <p:nvPicPr>
          <p:cNvPr id="9217" name="Obraz 55">
            <a:extLst>
              <a:ext uri="{FF2B5EF4-FFF2-40B4-BE49-F238E27FC236}">
                <a16:creationId xmlns:a16="http://schemas.microsoft.com/office/drawing/2014/main" id="{65E21E96-553E-F548-818A-D01A8EC6A3E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97876" y="5139564"/>
            <a:ext cx="5013649" cy="15826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A1C5DAC-E82A-0149-902D-956C6089580C}"/>
              </a:ext>
            </a:extLst>
          </p:cNvPr>
          <p:cNvSpPr txBox="1"/>
          <p:nvPr/>
        </p:nvSpPr>
        <p:spPr>
          <a:xfrm>
            <a:off x="7112269" y="5792866"/>
            <a:ext cx="3962784" cy="646331"/>
          </a:xfrm>
          <a:prstGeom prst="rect">
            <a:avLst/>
          </a:prstGeom>
          <a:noFill/>
        </p:spPr>
        <p:txBody>
          <a:bodyPr wrap="square" rtlCol="0">
            <a:spAutoFit/>
          </a:bodyPr>
          <a:lstStyle/>
          <a:p>
            <a:r>
              <a:rPr lang="en-US" altLang="en-PL" sz="1200" b="1" dirty="0">
                <a:latin typeface="Calibri" panose="020F0502020204030204" pitchFamily="34" charset="0"/>
                <a:ea typeface="Calibri" panose="020F0502020204030204" pitchFamily="34" charset="0"/>
                <a:cs typeface="Calibri" panose="020F0502020204030204" pitchFamily="34" charset="0"/>
              </a:rPr>
              <a:t>Figure 12 </a:t>
            </a:r>
            <a:r>
              <a:rPr lang="en-US" altLang="en-PL" sz="1200" dirty="0">
                <a:latin typeface="Calibri" panose="020F0502020204030204" pitchFamily="34" charset="0"/>
                <a:ea typeface="Calibri" panose="020F0502020204030204" pitchFamily="34" charset="0"/>
                <a:cs typeface="Calibri" panose="020F0502020204030204" pitchFamily="34" charset="0"/>
              </a:rPr>
              <a:t>Example positions of maximum head excursion during impact for the Q10 and P10 dummy</a:t>
            </a:r>
            <a:endParaRPr lang="en-US" altLang="en-PL" sz="900" dirty="0"/>
          </a:p>
          <a:p>
            <a:endParaRPr lang="en-PL" sz="1200" dirty="0"/>
          </a:p>
        </p:txBody>
      </p:sp>
      <p:sp>
        <p:nvSpPr>
          <p:cNvPr id="14" name="TextBox 13">
            <a:extLst>
              <a:ext uri="{FF2B5EF4-FFF2-40B4-BE49-F238E27FC236}">
                <a16:creationId xmlns:a16="http://schemas.microsoft.com/office/drawing/2014/main" id="{CB6D529D-1FEC-684C-9C29-D14A6A7724A8}"/>
              </a:ext>
            </a:extLst>
          </p:cNvPr>
          <p:cNvSpPr txBox="1"/>
          <p:nvPr/>
        </p:nvSpPr>
        <p:spPr>
          <a:xfrm>
            <a:off x="665233" y="1886237"/>
            <a:ext cx="11140934" cy="3046988"/>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t>The belt remains on the shoulder of Q10, which is restrained by the adult belt, resulting in a more symmetrical arm and leg movement. </a:t>
            </a:r>
            <a:r>
              <a:rPr lang="en-US" sz="1600" dirty="0">
                <a:solidFill>
                  <a:srgbClr val="FF0000"/>
                </a:solidFill>
              </a:rPr>
              <a:t>Whereas the P10 does not interact well with the 3-point belt, the belt slips off the shoulder and down the upper arm. This results in the upper torso of the P10 twisting as the belt restraints the dummy. </a:t>
            </a:r>
            <a:br>
              <a:rPr lang="en-US" sz="1600" dirty="0"/>
            </a:br>
            <a:r>
              <a:rPr lang="en-US" sz="1600" dirty="0"/>
              <a:t>Figure 10 shows the typical kinematics of the Q10 and P10 at the point of the maximum head excursion. The Q10 kinematics is more representative of a real child. </a:t>
            </a:r>
            <a:endParaRPr lang="en-PL" sz="1600" dirty="0"/>
          </a:p>
          <a:p>
            <a:pPr marL="285750" lvl="0" indent="-285750">
              <a:buFont typeface="Arial" panose="020B0604020202020204" pitchFamily="34" charset="0"/>
              <a:buChar char="•"/>
            </a:pPr>
            <a:endParaRPr lang="en-US" sz="1600" dirty="0"/>
          </a:p>
          <a:p>
            <a:pPr marL="285750" lvl="0" indent="-285750">
              <a:buFont typeface="Arial" panose="020B0604020202020204" pitchFamily="34" charset="0"/>
              <a:buChar char="•"/>
            </a:pPr>
            <a:r>
              <a:rPr lang="en-US" sz="1600" dirty="0"/>
              <a:t>The Q10 torso remains more upright, whereas the P10 dummy bends towards its leg; very much the same pattern of movement seen in the booster seat testing. </a:t>
            </a:r>
            <a:endParaRPr lang="en-PL" sz="1600" dirty="0"/>
          </a:p>
          <a:p>
            <a:pPr marL="285750" lvl="0" indent="-285750">
              <a:buFont typeface="Arial" panose="020B0604020202020204" pitchFamily="34" charset="0"/>
              <a:buChar char="•"/>
            </a:pPr>
            <a:endParaRPr lang="en-US" sz="1600" dirty="0"/>
          </a:p>
          <a:p>
            <a:pPr marL="285750" lvl="0" indent="-285750">
              <a:buFont typeface="Arial" panose="020B0604020202020204" pitchFamily="34" charset="0"/>
              <a:buChar char="•"/>
            </a:pPr>
            <a:r>
              <a:rPr lang="en-US" sz="1600" dirty="0"/>
              <a:t>As the Q10 torso remains more upright during the impact, the child restraint is compressed further down into the test bench cushion, compared to the P10 on the same booster cushion.</a:t>
            </a:r>
            <a:endParaRPr lang="en-PL" sz="1600" dirty="0"/>
          </a:p>
          <a:p>
            <a:endParaRPr lang="en-PL" sz="1600" dirty="0"/>
          </a:p>
        </p:txBody>
      </p:sp>
    </p:spTree>
    <p:extLst>
      <p:ext uri="{BB962C8B-B14F-4D97-AF65-F5344CB8AC3E}">
        <p14:creationId xmlns:p14="http://schemas.microsoft.com/office/powerpoint/2010/main" val="146809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
        <p:nvSpPr>
          <p:cNvPr id="4" name="Rectangle 4">
            <a:extLst>
              <a:ext uri="{FF2B5EF4-FFF2-40B4-BE49-F238E27FC236}">
                <a16:creationId xmlns:a16="http://schemas.microsoft.com/office/drawing/2014/main" id="{E5E10A0D-9B99-4840-8D25-150FC036F4D8}"/>
              </a:ext>
            </a:extLst>
          </p:cNvPr>
          <p:cNvSpPr>
            <a:spLocks noChangeArrowheads="1"/>
          </p:cNvSpPr>
          <p:nvPr/>
        </p:nvSpPr>
        <p:spPr bwMode="auto">
          <a:xfrm>
            <a:off x="5181600" y="3714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5" name="Rectangle 5">
            <a:extLst>
              <a:ext uri="{FF2B5EF4-FFF2-40B4-BE49-F238E27FC236}">
                <a16:creationId xmlns:a16="http://schemas.microsoft.com/office/drawing/2014/main" id="{4A8AA63F-6106-C046-9F20-8119E75A4DCD}"/>
              </a:ext>
            </a:extLst>
          </p:cNvPr>
          <p:cNvSpPr>
            <a:spLocks noChangeArrowheads="1"/>
          </p:cNvSpPr>
          <p:nvPr/>
        </p:nvSpPr>
        <p:spPr bwMode="auto">
          <a:xfrm>
            <a:off x="5181600" y="5873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6" name="Rectangle 3">
            <a:extLst>
              <a:ext uri="{FF2B5EF4-FFF2-40B4-BE49-F238E27FC236}">
                <a16:creationId xmlns:a16="http://schemas.microsoft.com/office/drawing/2014/main" id="{07780AAA-B280-1A4A-928C-1583D47CF1B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3" name="Rectangle 2">
            <a:extLst>
              <a:ext uri="{FF2B5EF4-FFF2-40B4-BE49-F238E27FC236}">
                <a16:creationId xmlns:a16="http://schemas.microsoft.com/office/drawing/2014/main" id="{ADF22A0D-8084-0E43-AB8C-18C1E615027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2" name="Rectangle 2">
            <a:extLst>
              <a:ext uri="{FF2B5EF4-FFF2-40B4-BE49-F238E27FC236}">
                <a16:creationId xmlns:a16="http://schemas.microsoft.com/office/drawing/2014/main" id="{B5819CA1-1DA9-9043-B548-4B85532DC0B2}"/>
              </a:ext>
            </a:extLst>
          </p:cNvPr>
          <p:cNvSpPr>
            <a:spLocks noChangeArrowheads="1"/>
          </p:cNvSpPr>
          <p:nvPr/>
        </p:nvSpPr>
        <p:spPr bwMode="auto">
          <a:xfrm>
            <a:off x="1434353" y="26570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pic>
        <p:nvPicPr>
          <p:cNvPr id="11265" name="Obraz 57">
            <a:extLst>
              <a:ext uri="{FF2B5EF4-FFF2-40B4-BE49-F238E27FC236}">
                <a16:creationId xmlns:a16="http://schemas.microsoft.com/office/drawing/2014/main" id="{DB7941BA-042F-B642-AAF8-FC2E34BBC9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3264" y="3594709"/>
            <a:ext cx="7624079" cy="28547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A49CE48B-D2A7-384F-8004-1FAB97A61628}"/>
              </a:ext>
            </a:extLst>
          </p:cNvPr>
          <p:cNvSpPr>
            <a:spLocks noChangeArrowheads="1"/>
          </p:cNvSpPr>
          <p:nvPr/>
        </p:nvSpPr>
        <p:spPr bwMode="auto">
          <a:xfrm>
            <a:off x="1763486" y="577986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15" name="TextBox 14">
            <a:extLst>
              <a:ext uri="{FF2B5EF4-FFF2-40B4-BE49-F238E27FC236}">
                <a16:creationId xmlns:a16="http://schemas.microsoft.com/office/drawing/2014/main" id="{0A2DB710-9519-A24B-97C7-B37C00D3E5C3}"/>
              </a:ext>
            </a:extLst>
          </p:cNvPr>
          <p:cNvSpPr txBox="1"/>
          <p:nvPr/>
        </p:nvSpPr>
        <p:spPr>
          <a:xfrm>
            <a:off x="498022" y="1227955"/>
            <a:ext cx="10972800" cy="2308324"/>
          </a:xfrm>
          <a:prstGeom prst="rect">
            <a:avLst/>
          </a:prstGeom>
          <a:noFill/>
        </p:spPr>
        <p:txBody>
          <a:bodyPr wrap="square" rtlCol="0">
            <a:spAutoFit/>
          </a:bodyPr>
          <a:lstStyle/>
          <a:p>
            <a:r>
              <a:rPr lang="en-US" dirty="0"/>
              <a:t>Another perfect example of P10 abnormal behavior vs. Q10 dummy.</a:t>
            </a:r>
          </a:p>
          <a:p>
            <a:endParaRPr lang="en-US" dirty="0"/>
          </a:p>
          <a:p>
            <a:r>
              <a:rPr lang="en-US" dirty="0"/>
              <a:t>The shoulder belt also penetrates the top of the abdomen insert of the P10 (Figure 13). In contrast, the Q10 abdomen bulges, and in some cases the shoulder belt may slip under the ribs at the top of the abdomen; this can cause the abdomen to insert to be displaced. The shoulder belt becoming trapped in the dummy occurred more often and to a greater extent in the tests with the P10. However, it is thought that this belt trapping in either dummy would not occur in a real child.</a:t>
            </a:r>
            <a:endParaRPr lang="en-PL" dirty="0"/>
          </a:p>
          <a:p>
            <a:endParaRPr lang="en-PL" dirty="0"/>
          </a:p>
        </p:txBody>
      </p:sp>
      <p:sp>
        <p:nvSpPr>
          <p:cNvPr id="16" name="Rectangle 15">
            <a:extLst>
              <a:ext uri="{FF2B5EF4-FFF2-40B4-BE49-F238E27FC236}">
                <a16:creationId xmlns:a16="http://schemas.microsoft.com/office/drawing/2014/main" id="{DA3AE39B-53D1-A04D-9B24-594BCBA298D2}"/>
              </a:ext>
            </a:extLst>
          </p:cNvPr>
          <p:cNvSpPr/>
          <p:nvPr/>
        </p:nvSpPr>
        <p:spPr>
          <a:xfrm>
            <a:off x="1916793" y="6464503"/>
            <a:ext cx="6096000" cy="307777"/>
          </a:xfrm>
          <a:prstGeom prst="rect">
            <a:avLst/>
          </a:prstGeom>
        </p:spPr>
        <p:txBody>
          <a:bodyPr>
            <a:spAutoFit/>
          </a:bodyPr>
          <a:lstStyle/>
          <a:p>
            <a:r>
              <a:rPr lang="en-US" sz="1400" b="1" dirty="0">
                <a:latin typeface="Calibri" panose="020F0502020204030204" pitchFamily="34" charset="0"/>
                <a:ea typeface="Calibri" panose="020F0502020204030204" pitchFamily="34" charset="0"/>
              </a:rPr>
              <a:t>Figure 13 </a:t>
            </a:r>
            <a:r>
              <a:rPr lang="en-US" sz="1400" dirty="0">
                <a:latin typeface="Calibri" panose="020F0502020204030204" pitchFamily="34" charset="0"/>
                <a:ea typeface="Calibri" panose="020F0502020204030204" pitchFamily="34" charset="0"/>
              </a:rPr>
              <a:t>Images depicting seat belt interaction with the Q10 and P10 dummy</a:t>
            </a:r>
            <a:r>
              <a:rPr lang="en-PL" sz="1400" dirty="0"/>
              <a:t> </a:t>
            </a:r>
          </a:p>
        </p:txBody>
      </p:sp>
    </p:spTree>
    <p:extLst>
      <p:ext uri="{BB962C8B-B14F-4D97-AF65-F5344CB8AC3E}">
        <p14:creationId xmlns:p14="http://schemas.microsoft.com/office/powerpoint/2010/main" val="327058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
        <p:nvSpPr>
          <p:cNvPr id="4" name="Rectangle 4">
            <a:extLst>
              <a:ext uri="{FF2B5EF4-FFF2-40B4-BE49-F238E27FC236}">
                <a16:creationId xmlns:a16="http://schemas.microsoft.com/office/drawing/2014/main" id="{E5E10A0D-9B99-4840-8D25-150FC036F4D8}"/>
              </a:ext>
            </a:extLst>
          </p:cNvPr>
          <p:cNvSpPr>
            <a:spLocks noChangeArrowheads="1"/>
          </p:cNvSpPr>
          <p:nvPr/>
        </p:nvSpPr>
        <p:spPr bwMode="auto">
          <a:xfrm>
            <a:off x="5181600" y="3714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5" name="Rectangle 5">
            <a:extLst>
              <a:ext uri="{FF2B5EF4-FFF2-40B4-BE49-F238E27FC236}">
                <a16:creationId xmlns:a16="http://schemas.microsoft.com/office/drawing/2014/main" id="{4A8AA63F-6106-C046-9F20-8119E75A4DCD}"/>
              </a:ext>
            </a:extLst>
          </p:cNvPr>
          <p:cNvSpPr>
            <a:spLocks noChangeArrowheads="1"/>
          </p:cNvSpPr>
          <p:nvPr/>
        </p:nvSpPr>
        <p:spPr bwMode="auto">
          <a:xfrm>
            <a:off x="5181600" y="5873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6" name="Rectangle 3">
            <a:extLst>
              <a:ext uri="{FF2B5EF4-FFF2-40B4-BE49-F238E27FC236}">
                <a16:creationId xmlns:a16="http://schemas.microsoft.com/office/drawing/2014/main" id="{07780AAA-B280-1A4A-928C-1583D47CF1B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7" name="Rectangle 4">
            <a:extLst>
              <a:ext uri="{FF2B5EF4-FFF2-40B4-BE49-F238E27FC236}">
                <a16:creationId xmlns:a16="http://schemas.microsoft.com/office/drawing/2014/main" id="{8464F185-39A9-BE41-B63B-FEF1F4B74E05}"/>
              </a:ext>
            </a:extLst>
          </p:cNvPr>
          <p:cNvSpPr>
            <a:spLocks noChangeArrowheads="1"/>
          </p:cNvSpPr>
          <p:nvPr/>
        </p:nvSpPr>
        <p:spPr bwMode="auto">
          <a:xfrm>
            <a:off x="0" y="4775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3" name="Rectangle 2">
            <a:extLst>
              <a:ext uri="{FF2B5EF4-FFF2-40B4-BE49-F238E27FC236}">
                <a16:creationId xmlns:a16="http://schemas.microsoft.com/office/drawing/2014/main" id="{ADF22A0D-8084-0E43-AB8C-18C1E615027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2" name="Rectangle 2">
            <a:extLst>
              <a:ext uri="{FF2B5EF4-FFF2-40B4-BE49-F238E27FC236}">
                <a16:creationId xmlns:a16="http://schemas.microsoft.com/office/drawing/2014/main" id="{942C2A19-C54E-F040-B6FC-796C575A04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pic>
        <p:nvPicPr>
          <p:cNvPr id="7169" name="Obraz 41">
            <a:extLst>
              <a:ext uri="{FF2B5EF4-FFF2-40B4-BE49-F238E27FC236}">
                <a16:creationId xmlns:a16="http://schemas.microsoft.com/office/drawing/2014/main" id="{4F66871F-A369-A54D-8E7A-848FF3D718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58753" y="2106458"/>
            <a:ext cx="5765800" cy="24511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EA1C482-54F1-144D-845F-C25CC66D0CEC}"/>
              </a:ext>
            </a:extLst>
          </p:cNvPr>
          <p:cNvSpPr txBox="1"/>
          <p:nvPr/>
        </p:nvSpPr>
        <p:spPr>
          <a:xfrm>
            <a:off x="6158753" y="4676144"/>
            <a:ext cx="5765800" cy="738664"/>
          </a:xfrm>
          <a:prstGeom prst="rect">
            <a:avLst/>
          </a:prstGeom>
          <a:noFill/>
        </p:spPr>
        <p:txBody>
          <a:bodyPr wrap="square" rtlCol="0">
            <a:spAutoFit/>
          </a:bodyPr>
          <a:lstStyle/>
          <a:p>
            <a:r>
              <a:rPr lang="en-GB" altLang="en-PL" sz="1400" b="1" dirty="0">
                <a:latin typeface="Calibri" panose="020F0502020204030204" pitchFamily="34" charset="0"/>
                <a:ea typeface="Calibri" panose="020F0502020204030204" pitchFamily="34" charset="0"/>
                <a:cs typeface="Times New Roman" panose="02020603050405020304" pitchFamily="18" charset="0"/>
              </a:rPr>
              <a:t>Figure 14 </a:t>
            </a:r>
            <a:r>
              <a:rPr lang="en-GB" altLang="en-PL" sz="1400" dirty="0">
                <a:latin typeface="Calibri" panose="020F0502020204030204" pitchFamily="34" charset="0"/>
                <a:ea typeface="Calibri" panose="020F0502020204030204" pitchFamily="34" charset="0"/>
                <a:cs typeface="Times New Roman" panose="02020603050405020304" pitchFamily="18" charset="0"/>
              </a:rPr>
              <a:t>On the left side, the dummy behaves symmetrically at the moment of delay, on the right side, asymmetrically</a:t>
            </a:r>
            <a:endParaRPr lang="en-GB" altLang="en-PL" sz="1000" dirty="0"/>
          </a:p>
          <a:p>
            <a:endParaRPr lang="en-PL" sz="1400" dirty="0"/>
          </a:p>
        </p:txBody>
      </p:sp>
      <p:sp>
        <p:nvSpPr>
          <p:cNvPr id="18" name="TextBox 17">
            <a:extLst>
              <a:ext uri="{FF2B5EF4-FFF2-40B4-BE49-F238E27FC236}">
                <a16:creationId xmlns:a16="http://schemas.microsoft.com/office/drawing/2014/main" id="{E7F76E6B-1F28-6348-A5A9-CE54F1FF3597}"/>
              </a:ext>
            </a:extLst>
          </p:cNvPr>
          <p:cNvSpPr txBox="1"/>
          <p:nvPr/>
        </p:nvSpPr>
        <p:spPr>
          <a:xfrm>
            <a:off x="330200" y="1384625"/>
            <a:ext cx="5703048" cy="4524315"/>
          </a:xfrm>
          <a:prstGeom prst="rect">
            <a:avLst/>
          </a:prstGeom>
          <a:noFill/>
        </p:spPr>
        <p:txBody>
          <a:bodyPr wrap="square" rtlCol="0">
            <a:spAutoFit/>
          </a:bodyPr>
          <a:lstStyle/>
          <a:p>
            <a:r>
              <a:rPr lang="en-GB" sz="2400" dirty="0"/>
              <a:t>In the test included in document 20201110 EC </a:t>
            </a:r>
            <a:r>
              <a:rPr lang="en-GB" sz="2400" dirty="0" err="1"/>
              <a:t>SmartKidBelt_HL</a:t>
            </a:r>
            <a:r>
              <a:rPr lang="en-GB" sz="2400" dirty="0"/>
              <a:t>, for unknown reasons, the position of the dummy differs from that of the </a:t>
            </a:r>
            <a:r>
              <a:rPr lang="en-GB" sz="2400" dirty="0" err="1"/>
              <a:t>Pimot</a:t>
            </a:r>
            <a:r>
              <a:rPr lang="en-GB" sz="2400" dirty="0"/>
              <a:t> - the dummy is positioned asymmetrically at the moment of delay, which may have been the reason for the inappropriate fastening of the Smart Kid Belt device. Moreover, as mentioned earlier, the use of the P10 dummy is unreliable in comparison </a:t>
            </a:r>
            <a:r>
              <a:rPr lang="en-GB" sz="2400" u="sng" dirty="0"/>
              <a:t>to Q10 due to structural differences.</a:t>
            </a:r>
            <a:endParaRPr lang="en-PL" sz="2400" u="sng" dirty="0"/>
          </a:p>
          <a:p>
            <a:endParaRPr lang="en-PL" sz="2400" dirty="0"/>
          </a:p>
        </p:txBody>
      </p:sp>
    </p:spTree>
    <p:extLst>
      <p:ext uri="{BB962C8B-B14F-4D97-AF65-F5344CB8AC3E}">
        <p14:creationId xmlns:p14="http://schemas.microsoft.com/office/powerpoint/2010/main" val="176106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Obraz 8">
            <a:extLst>
              <a:ext uri="{FF2B5EF4-FFF2-40B4-BE49-F238E27FC236}">
                <a16:creationId xmlns:a16="http://schemas.microsoft.com/office/drawing/2014/main" id="{1D9FC7A4-45A1-CD47-B7FA-DF35798693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24434" y="2459349"/>
            <a:ext cx="5543132" cy="348649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
        <p:nvSpPr>
          <p:cNvPr id="4" name="Rectangle 4">
            <a:extLst>
              <a:ext uri="{FF2B5EF4-FFF2-40B4-BE49-F238E27FC236}">
                <a16:creationId xmlns:a16="http://schemas.microsoft.com/office/drawing/2014/main" id="{E5E10A0D-9B99-4840-8D25-150FC036F4D8}"/>
              </a:ext>
            </a:extLst>
          </p:cNvPr>
          <p:cNvSpPr>
            <a:spLocks noChangeArrowheads="1"/>
          </p:cNvSpPr>
          <p:nvPr/>
        </p:nvSpPr>
        <p:spPr bwMode="auto">
          <a:xfrm>
            <a:off x="5181600" y="3714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5" name="Rectangle 5">
            <a:extLst>
              <a:ext uri="{FF2B5EF4-FFF2-40B4-BE49-F238E27FC236}">
                <a16:creationId xmlns:a16="http://schemas.microsoft.com/office/drawing/2014/main" id="{4A8AA63F-6106-C046-9F20-8119E75A4DCD}"/>
              </a:ext>
            </a:extLst>
          </p:cNvPr>
          <p:cNvSpPr>
            <a:spLocks noChangeArrowheads="1"/>
          </p:cNvSpPr>
          <p:nvPr/>
        </p:nvSpPr>
        <p:spPr bwMode="auto">
          <a:xfrm>
            <a:off x="5181600" y="5873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6" name="Rectangle 3">
            <a:extLst>
              <a:ext uri="{FF2B5EF4-FFF2-40B4-BE49-F238E27FC236}">
                <a16:creationId xmlns:a16="http://schemas.microsoft.com/office/drawing/2014/main" id="{07780AAA-B280-1A4A-928C-1583D47CF1B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7" name="Rectangle 4">
            <a:extLst>
              <a:ext uri="{FF2B5EF4-FFF2-40B4-BE49-F238E27FC236}">
                <a16:creationId xmlns:a16="http://schemas.microsoft.com/office/drawing/2014/main" id="{8464F185-39A9-BE41-B63B-FEF1F4B74E05}"/>
              </a:ext>
            </a:extLst>
          </p:cNvPr>
          <p:cNvSpPr>
            <a:spLocks noChangeArrowheads="1"/>
          </p:cNvSpPr>
          <p:nvPr/>
        </p:nvSpPr>
        <p:spPr bwMode="auto">
          <a:xfrm>
            <a:off x="0" y="4775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3" name="Rectangle 2">
            <a:extLst>
              <a:ext uri="{FF2B5EF4-FFF2-40B4-BE49-F238E27FC236}">
                <a16:creationId xmlns:a16="http://schemas.microsoft.com/office/drawing/2014/main" id="{ADF22A0D-8084-0E43-AB8C-18C1E615027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2" name="Rectangle 2">
            <a:extLst>
              <a:ext uri="{FF2B5EF4-FFF2-40B4-BE49-F238E27FC236}">
                <a16:creationId xmlns:a16="http://schemas.microsoft.com/office/drawing/2014/main" id="{942C2A19-C54E-F040-B6FC-796C575A04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15" name="Strzałka: w prawo 9">
            <a:extLst>
              <a:ext uri="{FF2B5EF4-FFF2-40B4-BE49-F238E27FC236}">
                <a16:creationId xmlns:a16="http://schemas.microsoft.com/office/drawing/2014/main" id="{D4BF13D5-4BCD-F94A-8475-5ACEA8305226}"/>
              </a:ext>
            </a:extLst>
          </p:cNvPr>
          <p:cNvSpPr/>
          <p:nvPr/>
        </p:nvSpPr>
        <p:spPr>
          <a:xfrm>
            <a:off x="5431407" y="4406896"/>
            <a:ext cx="775855" cy="214865"/>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Rectangle 3">
            <a:extLst>
              <a:ext uri="{FF2B5EF4-FFF2-40B4-BE49-F238E27FC236}">
                <a16:creationId xmlns:a16="http://schemas.microsoft.com/office/drawing/2014/main" id="{5C816033-7B88-9641-A935-7099567B330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11" name="Rectangle 4">
            <a:extLst>
              <a:ext uri="{FF2B5EF4-FFF2-40B4-BE49-F238E27FC236}">
                <a16:creationId xmlns:a16="http://schemas.microsoft.com/office/drawing/2014/main" id="{483D59F6-20CC-1045-B314-CBD058F69A0C}"/>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14" name="Rectangle 13">
            <a:extLst>
              <a:ext uri="{FF2B5EF4-FFF2-40B4-BE49-F238E27FC236}">
                <a16:creationId xmlns:a16="http://schemas.microsoft.com/office/drawing/2014/main" id="{89C735D7-7161-094C-B2D1-C87CDA6951E0}"/>
              </a:ext>
            </a:extLst>
          </p:cNvPr>
          <p:cNvSpPr/>
          <p:nvPr/>
        </p:nvSpPr>
        <p:spPr>
          <a:xfrm>
            <a:off x="3134324" y="6075473"/>
            <a:ext cx="6096000" cy="671915"/>
          </a:xfrm>
          <a:prstGeom prst="rect">
            <a:avLst/>
          </a:prstGeom>
        </p:spPr>
        <p:txBody>
          <a:bodyPr>
            <a:spAutoFit/>
          </a:bodyPr>
          <a:lstStyle/>
          <a:p>
            <a:pPr algn="ct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Figure 16</a:t>
            </a:r>
            <a:r>
              <a:rPr lang="en-US" dirty="0">
                <a:latin typeface="Calibri" panose="020F0502020204030204" pitchFamily="34" charset="0"/>
                <a:ea typeface="Calibri" panose="020F0502020204030204" pitchFamily="34" charset="0"/>
                <a:cs typeface="Times New Roman" panose="02020603050405020304" pitchFamily="18" charset="0"/>
              </a:rPr>
              <a:t> Lap belt position before the point of maximum head excursion</a:t>
            </a:r>
            <a:endParaRPr lang="en-PL"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203175D3-B5F5-F34A-82A4-7DA0E9DDEBB1}"/>
              </a:ext>
            </a:extLst>
          </p:cNvPr>
          <p:cNvSpPr txBox="1"/>
          <p:nvPr/>
        </p:nvSpPr>
        <p:spPr>
          <a:xfrm>
            <a:off x="3324434" y="1577851"/>
            <a:ext cx="6999316" cy="369332"/>
          </a:xfrm>
          <a:prstGeom prst="rect">
            <a:avLst/>
          </a:prstGeom>
          <a:noFill/>
        </p:spPr>
        <p:txBody>
          <a:bodyPr wrap="square" rtlCol="0">
            <a:spAutoFit/>
          </a:bodyPr>
          <a:lstStyle/>
          <a:p>
            <a:r>
              <a:rPr lang="en-PL" dirty="0"/>
              <a:t>Example of standard CRS performance with 10yo dummy</a:t>
            </a:r>
          </a:p>
        </p:txBody>
      </p:sp>
    </p:spTree>
    <p:extLst>
      <p:ext uri="{BB962C8B-B14F-4D97-AF65-F5344CB8AC3E}">
        <p14:creationId xmlns:p14="http://schemas.microsoft.com/office/powerpoint/2010/main" val="8083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1" name="Rectangle 10">
            <a:extLst>
              <a:ext uri="{FF2B5EF4-FFF2-40B4-BE49-F238E27FC236}">
                <a16:creationId xmlns:a16="http://schemas.microsoft.com/office/drawing/2014/main" id="{922103DD-E558-4A48-BACD-B1977152F557}"/>
              </a:ext>
            </a:extLst>
          </p:cNvPr>
          <p:cNvSpPr/>
          <p:nvPr/>
        </p:nvSpPr>
        <p:spPr>
          <a:xfrm>
            <a:off x="737922" y="1389587"/>
            <a:ext cx="10716155" cy="3693319"/>
          </a:xfrm>
          <a:prstGeom prst="rect">
            <a:avLst/>
          </a:prstGeom>
        </p:spPr>
        <p:txBody>
          <a:bodyPr wrap="square">
            <a:spAutoFit/>
          </a:bodyPr>
          <a:lstStyle/>
          <a:p>
            <a:r>
              <a:rPr lang="en-US" sz="3200" b="1" dirty="0">
                <a:latin typeface="Franklin Gothic Demi Cond" panose="020B0603020102020204" pitchFamily="34" charset="0"/>
                <a:ea typeface="Times New Roman" panose="02020603050405020304" pitchFamily="18" charset="0"/>
              </a:rPr>
              <a:t>During last year there have been plenty  different unsubstantiated allegations towards Smart Kid Belt (</a:t>
            </a:r>
            <a:r>
              <a:rPr lang="en-US" sz="3200" b="1" dirty="0" err="1">
                <a:latin typeface="Franklin Gothic Demi Cond" panose="020B0603020102020204" pitchFamily="34" charset="0"/>
                <a:ea typeface="Times New Roman" panose="02020603050405020304" pitchFamily="18" charset="0"/>
              </a:rPr>
              <a:t>SKB</a:t>
            </a:r>
            <a:r>
              <a:rPr lang="en-US" sz="3200" b="1" dirty="0">
                <a:latin typeface="Franklin Gothic Demi Cond" panose="020B0603020102020204" pitchFamily="34" charset="0"/>
                <a:ea typeface="Times New Roman" panose="02020603050405020304" pitchFamily="18" charset="0"/>
              </a:rPr>
              <a:t>):</a:t>
            </a:r>
          </a:p>
          <a:p>
            <a:endParaRPr lang="en-US" sz="3200" b="1" dirty="0">
              <a:latin typeface="Franklin Gothic Demi Cond" panose="020B0603020102020204" pitchFamily="34" charset="0"/>
              <a:ea typeface="Times New Roman" panose="02020603050405020304" pitchFamily="18" charset="0"/>
            </a:endParaRPr>
          </a:p>
          <a:p>
            <a:pPr marL="1371577" lvl="2" indent="-457200">
              <a:buFont typeface="Arial" panose="020B0604020202020204" pitchFamily="34" charset="0"/>
              <a:buChar char="•"/>
            </a:pPr>
            <a:r>
              <a:rPr lang="en-US" sz="3200" b="1" dirty="0">
                <a:latin typeface="Franklin Gothic Demi Cond" panose="020B0603020102020204" pitchFamily="34" charset="0"/>
              </a:rPr>
              <a:t>Submarining / </a:t>
            </a:r>
            <a:r>
              <a:rPr lang="en-US" sz="3200" b="1" dirty="0">
                <a:latin typeface="Franklin Gothic Demi Cond" panose="020B0603020102020204" pitchFamily="34" charset="0"/>
                <a:ea typeface="Times New Roman" panose="02020603050405020304" pitchFamily="18" charset="0"/>
              </a:rPr>
              <a:t>GRSP-50-09e &amp; GRSP-50-25e </a:t>
            </a:r>
            <a:endParaRPr lang="en-US" sz="2000" b="1" dirty="0">
              <a:latin typeface="Franklin Gothic Demi Cond" panose="020B0603020102020204" pitchFamily="34" charset="0"/>
            </a:endParaRPr>
          </a:p>
          <a:p>
            <a:pPr marL="1371577" lvl="2" indent="-457200">
              <a:buFont typeface="Arial" panose="020B0604020202020204" pitchFamily="34" charset="0"/>
              <a:buChar char="•"/>
            </a:pPr>
            <a:r>
              <a:rPr lang="en-US" sz="3200" b="1" dirty="0">
                <a:latin typeface="Franklin Gothic Demi Cond" panose="020B0603020102020204" pitchFamily="34" charset="0"/>
              </a:rPr>
              <a:t>Vertical Component / </a:t>
            </a:r>
            <a:r>
              <a:rPr lang="en-US" sz="3200" b="1" dirty="0" err="1">
                <a:latin typeface="Franklin Gothic Demi Cond" panose="020B0603020102020204" pitchFamily="34" charset="0"/>
                <a:ea typeface="Times New Roman" panose="02020603050405020304" pitchFamily="18" charset="0"/>
              </a:rPr>
              <a:t>GRSP</a:t>
            </a:r>
            <a:r>
              <a:rPr lang="en-US" sz="3200" b="1" dirty="0">
                <a:latin typeface="Franklin Gothic Demi Cond" panose="020B0603020102020204" pitchFamily="34" charset="0"/>
                <a:ea typeface="Times New Roman" panose="02020603050405020304" pitchFamily="18" charset="0"/>
              </a:rPr>
              <a:t> 6520e</a:t>
            </a:r>
          </a:p>
          <a:p>
            <a:pPr marL="1371577" lvl="2" indent="-457200">
              <a:buFont typeface="Arial" panose="020B0604020202020204" pitchFamily="34" charset="0"/>
              <a:buChar char="•"/>
            </a:pPr>
            <a:r>
              <a:rPr lang="en-US" sz="3200" b="1" dirty="0">
                <a:latin typeface="Franklin Gothic Demi Cond" panose="020B0603020102020204" pitchFamily="34" charset="0"/>
                <a:ea typeface="Times New Roman" panose="02020603050405020304" pitchFamily="18" charset="0"/>
              </a:rPr>
              <a:t>Risk in abdominal part in case of P6 dummy</a:t>
            </a:r>
          </a:p>
          <a:p>
            <a:pPr marL="1371577" lvl="2" indent="-457200">
              <a:buFont typeface="Arial" panose="020B0604020202020204" pitchFamily="34" charset="0"/>
              <a:buChar char="•"/>
            </a:pPr>
            <a:r>
              <a:rPr lang="en-US" sz="3200" b="1" dirty="0">
                <a:latin typeface="Franklin Gothic Demi Cond" panose="020B0603020102020204" pitchFamily="34" charset="0"/>
                <a:ea typeface="Times New Roman" panose="02020603050405020304" pitchFamily="18" charset="0"/>
              </a:rPr>
              <a:t>Non-compliance with regards to supplement 11</a:t>
            </a:r>
            <a:endParaRPr lang="en-US" sz="1000" b="1" dirty="0">
              <a:latin typeface="Franklin Gothic Demi Cond" panose="020B0603020102020204" pitchFamily="34" charset="0"/>
              <a:ea typeface="Times New Roman" panose="02020603050405020304" pitchFamily="18" charset="0"/>
            </a:endParaRPr>
          </a:p>
          <a:p>
            <a:pPr marL="1371577" lvl="2" indent="-457200">
              <a:buFont typeface="Arial" panose="020B0604020202020204" pitchFamily="34" charset="0"/>
              <a:buChar char="•"/>
            </a:pPr>
            <a:endParaRPr lang="en-US" sz="1000" b="1" dirty="0">
              <a:latin typeface="Franklin Gothic Demi Cond" panose="020B0603020102020204" pitchFamily="34" charset="0"/>
            </a:endParaRPr>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
        <p:nvSpPr>
          <p:cNvPr id="2" name="TextBox 1">
            <a:extLst>
              <a:ext uri="{FF2B5EF4-FFF2-40B4-BE49-F238E27FC236}">
                <a16:creationId xmlns:a16="http://schemas.microsoft.com/office/drawing/2014/main" id="{A804AEBB-A7C9-C840-8691-CE6B32E88AA7}"/>
              </a:ext>
            </a:extLst>
          </p:cNvPr>
          <p:cNvSpPr txBox="1"/>
          <p:nvPr/>
        </p:nvSpPr>
        <p:spPr>
          <a:xfrm>
            <a:off x="737922" y="5352836"/>
            <a:ext cx="5778761" cy="584775"/>
          </a:xfrm>
          <a:prstGeom prst="rect">
            <a:avLst/>
          </a:prstGeom>
          <a:noFill/>
        </p:spPr>
        <p:txBody>
          <a:bodyPr wrap="none" rtlCol="0">
            <a:spAutoFit/>
          </a:bodyPr>
          <a:lstStyle/>
          <a:p>
            <a:r>
              <a:rPr lang="en-US" sz="3200" b="1" dirty="0">
                <a:latin typeface="Franklin Gothic Demi Cond" panose="020B0603020102020204" pitchFamily="34" charset="0"/>
              </a:rPr>
              <a:t>None of the above has been proven</a:t>
            </a:r>
          </a:p>
        </p:txBody>
      </p:sp>
    </p:spTree>
    <p:extLst>
      <p:ext uri="{BB962C8B-B14F-4D97-AF65-F5344CB8AC3E}">
        <p14:creationId xmlns:p14="http://schemas.microsoft.com/office/powerpoint/2010/main" val="375076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
        <p:nvSpPr>
          <p:cNvPr id="4" name="Rectangle 4">
            <a:extLst>
              <a:ext uri="{FF2B5EF4-FFF2-40B4-BE49-F238E27FC236}">
                <a16:creationId xmlns:a16="http://schemas.microsoft.com/office/drawing/2014/main" id="{E5E10A0D-9B99-4840-8D25-150FC036F4D8}"/>
              </a:ext>
            </a:extLst>
          </p:cNvPr>
          <p:cNvSpPr>
            <a:spLocks noChangeArrowheads="1"/>
          </p:cNvSpPr>
          <p:nvPr/>
        </p:nvSpPr>
        <p:spPr bwMode="auto">
          <a:xfrm>
            <a:off x="5181600" y="3714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5" name="Rectangle 5">
            <a:extLst>
              <a:ext uri="{FF2B5EF4-FFF2-40B4-BE49-F238E27FC236}">
                <a16:creationId xmlns:a16="http://schemas.microsoft.com/office/drawing/2014/main" id="{4A8AA63F-6106-C046-9F20-8119E75A4DCD}"/>
              </a:ext>
            </a:extLst>
          </p:cNvPr>
          <p:cNvSpPr>
            <a:spLocks noChangeArrowheads="1"/>
          </p:cNvSpPr>
          <p:nvPr/>
        </p:nvSpPr>
        <p:spPr bwMode="auto">
          <a:xfrm>
            <a:off x="5181600" y="5873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6" name="Rectangle 3">
            <a:extLst>
              <a:ext uri="{FF2B5EF4-FFF2-40B4-BE49-F238E27FC236}">
                <a16:creationId xmlns:a16="http://schemas.microsoft.com/office/drawing/2014/main" id="{07780AAA-B280-1A4A-928C-1583D47CF1B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7" name="Rectangle 4">
            <a:extLst>
              <a:ext uri="{FF2B5EF4-FFF2-40B4-BE49-F238E27FC236}">
                <a16:creationId xmlns:a16="http://schemas.microsoft.com/office/drawing/2014/main" id="{8464F185-39A9-BE41-B63B-FEF1F4B74E05}"/>
              </a:ext>
            </a:extLst>
          </p:cNvPr>
          <p:cNvSpPr>
            <a:spLocks noChangeArrowheads="1"/>
          </p:cNvSpPr>
          <p:nvPr/>
        </p:nvSpPr>
        <p:spPr bwMode="auto">
          <a:xfrm>
            <a:off x="0" y="4775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3" name="Rectangle 2">
            <a:extLst>
              <a:ext uri="{FF2B5EF4-FFF2-40B4-BE49-F238E27FC236}">
                <a16:creationId xmlns:a16="http://schemas.microsoft.com/office/drawing/2014/main" id="{ADF22A0D-8084-0E43-AB8C-18C1E615027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2" name="Rectangle 2">
            <a:extLst>
              <a:ext uri="{FF2B5EF4-FFF2-40B4-BE49-F238E27FC236}">
                <a16:creationId xmlns:a16="http://schemas.microsoft.com/office/drawing/2014/main" id="{942C2A19-C54E-F040-B6FC-796C575A04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18" name="TextBox 17">
            <a:extLst>
              <a:ext uri="{FF2B5EF4-FFF2-40B4-BE49-F238E27FC236}">
                <a16:creationId xmlns:a16="http://schemas.microsoft.com/office/drawing/2014/main" id="{E7F76E6B-1F28-6348-A5A9-CE54F1FF3597}"/>
              </a:ext>
            </a:extLst>
          </p:cNvPr>
          <p:cNvSpPr txBox="1"/>
          <p:nvPr/>
        </p:nvSpPr>
        <p:spPr>
          <a:xfrm>
            <a:off x="448960" y="1331989"/>
            <a:ext cx="5510968" cy="4708981"/>
          </a:xfrm>
          <a:prstGeom prst="rect">
            <a:avLst/>
          </a:prstGeom>
          <a:noFill/>
        </p:spPr>
        <p:txBody>
          <a:bodyPr wrap="square" rtlCol="0">
            <a:spAutoFit/>
          </a:bodyPr>
          <a:lstStyle/>
          <a:p>
            <a:r>
              <a:rPr lang="en-GB" sz="2000" b="1" dirty="0"/>
              <a:t>CONCLUSIONS:</a:t>
            </a:r>
          </a:p>
          <a:p>
            <a:endParaRPr lang="en-GB" sz="2000" dirty="0"/>
          </a:p>
          <a:p>
            <a:r>
              <a:rPr lang="en-GB" sz="2000" dirty="0"/>
              <a:t>According to the </a:t>
            </a:r>
            <a:r>
              <a:rPr lang="en-GB" sz="2000" i="1" dirty="0" err="1"/>
              <a:t>EEVC</a:t>
            </a:r>
            <a:r>
              <a:rPr lang="en-GB" sz="2000" i="1" dirty="0"/>
              <a:t> Report – Advanced Child Dummies and Injury Criteria for Frontal Impact,</a:t>
            </a:r>
            <a:r>
              <a:rPr lang="en-GB" sz="2000" dirty="0"/>
              <a:t> </a:t>
            </a:r>
            <a:r>
              <a:rPr lang="en-GB" sz="2000" u="sng" dirty="0"/>
              <a:t>there is a big difference in results between P10 and Q10 dummy</a:t>
            </a:r>
            <a:r>
              <a:rPr lang="en-GB" sz="2000" dirty="0"/>
              <a:t>. </a:t>
            </a:r>
          </a:p>
          <a:p>
            <a:endParaRPr lang="en-US" sz="2000" dirty="0"/>
          </a:p>
          <a:p>
            <a:r>
              <a:rPr lang="en-US" sz="2000" dirty="0"/>
              <a:t>Comparison of the Q10 with the P10 in UN R44 testing showed that the kinematics of both dummies are significantly different. Due to the thorax and shoulder design of the Q10, the interaction with the adult belt is different from the P10 dummy, which tends to slide out of the belt. This results in a difference in measured loading between the two dummies. </a:t>
            </a:r>
            <a:endParaRPr lang="en-PL" sz="2800" dirty="0"/>
          </a:p>
        </p:txBody>
      </p:sp>
      <p:pic>
        <p:nvPicPr>
          <p:cNvPr id="14" name="Obraz 3">
            <a:extLst>
              <a:ext uri="{FF2B5EF4-FFF2-40B4-BE49-F238E27FC236}">
                <a16:creationId xmlns:a16="http://schemas.microsoft.com/office/drawing/2014/main" id="{9EA6A11E-6ADB-4248-913F-385A70B7084E}"/>
              </a:ext>
            </a:extLst>
          </p:cNvPr>
          <p:cNvPicPr/>
          <p:nvPr/>
        </p:nvPicPr>
        <p:blipFill>
          <a:blip r:embed="rId3" cstate="screen">
            <a:extLst>
              <a:ext uri="{28A0092B-C50C-407E-A947-70E740481C1C}">
                <a14:useLocalDpi xmlns:a14="http://schemas.microsoft.com/office/drawing/2010/main"/>
              </a:ext>
            </a:extLst>
          </a:blip>
          <a:stretch>
            <a:fillRect/>
          </a:stretch>
        </p:blipFill>
        <p:spPr>
          <a:xfrm>
            <a:off x="6232074" y="1446008"/>
            <a:ext cx="5350327" cy="4826041"/>
          </a:xfrm>
          <a:prstGeom prst="rect">
            <a:avLst/>
          </a:prstGeom>
        </p:spPr>
      </p:pic>
      <p:sp>
        <p:nvSpPr>
          <p:cNvPr id="15" name="Rectangle 14">
            <a:extLst>
              <a:ext uri="{FF2B5EF4-FFF2-40B4-BE49-F238E27FC236}">
                <a16:creationId xmlns:a16="http://schemas.microsoft.com/office/drawing/2014/main" id="{885417BA-CF9A-1E48-862C-D844508B970D}"/>
              </a:ext>
            </a:extLst>
          </p:cNvPr>
          <p:cNvSpPr/>
          <p:nvPr/>
        </p:nvSpPr>
        <p:spPr>
          <a:xfrm>
            <a:off x="6232074" y="5871036"/>
            <a:ext cx="4054927" cy="33988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dirty="0"/>
          </a:p>
        </p:txBody>
      </p:sp>
    </p:spTree>
    <p:extLst>
      <p:ext uri="{BB962C8B-B14F-4D97-AF65-F5344CB8AC3E}">
        <p14:creationId xmlns:p14="http://schemas.microsoft.com/office/powerpoint/2010/main" val="345927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1" name="Rectangle 10">
            <a:extLst>
              <a:ext uri="{FF2B5EF4-FFF2-40B4-BE49-F238E27FC236}">
                <a16:creationId xmlns:a16="http://schemas.microsoft.com/office/drawing/2014/main" id="{922103DD-E558-4A48-BACD-B1977152F557}"/>
              </a:ext>
            </a:extLst>
          </p:cNvPr>
          <p:cNvSpPr/>
          <p:nvPr/>
        </p:nvSpPr>
        <p:spPr>
          <a:xfrm>
            <a:off x="3168985" y="2856751"/>
            <a:ext cx="7090845" cy="1569660"/>
          </a:xfrm>
          <a:prstGeom prst="rect">
            <a:avLst/>
          </a:prstGeom>
        </p:spPr>
        <p:txBody>
          <a:bodyPr wrap="square">
            <a:spAutoFit/>
          </a:bodyPr>
          <a:lstStyle/>
          <a:p>
            <a:r>
              <a:rPr lang="en-US" sz="9600" b="1" dirty="0">
                <a:latin typeface="Franklin Gothic Demi Cond" panose="020B0603020102020204" pitchFamily="34" charset="0"/>
              </a:rPr>
              <a:t>THANK YOU</a:t>
            </a:r>
            <a:endParaRPr lang="en-US" sz="3600" b="1" dirty="0">
              <a:latin typeface="Franklin Gothic Demi Cond" panose="020B0603020102020204" pitchFamily="34" charset="0"/>
            </a:endParaRPr>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Tree>
    <p:extLst>
      <p:ext uri="{BB962C8B-B14F-4D97-AF65-F5344CB8AC3E}">
        <p14:creationId xmlns:p14="http://schemas.microsoft.com/office/powerpoint/2010/main" val="83405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1" name="Rectangle 10">
            <a:extLst>
              <a:ext uri="{FF2B5EF4-FFF2-40B4-BE49-F238E27FC236}">
                <a16:creationId xmlns:a16="http://schemas.microsoft.com/office/drawing/2014/main" id="{922103DD-E558-4A48-BACD-B1977152F557}"/>
              </a:ext>
            </a:extLst>
          </p:cNvPr>
          <p:cNvSpPr/>
          <p:nvPr/>
        </p:nvSpPr>
        <p:spPr>
          <a:xfrm>
            <a:off x="737922" y="1389587"/>
            <a:ext cx="10716155" cy="4524315"/>
          </a:xfrm>
          <a:prstGeom prst="rect">
            <a:avLst/>
          </a:prstGeom>
        </p:spPr>
        <p:txBody>
          <a:bodyPr wrap="square">
            <a:spAutoFit/>
          </a:bodyPr>
          <a:lstStyle/>
          <a:p>
            <a:pPr marL="457200" indent="-457200">
              <a:buFont typeface="Arial" panose="020B0604020202020204" pitchFamily="34" charset="0"/>
              <a:buChar char="•"/>
            </a:pPr>
            <a:r>
              <a:rPr lang="en-US" sz="3200" b="1" dirty="0">
                <a:latin typeface="Franklin Gothic Demi" panose="020B0703020102020204" pitchFamily="34" charset="0"/>
                <a:ea typeface="Times New Roman" panose="02020603050405020304" pitchFamily="18" charset="0"/>
              </a:rPr>
              <a:t>Since all test conducted on </a:t>
            </a:r>
            <a:r>
              <a:rPr lang="pl-PL" sz="3200" b="1" dirty="0">
                <a:latin typeface="Franklin Gothic Demi" panose="020B0703020102020204" pitchFamily="34" charset="0"/>
                <a:ea typeface="Times New Roman" panose="02020603050405020304" pitchFamily="18" charset="0"/>
              </a:rPr>
              <a:t>P3 and </a:t>
            </a:r>
            <a:r>
              <a:rPr lang="en-US" sz="3200" b="1" dirty="0">
                <a:latin typeface="Franklin Gothic Demi" panose="020B0703020102020204" pitchFamily="34" charset="0"/>
                <a:ea typeface="Times New Roman" panose="02020603050405020304" pitchFamily="18" charset="0"/>
              </a:rPr>
              <a:t>P6 </a:t>
            </a:r>
            <a:r>
              <a:rPr lang="en-US" sz="3200" b="1" dirty="0" err="1">
                <a:latin typeface="Franklin Gothic Demi" panose="020B0703020102020204" pitchFamily="34" charset="0"/>
                <a:ea typeface="Times New Roman" panose="02020603050405020304" pitchFamily="18" charset="0"/>
              </a:rPr>
              <a:t>dumm</a:t>
            </a:r>
            <a:r>
              <a:rPr lang="pl-PL" sz="3200" b="1" dirty="0" err="1">
                <a:latin typeface="Franklin Gothic Demi" panose="020B0703020102020204" pitchFamily="34" charset="0"/>
                <a:ea typeface="Times New Roman" panose="02020603050405020304" pitchFamily="18" charset="0"/>
              </a:rPr>
              <a:t>ies</a:t>
            </a:r>
            <a:r>
              <a:rPr lang="en-US" sz="3200" b="1" dirty="0">
                <a:latin typeface="Franklin Gothic Demi" panose="020B0703020102020204" pitchFamily="34" charset="0"/>
                <a:ea typeface="Times New Roman" panose="02020603050405020304" pitchFamily="18" charset="0"/>
              </a:rPr>
              <a:t> proved SKB excellent performance now we have new issue -  P10 dummy</a:t>
            </a:r>
            <a:r>
              <a:rPr lang="pl-PL" sz="3200" b="1" dirty="0">
                <a:latin typeface="Franklin Gothic Demi" panose="020B0703020102020204" pitchFamily="34" charset="0"/>
                <a:ea typeface="Times New Roman" panose="02020603050405020304" pitchFamily="18" charset="0"/>
              </a:rPr>
              <a:t>.</a:t>
            </a:r>
          </a:p>
          <a:p>
            <a:pPr marL="457200" indent="-457200">
              <a:buFont typeface="Arial" panose="020B0604020202020204" pitchFamily="34" charset="0"/>
              <a:buChar char="•"/>
            </a:pPr>
            <a:r>
              <a:rPr lang="pl-PL" sz="3200" b="1" dirty="0" err="1">
                <a:latin typeface="Franklin Gothic Demi" panose="020B0703020102020204" pitchFamily="34" charset="0"/>
                <a:ea typeface="Times New Roman" panose="02020603050405020304" pitchFamily="18" charset="0"/>
              </a:rPr>
              <a:t>Type-approval</a:t>
            </a:r>
            <a:r>
              <a:rPr lang="pl-PL" sz="3200" b="1" dirty="0">
                <a:latin typeface="Franklin Gothic Demi" panose="020B0703020102020204" pitchFamily="34" charset="0"/>
                <a:ea typeface="Times New Roman" panose="02020603050405020304" pitchFamily="18" charset="0"/>
              </a:rPr>
              <a:t> </a:t>
            </a:r>
            <a:r>
              <a:rPr lang="pl-PL" sz="3200" b="1" dirty="0" err="1">
                <a:latin typeface="Franklin Gothic Demi" panose="020B0703020102020204" pitchFamily="34" charset="0"/>
                <a:ea typeface="Times New Roman" panose="02020603050405020304" pitchFamily="18" charset="0"/>
              </a:rPr>
              <a:t>tests</a:t>
            </a:r>
            <a:r>
              <a:rPr lang="pl-PL" sz="3200" b="1" dirty="0">
                <a:latin typeface="Franklin Gothic Demi" panose="020B0703020102020204" pitchFamily="34" charset="0"/>
                <a:ea typeface="Times New Roman" panose="02020603050405020304" pitchFamily="18" charset="0"/>
              </a:rPr>
              <a:t> for SKB </a:t>
            </a:r>
            <a:r>
              <a:rPr lang="pl-PL" sz="3200" b="1" dirty="0" err="1">
                <a:latin typeface="Franklin Gothic Demi" panose="020B0703020102020204" pitchFamily="34" charset="0"/>
                <a:ea typeface="Times New Roman" panose="02020603050405020304" pitchFamily="18" charset="0"/>
              </a:rPr>
              <a:t>according</a:t>
            </a:r>
            <a:r>
              <a:rPr lang="pl-PL" sz="3200" b="1" dirty="0">
                <a:latin typeface="Franklin Gothic Demi" panose="020B0703020102020204" pitchFamily="34" charset="0"/>
                <a:ea typeface="Times New Roman" panose="02020603050405020304" pitchFamily="18" charset="0"/>
              </a:rPr>
              <a:t> to UN R44 </a:t>
            </a:r>
            <a:r>
              <a:rPr lang="pl-PL" sz="3200" b="1" dirty="0" err="1">
                <a:latin typeface="Franklin Gothic Demi" panose="020B0703020102020204" pitchFamily="34" charset="0"/>
                <a:ea typeface="Times New Roman" panose="02020603050405020304" pitchFamily="18" charset="0"/>
              </a:rPr>
              <a:t>requirements</a:t>
            </a:r>
            <a:r>
              <a:rPr lang="pl-PL" sz="3200" b="1" dirty="0">
                <a:latin typeface="Franklin Gothic Demi" panose="020B0703020102020204" pitchFamily="34" charset="0"/>
                <a:ea typeface="Times New Roman" panose="02020603050405020304" pitchFamily="18" charset="0"/>
              </a:rPr>
              <a:t> </a:t>
            </a:r>
            <a:r>
              <a:rPr lang="pl-PL" sz="3200" b="1" dirty="0" err="1">
                <a:latin typeface="Franklin Gothic Demi" panose="020B0703020102020204" pitchFamily="34" charset="0"/>
                <a:ea typeface="Times New Roman" panose="02020603050405020304" pitchFamily="18" charset="0"/>
              </a:rPr>
              <a:t>were</a:t>
            </a:r>
            <a:r>
              <a:rPr lang="pl-PL" sz="3200" b="1" dirty="0">
                <a:latin typeface="Franklin Gothic Demi" panose="020B0703020102020204" pitchFamily="34" charset="0"/>
                <a:ea typeface="Times New Roman" panose="02020603050405020304" pitchFamily="18" charset="0"/>
              </a:rPr>
              <a:t> </a:t>
            </a:r>
            <a:r>
              <a:rPr lang="pl-PL" sz="3200" b="1" dirty="0" err="1">
                <a:latin typeface="Franklin Gothic Demi" panose="020B0703020102020204" pitchFamily="34" charset="0"/>
                <a:ea typeface="Times New Roman" panose="02020603050405020304" pitchFamily="18" charset="0"/>
              </a:rPr>
              <a:t>conducted</a:t>
            </a:r>
            <a:r>
              <a:rPr lang="pl-PL" sz="3200" b="1" dirty="0">
                <a:latin typeface="Franklin Gothic Demi" panose="020B0703020102020204" pitchFamily="34" charset="0"/>
                <a:ea typeface="Times New Roman" panose="02020603050405020304" pitchFamily="18" charset="0"/>
              </a:rPr>
              <a:t> by </a:t>
            </a:r>
            <a:r>
              <a:rPr lang="pl-PL" sz="3200" b="1" dirty="0" err="1">
                <a:latin typeface="Franklin Gothic Demi" panose="020B0703020102020204" pitchFamily="34" charset="0"/>
                <a:ea typeface="Times New Roman" panose="02020603050405020304" pitchFamily="18" charset="0"/>
              </a:rPr>
              <a:t>Polish</a:t>
            </a:r>
            <a:r>
              <a:rPr lang="pl-PL" sz="3200" b="1" dirty="0">
                <a:latin typeface="Franklin Gothic Demi" panose="020B0703020102020204" pitchFamily="34" charset="0"/>
                <a:ea typeface="Times New Roman" panose="02020603050405020304" pitchFamily="18" charset="0"/>
              </a:rPr>
              <a:t> </a:t>
            </a:r>
            <a:r>
              <a:rPr lang="pl-PL" sz="3200" b="1" dirty="0" err="1">
                <a:latin typeface="Franklin Gothic Demi" panose="020B0703020102020204" pitchFamily="34" charset="0"/>
                <a:ea typeface="Times New Roman" panose="02020603050405020304" pitchFamily="18" charset="0"/>
              </a:rPr>
              <a:t>technical</a:t>
            </a:r>
            <a:r>
              <a:rPr lang="pl-PL" sz="3200" b="1" dirty="0">
                <a:latin typeface="Franklin Gothic Demi" panose="020B0703020102020204" pitchFamily="34" charset="0"/>
                <a:ea typeface="Times New Roman" panose="02020603050405020304" pitchFamily="18" charset="0"/>
              </a:rPr>
              <a:t> service – PIMOT in 2017. </a:t>
            </a:r>
            <a:r>
              <a:rPr lang="pl-PL" sz="3200" b="1" dirty="0" err="1">
                <a:latin typeface="Franklin Gothic Demi" panose="020B0703020102020204" pitchFamily="34" charset="0"/>
                <a:ea typeface="Times New Roman" panose="02020603050405020304" pitchFamily="18" charset="0"/>
              </a:rPr>
              <a:t>Since</a:t>
            </a:r>
            <a:r>
              <a:rPr lang="pl-PL" sz="3200" b="1" dirty="0">
                <a:latin typeface="Franklin Gothic Demi" panose="020B0703020102020204" pitchFamily="34" charset="0"/>
                <a:ea typeface="Times New Roman" panose="02020603050405020304" pitchFamily="18" charset="0"/>
              </a:rPr>
              <a:t> 2017 the </a:t>
            </a:r>
            <a:r>
              <a:rPr lang="pl-PL" sz="3200" b="1" dirty="0" err="1">
                <a:latin typeface="Franklin Gothic Demi" panose="020B0703020102020204" pitchFamily="34" charset="0"/>
                <a:ea typeface="Times New Roman" panose="02020603050405020304" pitchFamily="18" charset="0"/>
              </a:rPr>
              <a:t>technical</a:t>
            </a:r>
            <a:r>
              <a:rPr lang="pl-PL" sz="3200" b="1" dirty="0">
                <a:latin typeface="Franklin Gothic Demi" panose="020B0703020102020204" pitchFamily="34" charset="0"/>
                <a:ea typeface="Times New Roman" panose="02020603050405020304" pitchFamily="18" charset="0"/>
              </a:rPr>
              <a:t> service </a:t>
            </a:r>
            <a:r>
              <a:rPr lang="pl-PL" sz="3200" b="1" dirty="0" err="1">
                <a:latin typeface="Franklin Gothic Demi" panose="020B0703020102020204" pitchFamily="34" charset="0"/>
                <a:ea typeface="Times New Roman" panose="02020603050405020304" pitchFamily="18" charset="0"/>
              </a:rPr>
              <a:t>conducted</a:t>
            </a:r>
            <a:r>
              <a:rPr lang="pl-PL" sz="3200" b="1" dirty="0">
                <a:latin typeface="Franklin Gothic Demi" panose="020B0703020102020204" pitchFamily="34" charset="0"/>
                <a:ea typeface="Times New Roman" panose="02020603050405020304" pitchFamily="18" charset="0"/>
              </a:rPr>
              <a:t>  </a:t>
            </a:r>
            <a:r>
              <a:rPr lang="pl-PL" sz="3200" b="1" dirty="0" err="1">
                <a:latin typeface="Franklin Gothic Demi" panose="020B0703020102020204" pitchFamily="34" charset="0"/>
                <a:ea typeface="Times New Roman" panose="02020603050405020304" pitchFamily="18" charset="0"/>
              </a:rPr>
              <a:t>more</a:t>
            </a:r>
            <a:r>
              <a:rPr lang="pl-PL" sz="3200" b="1" dirty="0">
                <a:latin typeface="Franklin Gothic Demi" panose="020B0703020102020204" pitchFamily="34" charset="0"/>
                <a:ea typeface="Times New Roman" panose="02020603050405020304" pitchFamily="18" charset="0"/>
              </a:rPr>
              <a:t> </a:t>
            </a:r>
            <a:r>
              <a:rPr lang="pl-PL" sz="3200" b="1" dirty="0" err="1">
                <a:latin typeface="Franklin Gothic Demi" panose="020B0703020102020204" pitchFamily="34" charset="0"/>
                <a:ea typeface="Times New Roman" panose="02020603050405020304" pitchFamily="18" charset="0"/>
              </a:rPr>
              <a:t>than</a:t>
            </a:r>
            <a:r>
              <a:rPr lang="pl-PL" sz="3200" b="1" dirty="0">
                <a:latin typeface="Franklin Gothic Demi" panose="020B0703020102020204" pitchFamily="34" charset="0"/>
                <a:ea typeface="Times New Roman" panose="02020603050405020304" pitchFamily="18" charset="0"/>
              </a:rPr>
              <a:t> 160 </a:t>
            </a:r>
            <a:r>
              <a:rPr lang="pl-PL" sz="3200" b="1" dirty="0" err="1">
                <a:latin typeface="Franklin Gothic Demi" panose="020B0703020102020204" pitchFamily="34" charset="0"/>
                <a:ea typeface="Times New Roman" panose="02020603050405020304" pitchFamily="18" charset="0"/>
              </a:rPr>
              <a:t>tests</a:t>
            </a:r>
            <a:r>
              <a:rPr lang="pl-PL" sz="3200" b="1" dirty="0">
                <a:latin typeface="Franklin Gothic Demi" panose="020B0703020102020204" pitchFamily="34" charset="0"/>
                <a:ea typeface="Times New Roman" panose="02020603050405020304" pitchFamily="18" charset="0"/>
              </a:rPr>
              <a:t> </a:t>
            </a:r>
            <a:r>
              <a:rPr lang="pl-PL" sz="3200" b="1" dirty="0" err="1">
                <a:latin typeface="Franklin Gothic Demi" panose="020B0703020102020204" pitchFamily="34" charset="0"/>
                <a:ea typeface="Times New Roman" panose="02020603050405020304" pitchFamily="18" charset="0"/>
              </a:rPr>
              <a:t>using</a:t>
            </a:r>
            <a:r>
              <a:rPr lang="pl-PL" sz="3200" b="1" dirty="0">
                <a:latin typeface="Franklin Gothic Demi" panose="020B0703020102020204" pitchFamily="34" charset="0"/>
                <a:ea typeface="Times New Roman" panose="02020603050405020304" pitchFamily="18" charset="0"/>
              </a:rPr>
              <a:t> P3, P6 and P10 </a:t>
            </a:r>
            <a:r>
              <a:rPr lang="pl-PL" sz="3200" b="1" dirty="0" err="1">
                <a:latin typeface="Franklin Gothic Demi" panose="020B0703020102020204" pitchFamily="34" charset="0"/>
                <a:ea typeface="Times New Roman" panose="02020603050405020304" pitchFamily="18" charset="0"/>
              </a:rPr>
              <a:t>dummies</a:t>
            </a:r>
            <a:r>
              <a:rPr lang="pl-PL" sz="3200" b="1" dirty="0">
                <a:latin typeface="Franklin Gothic Demi" panose="020B0703020102020204" pitchFamily="34" charset="0"/>
                <a:ea typeface="Times New Roman" panose="02020603050405020304" pitchFamily="18" charset="0"/>
              </a:rPr>
              <a:t>. </a:t>
            </a:r>
            <a:r>
              <a:rPr lang="pl-PL" sz="3200" b="1" dirty="0" err="1">
                <a:latin typeface="Franklin Gothic Demi" panose="020B0703020102020204" pitchFamily="34" charset="0"/>
                <a:ea typeface="Times New Roman" panose="02020603050405020304" pitchFamily="18" charset="0"/>
              </a:rPr>
              <a:t>All</a:t>
            </a:r>
            <a:r>
              <a:rPr lang="pl-PL" sz="3200" b="1" dirty="0">
                <a:latin typeface="Franklin Gothic Demi" panose="020B0703020102020204" pitchFamily="34" charset="0"/>
                <a:ea typeface="Times New Roman" panose="02020603050405020304" pitchFamily="18" charset="0"/>
              </a:rPr>
              <a:t> with </a:t>
            </a:r>
            <a:r>
              <a:rPr lang="pl-PL" sz="3200" b="1" dirty="0" err="1">
                <a:latin typeface="Franklin Gothic Demi" panose="020B0703020102020204" pitchFamily="34" charset="0"/>
                <a:ea typeface="Times New Roman" panose="02020603050405020304" pitchFamily="18" charset="0"/>
              </a:rPr>
              <a:t>satisfactory</a:t>
            </a:r>
            <a:r>
              <a:rPr lang="pl-PL" sz="3200" b="1" dirty="0">
                <a:latin typeface="Franklin Gothic Demi" panose="020B0703020102020204" pitchFamily="34" charset="0"/>
                <a:ea typeface="Times New Roman" panose="02020603050405020304" pitchFamily="18" charset="0"/>
              </a:rPr>
              <a:t> </a:t>
            </a:r>
            <a:r>
              <a:rPr lang="pl-PL" sz="3200" b="1" dirty="0" err="1">
                <a:latin typeface="Franklin Gothic Demi" panose="020B0703020102020204" pitchFamily="34" charset="0"/>
                <a:ea typeface="Times New Roman" panose="02020603050405020304" pitchFamily="18" charset="0"/>
              </a:rPr>
              <a:t>results</a:t>
            </a:r>
            <a:r>
              <a:rPr lang="pl-PL" sz="3200" b="1" dirty="0">
                <a:latin typeface="Franklin Gothic Demi" panose="020B0703020102020204" pitchFamily="34" charset="0"/>
                <a:ea typeface="Times New Roman" panose="02020603050405020304" pitchFamily="18" charset="0"/>
              </a:rPr>
              <a:t>.</a:t>
            </a:r>
          </a:p>
          <a:p>
            <a:pPr marL="457200" indent="-457200">
              <a:buFont typeface="Arial" panose="020B0604020202020204" pitchFamily="34" charset="0"/>
              <a:buChar char="•"/>
            </a:pPr>
            <a:endParaRPr lang="pl-PL" sz="3200" b="1" dirty="0">
              <a:latin typeface="Franklin Gothic Demi Cond" panose="020B0603020102020204" pitchFamily="34" charset="0"/>
              <a:ea typeface="Times New Roman" panose="02020603050405020304" pitchFamily="18" charset="0"/>
            </a:endParaRPr>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Tree>
    <p:extLst>
      <p:ext uri="{BB962C8B-B14F-4D97-AF65-F5344CB8AC3E}">
        <p14:creationId xmlns:p14="http://schemas.microsoft.com/office/powerpoint/2010/main" val="202536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1" name="Rectangle 10">
            <a:extLst>
              <a:ext uri="{FF2B5EF4-FFF2-40B4-BE49-F238E27FC236}">
                <a16:creationId xmlns:a16="http://schemas.microsoft.com/office/drawing/2014/main" id="{922103DD-E558-4A48-BACD-B1977152F557}"/>
              </a:ext>
            </a:extLst>
          </p:cNvPr>
          <p:cNvSpPr/>
          <p:nvPr/>
        </p:nvSpPr>
        <p:spPr>
          <a:xfrm>
            <a:off x="737922" y="1115063"/>
            <a:ext cx="10716155" cy="1231106"/>
          </a:xfrm>
          <a:prstGeom prst="rect">
            <a:avLst/>
          </a:prstGeom>
        </p:spPr>
        <p:txBody>
          <a:bodyPr wrap="square">
            <a:spAutoFit/>
          </a:bodyPr>
          <a:lstStyle/>
          <a:p>
            <a:r>
              <a:rPr lang="en-US" sz="3200" b="1" dirty="0">
                <a:latin typeface="Franklin Gothic Demi Cond" panose="020B0603020102020204" pitchFamily="34" charset="0"/>
                <a:ea typeface="Times New Roman" panose="02020603050405020304" pitchFamily="18" charset="0"/>
              </a:rPr>
              <a:t>RDW </a:t>
            </a:r>
            <a:r>
              <a:rPr lang="pl-PL" sz="3200" b="1" dirty="0" err="1">
                <a:latin typeface="Franklin Gothic Demi Cond" panose="020B0603020102020204" pitchFamily="34" charset="0"/>
                <a:ea typeface="Times New Roman" panose="02020603050405020304" pitchFamily="18" charset="0"/>
              </a:rPr>
              <a:t>observations</a:t>
            </a:r>
            <a:r>
              <a:rPr lang="en-US" sz="3200" b="1" dirty="0">
                <a:latin typeface="Franklin Gothic Demi Cond" panose="020B0603020102020204" pitchFamily="34" charset="0"/>
                <a:ea typeface="Times New Roman" panose="02020603050405020304" pitchFamily="18" charset="0"/>
              </a:rPr>
              <a:t> in their test has no reflection in SKB’s qualification test </a:t>
            </a:r>
            <a:r>
              <a:rPr lang="en-US" sz="3200" b="1" dirty="0">
                <a:latin typeface="Franklin Gothic Demi" panose="020B0703020102020204" pitchFamily="34" charset="0"/>
                <a:ea typeface="Times New Roman" panose="02020603050405020304" pitchFamily="18" charset="0"/>
              </a:rPr>
              <a:t>conducted by </a:t>
            </a:r>
            <a:r>
              <a:rPr lang="pl-PL" sz="3200" b="1" dirty="0" err="1">
                <a:latin typeface="Franklin Gothic Demi" panose="020B0703020102020204" pitchFamily="34" charset="0"/>
                <a:ea typeface="Times New Roman" panose="02020603050405020304" pitchFamily="18" charset="0"/>
              </a:rPr>
              <a:t>Polish</a:t>
            </a:r>
            <a:r>
              <a:rPr lang="pl-PL" sz="3200" b="1" dirty="0">
                <a:latin typeface="Franklin Gothic Demi" panose="020B0703020102020204" pitchFamily="34" charset="0"/>
                <a:ea typeface="Times New Roman" panose="02020603050405020304" pitchFamily="18" charset="0"/>
              </a:rPr>
              <a:t> </a:t>
            </a:r>
            <a:r>
              <a:rPr lang="pl-PL" sz="3200" b="1" dirty="0" err="1">
                <a:latin typeface="Franklin Gothic Demi" panose="020B0703020102020204" pitchFamily="34" charset="0"/>
                <a:ea typeface="Times New Roman" panose="02020603050405020304" pitchFamily="18" charset="0"/>
              </a:rPr>
              <a:t>technical</a:t>
            </a:r>
            <a:r>
              <a:rPr lang="pl-PL" sz="3200" b="1" dirty="0">
                <a:latin typeface="Franklin Gothic Demi" panose="020B0703020102020204" pitchFamily="34" charset="0"/>
                <a:ea typeface="Times New Roman" panose="02020603050405020304" pitchFamily="18" charset="0"/>
              </a:rPr>
              <a:t> </a:t>
            </a:r>
            <a:r>
              <a:rPr lang="pl-PL" sz="3200" b="1" dirty="0">
                <a:latin typeface="Franklin Gothic Demi Cond" panose="020B0603020102020204" pitchFamily="34" charset="0"/>
                <a:ea typeface="Times New Roman" panose="02020603050405020304" pitchFamily="18" charset="0"/>
              </a:rPr>
              <a:t>service </a:t>
            </a:r>
            <a:r>
              <a:rPr lang="en-US" sz="3200" b="1" dirty="0">
                <a:latin typeface="Franklin Gothic Demi Cond" panose="020B0603020102020204" pitchFamily="34" charset="0"/>
                <a:ea typeface="Times New Roman" panose="02020603050405020304" pitchFamily="18" charset="0"/>
              </a:rPr>
              <a:t>PIMOT. </a:t>
            </a:r>
          </a:p>
          <a:p>
            <a:pPr marL="1371577" lvl="2" indent="-457200">
              <a:buFont typeface="Arial" panose="020B0604020202020204" pitchFamily="34" charset="0"/>
              <a:buChar char="•"/>
            </a:pPr>
            <a:endParaRPr lang="en-US" sz="1000" b="1" dirty="0">
              <a:latin typeface="Franklin Gothic Demi Cond" panose="020B0603020102020204" pitchFamily="34" charset="0"/>
            </a:endParaRPr>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pic>
        <p:nvPicPr>
          <p:cNvPr id="14" name="Obraz 1">
            <a:extLst>
              <a:ext uri="{FF2B5EF4-FFF2-40B4-BE49-F238E27FC236}">
                <a16:creationId xmlns:a16="http://schemas.microsoft.com/office/drawing/2014/main" id="{59DBF1D8-2B9A-084F-901E-04ACA0B7D911}"/>
              </a:ext>
            </a:extLst>
          </p:cNvPr>
          <p:cNvPicPr/>
          <p:nvPr/>
        </p:nvPicPr>
        <p:blipFill>
          <a:blip r:embed="rId3" cstate="screen">
            <a:extLst>
              <a:ext uri="{28A0092B-C50C-407E-A947-70E740481C1C}">
                <a14:useLocalDpi xmlns:a14="http://schemas.microsoft.com/office/drawing/2010/main"/>
              </a:ext>
            </a:extLst>
          </a:blip>
          <a:stretch>
            <a:fillRect/>
          </a:stretch>
        </p:blipFill>
        <p:spPr>
          <a:xfrm>
            <a:off x="2003461" y="2453483"/>
            <a:ext cx="7034544" cy="4404517"/>
          </a:xfrm>
          <a:prstGeom prst="rect">
            <a:avLst/>
          </a:prstGeom>
        </p:spPr>
      </p:pic>
      <p:sp>
        <p:nvSpPr>
          <p:cNvPr id="3" name="Rectangle 2">
            <a:extLst>
              <a:ext uri="{FF2B5EF4-FFF2-40B4-BE49-F238E27FC236}">
                <a16:creationId xmlns:a16="http://schemas.microsoft.com/office/drawing/2014/main" id="{E5721301-120A-8D41-A520-D89E1EBB7E98}"/>
              </a:ext>
            </a:extLst>
          </p:cNvPr>
          <p:cNvSpPr/>
          <p:nvPr/>
        </p:nvSpPr>
        <p:spPr>
          <a:xfrm>
            <a:off x="9078800" y="2938288"/>
            <a:ext cx="2979506" cy="981423"/>
          </a:xfrm>
          <a:prstGeom prst="rect">
            <a:avLst/>
          </a:prstGeom>
        </p:spPr>
        <p:txBody>
          <a:bodyPr wrap="square">
            <a:spAutoFit/>
          </a:bodyPr>
          <a:lstStyle/>
          <a:p>
            <a:pPr algn="ct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The lap belt position at the maximum horizontal head excursion</a:t>
            </a:r>
            <a:endParaRPr lang="en-PL"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Pole tekstowe 2">
            <a:extLst>
              <a:ext uri="{FF2B5EF4-FFF2-40B4-BE49-F238E27FC236}">
                <a16:creationId xmlns:a16="http://schemas.microsoft.com/office/drawing/2014/main" id="{E0E7329C-0D26-6242-ADE2-8312BB94D7C4}"/>
              </a:ext>
            </a:extLst>
          </p:cNvPr>
          <p:cNvSpPr txBox="1">
            <a:spLocks noChangeArrowheads="1"/>
          </p:cNvSpPr>
          <p:nvPr/>
        </p:nvSpPr>
        <p:spPr bwMode="auto">
          <a:xfrm>
            <a:off x="7268513" y="6432241"/>
            <a:ext cx="1538605" cy="281305"/>
          </a:xfrm>
          <a:prstGeom prst="rect">
            <a:avLst/>
          </a:prstGeom>
          <a:solidFill>
            <a:srgbClr val="FFFFFF"/>
          </a:solidFill>
          <a:ln w="9525">
            <a:solidFill>
              <a:srgbClr val="FF0000"/>
            </a:solidFill>
            <a:miter lim="800000"/>
            <a:headEnd/>
            <a:tailEnd/>
          </a:ln>
        </p:spPr>
        <p:txBody>
          <a:bodyPr rot="0" vert="horz" wrap="square" lIns="91440" tIns="45720" rIns="91440" bIns="45720" anchor="t" anchorCtr="0">
            <a:noAutofit/>
          </a:bodyPr>
          <a:lstStyle/>
          <a:p>
            <a:pPr algn="just">
              <a:lnSpc>
                <a:spcPct val="107000"/>
              </a:lnSpc>
              <a:spcAft>
                <a:spcPts val="800"/>
              </a:spcAft>
            </a:pPr>
            <a:r>
              <a:rPr lang="en-US" sz="1000">
                <a:effectLst/>
                <a:latin typeface="Calibri" panose="020F0502020204030204" pitchFamily="34" charset="0"/>
                <a:ea typeface="Calibri" panose="020F0502020204030204" pitchFamily="34" charset="0"/>
                <a:cs typeface="Times New Roman" panose="02020603050405020304" pitchFamily="18" charset="0"/>
              </a:rPr>
              <a:t>no abdominal penetration</a:t>
            </a:r>
            <a:endParaRPr lang="en-PL" sz="1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n-PL"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254A272D-0180-9344-883E-7CB5A332C499}"/>
              </a:ext>
            </a:extLst>
          </p:cNvPr>
          <p:cNvSpPr/>
          <p:nvPr/>
        </p:nvSpPr>
        <p:spPr>
          <a:xfrm>
            <a:off x="5326697" y="5151629"/>
            <a:ext cx="1538605" cy="1438797"/>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cxnSp>
        <p:nvCxnSpPr>
          <p:cNvPr id="6" name="Straight Arrow Connector 5">
            <a:extLst>
              <a:ext uri="{FF2B5EF4-FFF2-40B4-BE49-F238E27FC236}">
                <a16:creationId xmlns:a16="http://schemas.microsoft.com/office/drawing/2014/main" id="{7B5AF818-B81D-B042-A4E4-3DDD1B99C793}"/>
              </a:ext>
            </a:extLst>
          </p:cNvPr>
          <p:cNvCxnSpPr>
            <a:cxnSpLocks/>
          </p:cNvCxnSpPr>
          <p:nvPr/>
        </p:nvCxnSpPr>
        <p:spPr>
          <a:xfrm>
            <a:off x="4496844" y="5151629"/>
            <a:ext cx="1246258" cy="40354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78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1" name="Rectangle 10">
            <a:extLst>
              <a:ext uri="{FF2B5EF4-FFF2-40B4-BE49-F238E27FC236}">
                <a16:creationId xmlns:a16="http://schemas.microsoft.com/office/drawing/2014/main" id="{922103DD-E558-4A48-BACD-B1977152F557}"/>
              </a:ext>
            </a:extLst>
          </p:cNvPr>
          <p:cNvSpPr/>
          <p:nvPr/>
        </p:nvSpPr>
        <p:spPr>
          <a:xfrm>
            <a:off x="1205561" y="1905506"/>
            <a:ext cx="9780878" cy="3046988"/>
          </a:xfrm>
          <a:prstGeom prst="rect">
            <a:avLst/>
          </a:prstGeom>
        </p:spPr>
        <p:txBody>
          <a:bodyPr wrap="square">
            <a:spAutoFit/>
          </a:bodyPr>
          <a:lstStyle/>
          <a:p>
            <a:pPr marL="457200" indent="-457200">
              <a:buFont typeface="Arial" panose="020B0604020202020204" pitchFamily="34" charset="0"/>
              <a:buChar char="•"/>
            </a:pPr>
            <a:r>
              <a:rPr lang="en-US" sz="3200" b="1" dirty="0">
                <a:latin typeface="Franklin Gothic Demi Cond" panose="020B0603020102020204" pitchFamily="34" charset="0"/>
                <a:ea typeface="Times New Roman" panose="02020603050405020304" pitchFamily="18" charset="0"/>
              </a:rPr>
              <a:t>WHY AGAIN </a:t>
            </a:r>
            <a:r>
              <a:rPr lang="pl-PL" sz="3200" b="1" dirty="0">
                <a:latin typeface="Franklin Gothic Demi Cond" panose="020B0603020102020204" pitchFamily="34" charset="0"/>
                <a:ea typeface="Times New Roman" panose="02020603050405020304" pitchFamily="18" charset="0"/>
              </a:rPr>
              <a:t>160 CONDUCTED </a:t>
            </a:r>
            <a:r>
              <a:rPr lang="en-US" sz="3200" b="1" dirty="0">
                <a:latin typeface="Franklin Gothic Demi Cond" panose="020B0603020102020204" pitchFamily="34" charset="0"/>
                <a:ea typeface="Times New Roman" panose="02020603050405020304" pitchFamily="18" charset="0"/>
              </a:rPr>
              <a:t>DYNAMIC TEST</a:t>
            </a:r>
            <a:r>
              <a:rPr lang="pl-PL" sz="3200" b="1" dirty="0">
                <a:latin typeface="Franklin Gothic Demi Cond" panose="020B0603020102020204" pitchFamily="34" charset="0"/>
                <a:ea typeface="Times New Roman" panose="02020603050405020304" pitchFamily="18" charset="0"/>
              </a:rPr>
              <a:t>S</a:t>
            </a:r>
            <a:r>
              <a:rPr lang="en-US" sz="3200" b="1" dirty="0">
                <a:latin typeface="Franklin Gothic Demi Cond" panose="020B0603020102020204" pitchFamily="34" charset="0"/>
                <a:ea typeface="Times New Roman" panose="02020603050405020304" pitchFamily="18" charset="0"/>
              </a:rPr>
              <a:t> RESULTS</a:t>
            </a:r>
            <a:r>
              <a:rPr lang="pl-PL" sz="3200" b="1" dirty="0">
                <a:latin typeface="Franklin Gothic Demi Cond" panose="020B0603020102020204" pitchFamily="34" charset="0"/>
                <a:ea typeface="Times New Roman" panose="02020603050405020304" pitchFamily="18" charset="0"/>
              </a:rPr>
              <a:t> IN PIMOT</a:t>
            </a:r>
            <a:r>
              <a:rPr lang="en-US" sz="3200" b="1" dirty="0">
                <a:latin typeface="Franklin Gothic Demi Cond" panose="020B0603020102020204" pitchFamily="34" charset="0"/>
                <a:ea typeface="Times New Roman" panose="02020603050405020304" pitchFamily="18" charset="0"/>
              </a:rPr>
              <a:t> ARE BEING UNDERMINED ?</a:t>
            </a:r>
          </a:p>
          <a:p>
            <a:pPr marL="457200" indent="-457200">
              <a:buFont typeface="Arial" panose="020B0604020202020204" pitchFamily="34" charset="0"/>
              <a:buChar char="•"/>
            </a:pPr>
            <a:endParaRPr lang="en-US" sz="3200" b="1" dirty="0">
              <a:latin typeface="Franklin Gothic Demi Cond" panose="020B0603020102020204" pitchFamily="34" charset="0"/>
              <a:ea typeface="Times New Roman" panose="02020603050405020304" pitchFamily="18" charset="0"/>
            </a:endParaRPr>
          </a:p>
          <a:p>
            <a:pPr marL="457200" indent="-457200">
              <a:buFont typeface="Arial" panose="020B0604020202020204" pitchFamily="34" charset="0"/>
              <a:buChar char="•"/>
            </a:pPr>
            <a:r>
              <a:rPr lang="en-US" sz="3200" b="1" dirty="0">
                <a:latin typeface="Franklin Gothic Demi Cond" panose="020B0603020102020204" pitchFamily="34" charset="0"/>
                <a:ea typeface="Times New Roman" panose="02020603050405020304" pitchFamily="18" charset="0"/>
              </a:rPr>
              <a:t>WHY ONLY ONE DUTCH TEST SHALL BE TREATED AS MORE </a:t>
            </a:r>
            <a:r>
              <a:rPr lang="pl-PL" sz="3200" b="1" dirty="0">
                <a:latin typeface="Franklin Gothic Demi Cond" panose="020B0603020102020204" pitchFamily="34" charset="0"/>
                <a:ea typeface="Times New Roman" panose="02020603050405020304" pitchFamily="18" charset="0"/>
              </a:rPr>
              <a:t>RELIABLE AND </a:t>
            </a:r>
            <a:r>
              <a:rPr lang="en-US" sz="3200" b="1" dirty="0">
                <a:latin typeface="Franklin Gothic Demi Cond" panose="020B0603020102020204" pitchFamily="34" charset="0"/>
                <a:ea typeface="Times New Roman" panose="02020603050405020304" pitchFamily="18" charset="0"/>
              </a:rPr>
              <a:t>SERIOUS THAN OTHERS ?</a:t>
            </a:r>
          </a:p>
          <a:p>
            <a:endParaRPr lang="en-US" sz="3200" b="1" dirty="0">
              <a:latin typeface="Franklin Gothic Demi Cond" panose="020B0603020102020204" pitchFamily="34" charset="0"/>
            </a:endParaRPr>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Tree>
    <p:extLst>
      <p:ext uri="{BB962C8B-B14F-4D97-AF65-F5344CB8AC3E}">
        <p14:creationId xmlns:p14="http://schemas.microsoft.com/office/powerpoint/2010/main" val="110093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1" name="Rectangle 10">
            <a:extLst>
              <a:ext uri="{FF2B5EF4-FFF2-40B4-BE49-F238E27FC236}">
                <a16:creationId xmlns:a16="http://schemas.microsoft.com/office/drawing/2014/main" id="{922103DD-E558-4A48-BACD-B1977152F557}"/>
              </a:ext>
            </a:extLst>
          </p:cNvPr>
          <p:cNvSpPr/>
          <p:nvPr/>
        </p:nvSpPr>
        <p:spPr>
          <a:xfrm>
            <a:off x="1205561" y="1083717"/>
            <a:ext cx="9780878" cy="4524315"/>
          </a:xfrm>
          <a:prstGeom prst="rect">
            <a:avLst/>
          </a:prstGeom>
        </p:spPr>
        <p:txBody>
          <a:bodyPr wrap="square">
            <a:spAutoFit/>
          </a:bodyPr>
          <a:lstStyle/>
          <a:p>
            <a:pPr marL="457200" indent="-457200">
              <a:buFont typeface="Arial" panose="020B0604020202020204" pitchFamily="34" charset="0"/>
              <a:buChar char="•"/>
            </a:pPr>
            <a:r>
              <a:rPr lang="pl-PL" sz="2400" dirty="0">
                <a:latin typeface="Franklin Gothic Demi" panose="020B0703020102020204" pitchFamily="34" charset="0"/>
                <a:ea typeface="Times New Roman" panose="02020603050405020304" pitchFamily="18" charset="0"/>
              </a:rPr>
              <a:t>From </a:t>
            </a:r>
            <a:r>
              <a:rPr lang="pl-PL" sz="2400" dirty="0" err="1">
                <a:latin typeface="Franklin Gothic Demi" panose="020B0703020102020204" pitchFamily="34" charset="0"/>
                <a:ea typeface="Times New Roman" panose="02020603050405020304" pitchFamily="18" charset="0"/>
              </a:rPr>
              <a:t>December</a:t>
            </a:r>
            <a:r>
              <a:rPr lang="pl-PL" sz="2400" dirty="0">
                <a:latin typeface="Franklin Gothic Demi" panose="020B0703020102020204" pitchFamily="34" charset="0"/>
                <a:ea typeface="Times New Roman" panose="02020603050405020304" pitchFamily="18" charset="0"/>
              </a:rPr>
              <a:t> </a:t>
            </a:r>
            <a:r>
              <a:rPr lang="pl-PL" sz="2400" dirty="0" err="1">
                <a:latin typeface="Franklin Gothic Demi" panose="020B0703020102020204" pitchFamily="34" charset="0"/>
                <a:ea typeface="Times New Roman" panose="02020603050405020304" pitchFamily="18" charset="0"/>
              </a:rPr>
              <a:t>last</a:t>
            </a:r>
            <a:r>
              <a:rPr lang="pl-PL" sz="2400" dirty="0">
                <a:latin typeface="Franklin Gothic Demi" panose="020B0703020102020204" pitchFamily="34" charset="0"/>
                <a:ea typeface="Times New Roman" panose="02020603050405020304" pitchFamily="18" charset="0"/>
              </a:rPr>
              <a:t> </a:t>
            </a:r>
            <a:r>
              <a:rPr lang="pl-PL" sz="2400" dirty="0" err="1">
                <a:latin typeface="Franklin Gothic Demi" panose="020B0703020102020204" pitchFamily="34" charset="0"/>
                <a:ea typeface="Times New Roman" panose="02020603050405020304" pitchFamily="18" charset="0"/>
              </a:rPr>
              <a:t>year</a:t>
            </a:r>
            <a:r>
              <a:rPr lang="pl-PL" sz="2400" dirty="0">
                <a:latin typeface="Franklin Gothic Demi" panose="020B0703020102020204" pitchFamily="34" charset="0"/>
                <a:ea typeface="Times New Roman" panose="02020603050405020304" pitchFamily="18" charset="0"/>
              </a:rPr>
              <a:t> we </a:t>
            </a:r>
            <a:r>
              <a:rPr lang="pl-PL" sz="2400" dirty="0" err="1">
                <a:latin typeface="Franklin Gothic Demi" panose="020B0703020102020204" pitchFamily="34" charset="0"/>
                <a:ea typeface="Times New Roman" panose="02020603050405020304" pitchFamily="18" charset="0"/>
              </a:rPr>
              <a:t>see</a:t>
            </a:r>
            <a:r>
              <a:rPr lang="pl-PL" sz="2400" dirty="0">
                <a:latin typeface="Franklin Gothic Demi" panose="020B0703020102020204" pitchFamily="34" charset="0"/>
                <a:ea typeface="Times New Roman" panose="02020603050405020304" pitchFamily="18" charset="0"/>
              </a:rPr>
              <a:t> the </a:t>
            </a:r>
            <a:r>
              <a:rPr lang="pl-PL" sz="2400" dirty="0" err="1">
                <a:latin typeface="Franklin Gothic Demi" panose="020B0703020102020204" pitchFamily="34" charset="0"/>
                <a:ea typeface="Times New Roman" panose="02020603050405020304" pitchFamily="18" charset="0"/>
              </a:rPr>
              <a:t>need</a:t>
            </a:r>
            <a:r>
              <a:rPr lang="pl-PL" sz="2400" dirty="0">
                <a:latin typeface="Franklin Gothic Demi" panose="020B0703020102020204" pitchFamily="34" charset="0"/>
                <a:ea typeface="Times New Roman" panose="02020603050405020304" pitchFamily="18" charset="0"/>
              </a:rPr>
              <a:t> of </a:t>
            </a:r>
            <a:r>
              <a:rPr lang="pl-PL" sz="2400" dirty="0" err="1">
                <a:latin typeface="Franklin Gothic Demi" panose="020B0703020102020204" pitchFamily="34" charset="0"/>
                <a:ea typeface="Times New Roman" panose="02020603050405020304" pitchFamily="18" charset="0"/>
              </a:rPr>
              <a:t>complex</a:t>
            </a:r>
            <a:r>
              <a:rPr lang="pl-PL" sz="2400" dirty="0">
                <a:latin typeface="Franklin Gothic Demi" panose="020B0703020102020204" pitchFamily="34" charset="0"/>
                <a:ea typeface="Times New Roman" panose="02020603050405020304" pitchFamily="18" charset="0"/>
              </a:rPr>
              <a:t> </a:t>
            </a:r>
            <a:r>
              <a:rPr lang="pl-PL" sz="2400" dirty="0" err="1">
                <a:latin typeface="Franklin Gothic Demi" panose="020B0703020102020204" pitchFamily="34" charset="0"/>
                <a:ea typeface="Times New Roman" panose="02020603050405020304" pitchFamily="18" charset="0"/>
              </a:rPr>
              <a:t>discussion</a:t>
            </a:r>
            <a:r>
              <a:rPr lang="pl-PL" sz="2400" dirty="0">
                <a:latin typeface="Franklin Gothic Demi" panose="020B0703020102020204" pitchFamily="34" charset="0"/>
                <a:ea typeface="Times New Roman" panose="02020603050405020304" pitchFamily="18" charset="0"/>
              </a:rPr>
              <a:t> in </a:t>
            </a:r>
            <a:r>
              <a:rPr lang="pl-PL" sz="2400" dirty="0" err="1">
                <a:latin typeface="Franklin Gothic Demi" panose="020B0703020102020204" pitchFamily="34" charset="0"/>
                <a:ea typeface="Times New Roman" panose="02020603050405020304" pitchFamily="18" charset="0"/>
              </a:rPr>
              <a:t>that</a:t>
            </a:r>
            <a:r>
              <a:rPr lang="pl-PL" sz="2400" dirty="0">
                <a:latin typeface="Franklin Gothic Demi" panose="020B0703020102020204" pitchFamily="34" charset="0"/>
                <a:ea typeface="Times New Roman" panose="02020603050405020304" pitchFamily="18" charset="0"/>
              </a:rPr>
              <a:t> </a:t>
            </a:r>
            <a:r>
              <a:rPr lang="pl-PL" sz="2400" dirty="0" err="1">
                <a:latin typeface="Franklin Gothic Demi" panose="020B0703020102020204" pitchFamily="34" charset="0"/>
                <a:ea typeface="Times New Roman" panose="02020603050405020304" pitchFamily="18" charset="0"/>
              </a:rPr>
              <a:t>subject</a:t>
            </a:r>
            <a:r>
              <a:rPr lang="pl-PL" sz="2400" dirty="0">
                <a:latin typeface="Franklin Gothic Demi" panose="020B0703020102020204" pitchFamily="34" charset="0"/>
                <a:ea typeface="Times New Roman" panose="02020603050405020304" pitchFamily="18" charset="0"/>
              </a:rPr>
              <a:t>, </a:t>
            </a:r>
            <a:r>
              <a:rPr lang="pl-PL" sz="2400" u="sng" dirty="0">
                <a:latin typeface="Franklin Gothic Demi" panose="020B0703020102020204" pitchFamily="34" charset="0"/>
                <a:ea typeface="Times New Roman" panose="02020603050405020304" pitchFamily="18" charset="0"/>
              </a:rPr>
              <a:t>but </a:t>
            </a:r>
            <a:r>
              <a:rPr lang="pl-PL" sz="2400" u="sng" dirty="0" err="1">
                <a:latin typeface="Franklin Gothic Demi" panose="020B0703020102020204" pitchFamily="34" charset="0"/>
                <a:ea typeface="Times New Roman" panose="02020603050405020304" pitchFamily="18" charset="0"/>
              </a:rPr>
              <a:t>unfortunately</a:t>
            </a:r>
            <a:r>
              <a:rPr lang="pl-PL" sz="2400" u="sng" dirty="0">
                <a:latin typeface="Franklin Gothic Demi" panose="020B0703020102020204" pitchFamily="34" charset="0"/>
                <a:ea typeface="Times New Roman" panose="02020603050405020304" pitchFamily="18" charset="0"/>
              </a:rPr>
              <a:t> </a:t>
            </a:r>
            <a:r>
              <a:rPr lang="pl-PL" sz="2400" u="sng" dirty="0" err="1">
                <a:latin typeface="Franklin Gothic Demi" panose="020B0703020102020204" pitchFamily="34" charset="0"/>
                <a:ea typeface="Times New Roman" panose="02020603050405020304" pitchFamily="18" charset="0"/>
              </a:rPr>
              <a:t>that</a:t>
            </a:r>
            <a:r>
              <a:rPr lang="pl-PL" sz="2400" u="sng" dirty="0">
                <a:latin typeface="Franklin Gothic Demi" panose="020B0703020102020204" pitchFamily="34" charset="0"/>
                <a:ea typeface="Times New Roman" panose="02020603050405020304" pitchFamily="18" charset="0"/>
              </a:rPr>
              <a:t> </a:t>
            </a:r>
            <a:r>
              <a:rPr lang="pl-PL" sz="2400" u="sng" dirty="0" err="1">
                <a:latin typeface="Franklin Gothic Demi" panose="020B0703020102020204" pitchFamily="34" charset="0"/>
                <a:ea typeface="Times New Roman" panose="02020603050405020304" pitchFamily="18" charset="0"/>
              </a:rPr>
              <a:t>discussion</a:t>
            </a:r>
            <a:r>
              <a:rPr lang="pl-PL" sz="2400" u="sng" dirty="0">
                <a:latin typeface="Franklin Gothic Demi" panose="020B0703020102020204" pitchFamily="34" charset="0"/>
                <a:ea typeface="Times New Roman" panose="02020603050405020304" pitchFamily="18" charset="0"/>
              </a:rPr>
              <a:t> </a:t>
            </a:r>
            <a:r>
              <a:rPr lang="pl-PL" sz="2400" u="sng" dirty="0" err="1">
                <a:latin typeface="Franklin Gothic Demi" panose="020B0703020102020204" pitchFamily="34" charset="0"/>
                <a:ea typeface="Times New Roman" panose="02020603050405020304" pitchFamily="18" charset="0"/>
              </a:rPr>
              <a:t>is</a:t>
            </a:r>
            <a:r>
              <a:rPr lang="pl-PL" sz="2400" u="sng" dirty="0">
                <a:latin typeface="Franklin Gothic Demi" panose="020B0703020102020204" pitchFamily="34" charset="0"/>
                <a:ea typeface="Times New Roman" panose="02020603050405020304" pitchFamily="18" charset="0"/>
              </a:rPr>
              <a:t> </a:t>
            </a:r>
            <a:r>
              <a:rPr lang="pl-PL" sz="2400" u="sng" dirty="0" err="1">
                <a:latin typeface="Franklin Gothic Demi" panose="020B0703020102020204" pitchFamily="34" charset="0"/>
                <a:ea typeface="Times New Roman" panose="02020603050405020304" pitchFamily="18" charset="0"/>
              </a:rPr>
              <a:t>aimed</a:t>
            </a:r>
            <a:r>
              <a:rPr lang="pl-PL" sz="2400" u="sng" dirty="0">
                <a:latin typeface="Franklin Gothic Demi" panose="020B0703020102020204" pitchFamily="34" charset="0"/>
                <a:ea typeface="Times New Roman" panose="02020603050405020304" pitchFamily="18" charset="0"/>
              </a:rPr>
              <a:t> </a:t>
            </a:r>
            <a:r>
              <a:rPr lang="pl-PL" sz="2400" u="sng" dirty="0" err="1">
                <a:latin typeface="Franklin Gothic Demi" panose="020B0703020102020204" pitchFamily="34" charset="0"/>
                <a:ea typeface="Times New Roman" panose="02020603050405020304" pitchFamily="18" charset="0"/>
              </a:rPr>
              <a:t>only</a:t>
            </a:r>
            <a:r>
              <a:rPr lang="pl-PL" sz="2400" u="sng" dirty="0">
                <a:latin typeface="Franklin Gothic Demi" panose="020B0703020102020204" pitchFamily="34" charset="0"/>
                <a:ea typeface="Times New Roman" panose="02020603050405020304" pitchFamily="18" charset="0"/>
              </a:rPr>
              <a:t> </a:t>
            </a:r>
            <a:r>
              <a:rPr lang="pl-PL" sz="2400" u="sng" dirty="0" err="1">
                <a:latin typeface="Franklin Gothic Demi" panose="020B0703020102020204" pitchFamily="34" charset="0"/>
                <a:ea typeface="Times New Roman" panose="02020603050405020304" pitchFamily="18" charset="0"/>
              </a:rPr>
              <a:t>at</a:t>
            </a:r>
            <a:r>
              <a:rPr lang="pl-PL" sz="2400" u="sng" dirty="0">
                <a:latin typeface="Franklin Gothic Demi" panose="020B0703020102020204" pitchFamily="34" charset="0"/>
                <a:ea typeface="Times New Roman" panose="02020603050405020304" pitchFamily="18" charset="0"/>
              </a:rPr>
              <a:t> SKB, not </a:t>
            </a:r>
            <a:r>
              <a:rPr lang="pl-PL" sz="2400" u="sng" dirty="0" err="1">
                <a:latin typeface="Franklin Gothic Demi" panose="020B0703020102020204" pitchFamily="34" charset="0"/>
                <a:ea typeface="Times New Roman" panose="02020603050405020304" pitchFamily="18" charset="0"/>
              </a:rPr>
              <a:t>other</a:t>
            </a:r>
            <a:r>
              <a:rPr lang="pl-PL" sz="2400" u="sng" dirty="0">
                <a:latin typeface="Franklin Gothic Demi" panose="020B0703020102020204" pitchFamily="34" charset="0"/>
                <a:ea typeface="Times New Roman" panose="02020603050405020304" pitchFamily="18" charset="0"/>
              </a:rPr>
              <a:t> CRS</a:t>
            </a:r>
            <a:r>
              <a:rPr lang="pl-PL" sz="2400" dirty="0">
                <a:latin typeface="Franklin Gothic Demi" panose="020B0703020102020204" pitchFamily="34" charset="0"/>
                <a:ea typeface="Times New Roman" panose="02020603050405020304" pitchFamily="18" charset="0"/>
              </a:rPr>
              <a:t>. </a:t>
            </a:r>
          </a:p>
          <a:p>
            <a:pPr marL="457200" indent="-457200">
              <a:buFont typeface="Arial" panose="020B0604020202020204" pitchFamily="34" charset="0"/>
              <a:buChar char="•"/>
            </a:pPr>
            <a:r>
              <a:rPr lang="pl-PL" sz="2400" dirty="0">
                <a:latin typeface="Franklin Gothic Demi" panose="020B0703020102020204" pitchFamily="34" charset="0"/>
                <a:ea typeface="Times New Roman" panose="02020603050405020304" pitchFamily="18" charset="0"/>
              </a:rPr>
              <a:t>As </a:t>
            </a:r>
            <a:r>
              <a:rPr lang="pl-PL" sz="2400" dirty="0" err="1">
                <a:latin typeface="Franklin Gothic Demi" panose="020B0703020102020204" pitchFamily="34" charset="0"/>
                <a:ea typeface="Times New Roman" panose="02020603050405020304" pitchFamily="18" charset="0"/>
              </a:rPr>
              <a:t>we’ve</a:t>
            </a:r>
            <a:r>
              <a:rPr lang="pl-PL" sz="2400" dirty="0">
                <a:latin typeface="Franklin Gothic Demi" panose="020B0703020102020204" pitchFamily="34" charset="0"/>
                <a:ea typeface="Times New Roman" panose="02020603050405020304" pitchFamily="18" charset="0"/>
              </a:rPr>
              <a:t> </a:t>
            </a:r>
            <a:r>
              <a:rPr lang="pl-PL" sz="2400" dirty="0" err="1">
                <a:latin typeface="Franklin Gothic Demi" panose="020B0703020102020204" pitchFamily="34" charset="0"/>
                <a:ea typeface="Times New Roman" panose="02020603050405020304" pitchFamily="18" charset="0"/>
              </a:rPr>
              <a:t>heard</a:t>
            </a:r>
            <a:r>
              <a:rPr lang="pl-PL" sz="2400" dirty="0">
                <a:latin typeface="Franklin Gothic Demi" panose="020B0703020102020204" pitchFamily="34" charset="0"/>
                <a:ea typeface="Times New Roman" panose="02020603050405020304" pitchFamily="18" charset="0"/>
              </a:rPr>
              <a:t> the </a:t>
            </a:r>
            <a:r>
              <a:rPr lang="pl-PL" sz="2400" dirty="0" err="1">
                <a:latin typeface="Franklin Gothic Demi" panose="020B0703020102020204" pitchFamily="34" charset="0"/>
                <a:ea typeface="Times New Roman" panose="02020603050405020304" pitchFamily="18" charset="0"/>
              </a:rPr>
              <a:t>arguments</a:t>
            </a:r>
            <a:r>
              <a:rPr lang="pl-PL" sz="2400" dirty="0">
                <a:latin typeface="Franklin Gothic Demi" panose="020B0703020102020204" pitchFamily="34" charset="0"/>
                <a:ea typeface="Times New Roman" panose="02020603050405020304" pitchFamily="18" charset="0"/>
              </a:rPr>
              <a:t> </a:t>
            </a:r>
            <a:r>
              <a:rPr lang="pl-PL" sz="2400" dirty="0" err="1">
                <a:latin typeface="Franklin Gothic Demi" panose="020B0703020102020204" pitchFamily="34" charset="0"/>
                <a:ea typeface="Times New Roman" panose="02020603050405020304" pitchFamily="18" charset="0"/>
              </a:rPr>
              <a:t>concerning</a:t>
            </a:r>
            <a:r>
              <a:rPr lang="pl-PL" sz="2400" dirty="0">
                <a:latin typeface="Franklin Gothic Demi" panose="020B0703020102020204" pitchFamily="34" charset="0"/>
                <a:ea typeface="Times New Roman" panose="02020603050405020304" pitchFamily="18" charset="0"/>
              </a:rPr>
              <a:t> </a:t>
            </a:r>
            <a:r>
              <a:rPr lang="en-US" sz="2400" dirty="0">
                <a:latin typeface="Franklin Gothic Demi" panose="020B0703020102020204" pitchFamily="34" charset="0"/>
              </a:rPr>
              <a:t>the limitation of the </a:t>
            </a:r>
            <a:r>
              <a:rPr lang="pl-PL" sz="2400" dirty="0" err="1">
                <a:latin typeface="Franklin Gothic Demi" panose="020B0703020102020204" pitchFamily="34" charset="0"/>
              </a:rPr>
              <a:t>current</a:t>
            </a:r>
            <a:r>
              <a:rPr lang="pl-PL" sz="2400" dirty="0">
                <a:latin typeface="Franklin Gothic Demi" panose="020B0703020102020204" pitchFamily="34" charset="0"/>
              </a:rPr>
              <a:t> </a:t>
            </a:r>
            <a:r>
              <a:rPr lang="en-US" sz="2400" dirty="0">
                <a:latin typeface="Franklin Gothic Demi" panose="020B0703020102020204" pitchFamily="34" charset="0"/>
              </a:rPr>
              <a:t>test procedure and the used P-dummies</a:t>
            </a:r>
            <a:r>
              <a:rPr lang="pl-PL" sz="2400" dirty="0">
                <a:latin typeface="Franklin Gothic Demi" panose="020B0703020102020204" pitchFamily="34" charset="0"/>
              </a:rPr>
              <a:t> in R44 (from the Dutch </a:t>
            </a:r>
            <a:r>
              <a:rPr lang="pl-PL" sz="2400" dirty="0" err="1">
                <a:latin typeface="Franklin Gothic Demi" panose="020B0703020102020204" pitchFamily="34" charset="0"/>
              </a:rPr>
              <a:t>delegation</a:t>
            </a:r>
            <a:r>
              <a:rPr lang="pl-PL" sz="2400" dirty="0">
                <a:latin typeface="Franklin Gothic Demi" panose="020B0703020102020204" pitchFamily="34" charset="0"/>
              </a:rPr>
              <a:t>) and </a:t>
            </a:r>
            <a:r>
              <a:rPr lang="en-US" sz="2400" dirty="0">
                <a:latin typeface="Franklin Gothic Demi" panose="020B0703020102020204" pitchFamily="34" charset="0"/>
              </a:rPr>
              <a:t>test results obtained in accordance with </a:t>
            </a:r>
            <a:r>
              <a:rPr lang="pl-PL" sz="2400" dirty="0">
                <a:latin typeface="Franklin Gothic Demi" panose="020B0703020102020204" pitchFamily="34" charset="0"/>
              </a:rPr>
              <a:t>R44 (from the EC), we </a:t>
            </a:r>
            <a:r>
              <a:rPr lang="pl-PL" sz="2400" dirty="0" err="1">
                <a:latin typeface="Franklin Gothic Demi" panose="020B0703020102020204" pitchFamily="34" charset="0"/>
              </a:rPr>
              <a:t>think</a:t>
            </a:r>
            <a:r>
              <a:rPr lang="pl-PL" sz="2400" dirty="0">
                <a:latin typeface="Franklin Gothic Demi" panose="020B0703020102020204" pitchFamily="34" charset="0"/>
              </a:rPr>
              <a:t> </a:t>
            </a:r>
            <a:r>
              <a:rPr lang="pl-PL" sz="2400" dirty="0" err="1">
                <a:latin typeface="Franklin Gothic Demi" panose="020B0703020102020204" pitchFamily="34" charset="0"/>
              </a:rPr>
              <a:t>that</a:t>
            </a:r>
            <a:r>
              <a:rPr lang="pl-PL" sz="2400" dirty="0">
                <a:latin typeface="Franklin Gothic Demi" panose="020B0703020102020204" pitchFamily="34" charset="0"/>
              </a:rPr>
              <a:t> the </a:t>
            </a:r>
            <a:r>
              <a:rPr lang="pl-PL" sz="2400" dirty="0" err="1">
                <a:latin typeface="Franklin Gothic Demi" panose="020B0703020102020204" pitchFamily="34" charset="0"/>
              </a:rPr>
              <a:t>discussion</a:t>
            </a:r>
            <a:r>
              <a:rPr lang="pl-PL" sz="2400" dirty="0">
                <a:latin typeface="Franklin Gothic Demi" panose="020B0703020102020204" pitchFamily="34" charset="0"/>
              </a:rPr>
              <a:t> </a:t>
            </a:r>
            <a:r>
              <a:rPr lang="pl-PL" sz="2400" dirty="0" err="1">
                <a:latin typeface="Franklin Gothic Demi" panose="020B0703020102020204" pitchFamily="34" charset="0"/>
              </a:rPr>
              <a:t>should</a:t>
            </a:r>
            <a:r>
              <a:rPr lang="pl-PL" sz="2400" dirty="0">
                <a:latin typeface="Franklin Gothic Demi" panose="020B0703020102020204" pitchFamily="34" charset="0"/>
              </a:rPr>
              <a:t> </a:t>
            </a:r>
            <a:r>
              <a:rPr lang="pl-PL" sz="2400" dirty="0" err="1">
                <a:latin typeface="Franklin Gothic Demi" panose="020B0703020102020204" pitchFamily="34" charset="0"/>
              </a:rPr>
              <a:t>also</a:t>
            </a:r>
            <a:r>
              <a:rPr lang="pl-PL" sz="2400" dirty="0">
                <a:latin typeface="Franklin Gothic Demi" panose="020B0703020102020204" pitchFamily="34" charset="0"/>
              </a:rPr>
              <a:t> </a:t>
            </a:r>
            <a:r>
              <a:rPr lang="pl-PL" sz="2400" dirty="0" err="1">
                <a:latin typeface="Franklin Gothic Demi" panose="020B0703020102020204" pitchFamily="34" charset="0"/>
              </a:rPr>
              <a:t>cover</a:t>
            </a:r>
            <a:r>
              <a:rPr lang="pl-PL" sz="2400" dirty="0">
                <a:latin typeface="Franklin Gothic Demi" panose="020B0703020102020204" pitchFamily="34" charset="0"/>
              </a:rPr>
              <a:t> the </a:t>
            </a:r>
            <a:r>
              <a:rPr lang="pl-PL" sz="2400" dirty="0" err="1">
                <a:latin typeface="Franklin Gothic Demi" panose="020B0703020102020204" pitchFamily="34" charset="0"/>
              </a:rPr>
              <a:t>existing</a:t>
            </a:r>
            <a:r>
              <a:rPr lang="pl-PL" sz="2400" dirty="0">
                <a:latin typeface="Franklin Gothic Demi" panose="020B0703020102020204" pitchFamily="34" charset="0"/>
              </a:rPr>
              <a:t> </a:t>
            </a:r>
            <a:r>
              <a:rPr lang="pl-PL" sz="2400" dirty="0" err="1">
                <a:latin typeface="Franklin Gothic Demi" panose="020B0703020102020204" pitchFamily="34" charset="0"/>
              </a:rPr>
              <a:t>requirements</a:t>
            </a:r>
            <a:r>
              <a:rPr lang="pl-PL" sz="2400" dirty="0">
                <a:latin typeface="Franklin Gothic Demi" panose="020B0703020102020204" pitchFamily="34" charset="0"/>
              </a:rPr>
              <a:t> of R44. </a:t>
            </a:r>
            <a:endParaRPr lang="pl-PL" sz="2400" dirty="0">
              <a:latin typeface="Franklin Gothic Demi" panose="020B0703020102020204" pitchFamily="34" charset="0"/>
              <a:ea typeface="Times New Roman" panose="02020603050405020304" pitchFamily="18" charset="0"/>
            </a:endParaRPr>
          </a:p>
          <a:p>
            <a:pPr marL="457200" indent="-457200">
              <a:buFont typeface="Arial" panose="020B0604020202020204" pitchFamily="34" charset="0"/>
              <a:buChar char="•"/>
            </a:pPr>
            <a:r>
              <a:rPr lang="pl-PL" sz="2400" dirty="0" err="1">
                <a:latin typeface="Franklin Gothic Demi" panose="020B0703020102020204" pitchFamily="34" charset="0"/>
                <a:ea typeface="Times New Roman" panose="02020603050405020304" pitchFamily="18" charset="0"/>
              </a:rPr>
              <a:t>Verification</a:t>
            </a:r>
            <a:r>
              <a:rPr lang="pl-PL" sz="2400" dirty="0">
                <a:latin typeface="Franklin Gothic Demi" panose="020B0703020102020204" pitchFamily="34" charset="0"/>
                <a:ea typeface="Times New Roman" panose="02020603050405020304" pitchFamily="18" charset="0"/>
              </a:rPr>
              <a:t> </a:t>
            </a:r>
            <a:r>
              <a:rPr lang="pl-PL" sz="2400" dirty="0" err="1">
                <a:latin typeface="Franklin Gothic Demi" panose="020B0703020102020204" pitchFamily="34" charset="0"/>
                <a:ea typeface="Times New Roman" panose="02020603050405020304" pitchFamily="18" charset="0"/>
              </a:rPr>
              <a:t>tests</a:t>
            </a:r>
            <a:r>
              <a:rPr lang="pl-PL" sz="2400" dirty="0">
                <a:latin typeface="Franklin Gothic Demi" panose="020B0703020102020204" pitchFamily="34" charset="0"/>
                <a:ea typeface="Times New Roman" panose="02020603050405020304" pitchFamily="18" charset="0"/>
              </a:rPr>
              <a:t> </a:t>
            </a:r>
            <a:r>
              <a:rPr lang="pl-PL" sz="2400" dirty="0" err="1">
                <a:latin typeface="Franklin Gothic Demi" panose="020B0703020102020204" pitchFamily="34" charset="0"/>
                <a:ea typeface="Times New Roman" panose="02020603050405020304" pitchFamily="18" charset="0"/>
              </a:rPr>
              <a:t>conducted</a:t>
            </a:r>
            <a:r>
              <a:rPr lang="pl-PL" sz="2400" dirty="0">
                <a:latin typeface="Franklin Gothic Demi" panose="020B0703020102020204" pitchFamily="34" charset="0"/>
                <a:ea typeface="Times New Roman" panose="02020603050405020304" pitchFamily="18" charset="0"/>
              </a:rPr>
              <a:t> by </a:t>
            </a:r>
            <a:r>
              <a:rPr lang="pl-PL" sz="2400" dirty="0" err="1">
                <a:latin typeface="Franklin Gothic Demi" panose="020B0703020102020204" pitchFamily="34" charset="0"/>
                <a:ea typeface="Times New Roman" panose="02020603050405020304" pitchFamily="18" charset="0"/>
              </a:rPr>
              <a:t>European</a:t>
            </a:r>
            <a:r>
              <a:rPr lang="pl-PL" sz="2400" dirty="0">
                <a:latin typeface="Franklin Gothic Demi" panose="020B0703020102020204" pitchFamily="34" charset="0"/>
                <a:ea typeface="Times New Roman" panose="02020603050405020304" pitchFamily="18" charset="0"/>
              </a:rPr>
              <a:t> </a:t>
            </a:r>
            <a:r>
              <a:rPr lang="pl-PL" sz="2400" dirty="0" err="1">
                <a:latin typeface="Franklin Gothic Demi" panose="020B0703020102020204" pitchFamily="34" charset="0"/>
                <a:ea typeface="Times New Roman" panose="02020603050405020304" pitchFamily="18" charset="0"/>
              </a:rPr>
              <a:t>Commission</a:t>
            </a:r>
            <a:r>
              <a:rPr lang="pl-PL" sz="2400" dirty="0">
                <a:latin typeface="Franklin Gothic Demi" panose="020B0703020102020204" pitchFamily="34" charset="0"/>
                <a:ea typeface="Times New Roman" panose="02020603050405020304" pitchFamily="18" charset="0"/>
              </a:rPr>
              <a:t> </a:t>
            </a:r>
            <a:r>
              <a:rPr lang="pl-PL" sz="2400" dirty="0" err="1">
                <a:latin typeface="Franklin Gothic Demi" panose="020B0703020102020204" pitchFamily="34" charset="0"/>
                <a:ea typeface="Times New Roman" panose="02020603050405020304" pitchFamily="18" charset="0"/>
              </a:rPr>
              <a:t>are</a:t>
            </a:r>
            <a:r>
              <a:rPr lang="pl-PL" sz="2400" dirty="0">
                <a:latin typeface="Franklin Gothic Demi" panose="020B0703020102020204" pitchFamily="34" charset="0"/>
                <a:ea typeface="Times New Roman" panose="02020603050405020304" pitchFamily="18" charset="0"/>
              </a:rPr>
              <a:t> </a:t>
            </a:r>
            <a:r>
              <a:rPr lang="pl-PL" sz="2400" dirty="0" err="1">
                <a:latin typeface="Franklin Gothic Demi" panose="020B0703020102020204" pitchFamily="34" charset="0"/>
                <a:ea typeface="Times New Roman" panose="02020603050405020304" pitchFamily="18" charset="0"/>
              </a:rPr>
              <a:t>concluded</a:t>
            </a:r>
            <a:r>
              <a:rPr lang="pl-PL" sz="2400" dirty="0">
                <a:latin typeface="Franklin Gothic Demi" panose="020B0703020102020204" pitchFamily="34" charset="0"/>
                <a:ea typeface="Times New Roman" panose="02020603050405020304" pitchFamily="18" charset="0"/>
              </a:rPr>
              <a:t> in </a:t>
            </a:r>
            <a:r>
              <a:rPr lang="pl-PL" sz="2400" dirty="0" err="1">
                <a:latin typeface="Franklin Gothic Demi" panose="020B0703020102020204" pitchFamily="34" charset="0"/>
                <a:ea typeface="Times New Roman" panose="02020603050405020304" pitchFamily="18" charset="0"/>
              </a:rPr>
              <a:t>official</a:t>
            </a:r>
            <a:r>
              <a:rPr lang="pl-PL" sz="2400" dirty="0">
                <a:latin typeface="Franklin Gothic Demi" panose="020B0703020102020204" pitchFamily="34" charset="0"/>
                <a:ea typeface="Times New Roman" panose="02020603050405020304" pitchFamily="18" charset="0"/>
              </a:rPr>
              <a:t> </a:t>
            </a:r>
            <a:r>
              <a:rPr lang="pl-PL" sz="2400" dirty="0" err="1">
                <a:latin typeface="Franklin Gothic Demi" panose="020B0703020102020204" pitchFamily="34" charset="0"/>
                <a:ea typeface="Times New Roman" panose="02020603050405020304" pitchFamily="18" charset="0"/>
              </a:rPr>
              <a:t>reports</a:t>
            </a:r>
            <a:r>
              <a:rPr lang="pl-PL" sz="2400" dirty="0">
                <a:latin typeface="Franklin Gothic Demi" panose="020B0703020102020204" pitchFamily="34" charset="0"/>
                <a:ea typeface="Times New Roman" panose="02020603050405020304" pitchFamily="18" charset="0"/>
              </a:rPr>
              <a:t>, </a:t>
            </a:r>
            <a:r>
              <a:rPr lang="pl-PL" sz="2400" u="sng" dirty="0" err="1">
                <a:latin typeface="Franklin Gothic Demi" panose="020B0703020102020204" pitchFamily="34" charset="0"/>
                <a:ea typeface="Times New Roman" panose="02020603050405020304" pitchFamily="18" charset="0"/>
              </a:rPr>
              <a:t>which</a:t>
            </a:r>
            <a:r>
              <a:rPr lang="pl-PL" sz="2400" u="sng" dirty="0">
                <a:latin typeface="Franklin Gothic Demi" panose="020B0703020102020204" pitchFamily="34" charset="0"/>
                <a:ea typeface="Times New Roman" panose="02020603050405020304" pitchFamily="18" charset="0"/>
              </a:rPr>
              <a:t> </a:t>
            </a:r>
            <a:r>
              <a:rPr lang="pl-PL" sz="2400" u="sng" dirty="0" err="1">
                <a:latin typeface="Franklin Gothic Demi" panose="020B0703020102020204" pitchFamily="34" charset="0"/>
                <a:ea typeface="Times New Roman" panose="02020603050405020304" pitchFamily="18" charset="0"/>
              </a:rPr>
              <a:t>haven’t</a:t>
            </a:r>
            <a:r>
              <a:rPr lang="pl-PL" sz="2400" u="sng" dirty="0">
                <a:latin typeface="Franklin Gothic Demi" panose="020B0703020102020204" pitchFamily="34" charset="0"/>
                <a:ea typeface="Times New Roman" panose="02020603050405020304" pitchFamily="18" charset="0"/>
              </a:rPr>
              <a:t> </a:t>
            </a:r>
            <a:r>
              <a:rPr lang="pl-PL" sz="2400" u="sng" dirty="0" err="1">
                <a:latin typeface="Franklin Gothic Demi" panose="020B0703020102020204" pitchFamily="34" charset="0"/>
                <a:ea typeface="Times New Roman" panose="02020603050405020304" pitchFamily="18" charset="0"/>
              </a:rPr>
              <a:t>been</a:t>
            </a:r>
            <a:r>
              <a:rPr lang="pl-PL" sz="2400" u="sng" dirty="0">
                <a:latin typeface="Franklin Gothic Demi" panose="020B0703020102020204" pitchFamily="34" charset="0"/>
                <a:ea typeface="Times New Roman" panose="02020603050405020304" pitchFamily="18" charset="0"/>
              </a:rPr>
              <a:t> </a:t>
            </a:r>
            <a:r>
              <a:rPr lang="pl-PL" sz="2400" u="sng" dirty="0" err="1">
                <a:latin typeface="Franklin Gothic Demi" panose="020B0703020102020204" pitchFamily="34" charset="0"/>
                <a:ea typeface="Times New Roman" panose="02020603050405020304" pitchFamily="18" charset="0"/>
              </a:rPr>
              <a:t>discussed</a:t>
            </a:r>
            <a:r>
              <a:rPr lang="pl-PL" sz="2400" u="sng" dirty="0">
                <a:latin typeface="Franklin Gothic Demi" panose="020B0703020102020204" pitchFamily="34" charset="0"/>
                <a:ea typeface="Times New Roman" panose="02020603050405020304" pitchFamily="18" charset="0"/>
              </a:rPr>
              <a:t> with </a:t>
            </a:r>
            <a:r>
              <a:rPr lang="pl-PL" sz="2400" u="sng" dirty="0" err="1">
                <a:latin typeface="Franklin Gothic Demi" panose="020B0703020102020204" pitchFamily="34" charset="0"/>
                <a:ea typeface="Times New Roman" panose="02020603050405020304" pitchFamily="18" charset="0"/>
              </a:rPr>
              <a:t>other</a:t>
            </a:r>
            <a:r>
              <a:rPr lang="pl-PL" sz="2400" u="sng" dirty="0">
                <a:latin typeface="Franklin Gothic Demi" panose="020B0703020102020204" pitchFamily="34" charset="0"/>
                <a:ea typeface="Times New Roman" panose="02020603050405020304" pitchFamily="18" charset="0"/>
              </a:rPr>
              <a:t> EU </a:t>
            </a:r>
            <a:r>
              <a:rPr lang="pl-PL" sz="2400" u="sng" dirty="0" err="1">
                <a:latin typeface="Franklin Gothic Demi" panose="020B0703020102020204" pitchFamily="34" charset="0"/>
                <a:ea typeface="Times New Roman" panose="02020603050405020304" pitchFamily="18" charset="0"/>
              </a:rPr>
              <a:t>Member</a:t>
            </a:r>
            <a:r>
              <a:rPr lang="pl-PL" sz="2400" u="sng" dirty="0">
                <a:latin typeface="Franklin Gothic Demi" panose="020B0703020102020204" pitchFamily="34" charset="0"/>
                <a:ea typeface="Times New Roman" panose="02020603050405020304" pitchFamily="18" charset="0"/>
              </a:rPr>
              <a:t> </a:t>
            </a:r>
            <a:r>
              <a:rPr lang="pl-PL" sz="2400" u="sng" dirty="0" err="1">
                <a:latin typeface="Franklin Gothic Demi" panose="020B0703020102020204" pitchFamily="34" charset="0"/>
                <a:ea typeface="Times New Roman" panose="02020603050405020304" pitchFamily="18" charset="0"/>
              </a:rPr>
              <a:t>States</a:t>
            </a:r>
            <a:r>
              <a:rPr lang="pl-PL" sz="2400" u="sng" dirty="0">
                <a:latin typeface="Franklin Gothic Demi" panose="020B0703020102020204" pitchFamily="34" charset="0"/>
                <a:ea typeface="Times New Roman" panose="02020603050405020304" pitchFamily="18" charset="0"/>
              </a:rPr>
              <a:t> </a:t>
            </a:r>
            <a:r>
              <a:rPr lang="pl-PL" sz="2400" u="sng" dirty="0" err="1">
                <a:latin typeface="Franklin Gothic Demi" panose="020B0703020102020204" pitchFamily="34" charset="0"/>
                <a:ea typeface="Times New Roman" panose="02020603050405020304" pitchFamily="18" charset="0"/>
              </a:rPr>
              <a:t>yet</a:t>
            </a:r>
            <a:r>
              <a:rPr lang="pl-PL" sz="2400" dirty="0">
                <a:latin typeface="Franklin Gothic Demi" panose="020B0703020102020204" pitchFamily="34" charset="0"/>
                <a:ea typeface="Times New Roman" panose="02020603050405020304" pitchFamily="18" charset="0"/>
              </a:rPr>
              <a:t>. The </a:t>
            </a:r>
            <a:r>
              <a:rPr lang="pl-PL" sz="2400" dirty="0" err="1">
                <a:latin typeface="Franklin Gothic Demi" panose="020B0703020102020204" pitchFamily="34" charset="0"/>
                <a:ea typeface="Times New Roman" panose="02020603050405020304" pitchFamily="18" charset="0"/>
              </a:rPr>
              <a:t>subject</a:t>
            </a:r>
            <a:r>
              <a:rPr lang="pl-PL" sz="2400" dirty="0">
                <a:latin typeface="Franklin Gothic Demi" panose="020B0703020102020204" pitchFamily="34" charset="0"/>
                <a:ea typeface="Times New Roman" panose="02020603050405020304" pitchFamily="18" charset="0"/>
              </a:rPr>
              <a:t> </a:t>
            </a:r>
            <a:r>
              <a:rPr lang="pl-PL" sz="2400" dirty="0" err="1">
                <a:latin typeface="Franklin Gothic Demi" panose="020B0703020102020204" pitchFamily="34" charset="0"/>
                <a:ea typeface="Times New Roman" panose="02020603050405020304" pitchFamily="18" charset="0"/>
              </a:rPr>
              <a:t>will</a:t>
            </a:r>
            <a:r>
              <a:rPr lang="pl-PL" sz="2400" dirty="0">
                <a:latin typeface="Franklin Gothic Demi" panose="020B0703020102020204" pitchFamily="34" charset="0"/>
                <a:ea typeface="Times New Roman" panose="02020603050405020304" pitchFamily="18" charset="0"/>
              </a:rPr>
              <a:t> be </a:t>
            </a:r>
            <a:r>
              <a:rPr lang="pl-PL" sz="2400" dirty="0" err="1">
                <a:latin typeface="Franklin Gothic Demi" panose="020B0703020102020204" pitchFamily="34" charset="0"/>
                <a:ea typeface="Times New Roman" panose="02020603050405020304" pitchFamily="18" charset="0"/>
              </a:rPr>
              <a:t>discussed</a:t>
            </a:r>
            <a:r>
              <a:rPr lang="pl-PL" sz="2400" dirty="0">
                <a:latin typeface="Franklin Gothic Demi" panose="020B0703020102020204" pitchFamily="34" charset="0"/>
                <a:ea typeface="Times New Roman" panose="02020603050405020304" pitchFamily="18" charset="0"/>
              </a:rPr>
              <a:t> </a:t>
            </a:r>
            <a:r>
              <a:rPr lang="pl-PL" sz="2400" dirty="0" err="1">
                <a:latin typeface="Franklin Gothic Demi" panose="020B0703020102020204" pitchFamily="34" charset="0"/>
                <a:ea typeface="Times New Roman" panose="02020603050405020304" pitchFamily="18" charset="0"/>
              </a:rPr>
              <a:t>during</a:t>
            </a:r>
            <a:r>
              <a:rPr lang="pl-PL" sz="2400" dirty="0">
                <a:latin typeface="Franklin Gothic Demi" panose="020B0703020102020204" pitchFamily="34" charset="0"/>
                <a:ea typeface="Times New Roman" panose="02020603050405020304" pitchFamily="18" charset="0"/>
              </a:rPr>
              <a:t> </a:t>
            </a:r>
            <a:r>
              <a:rPr lang="pl-PL" sz="2400" dirty="0" err="1">
                <a:latin typeface="Franklin Gothic Demi" panose="020B0703020102020204" pitchFamily="34" charset="0"/>
                <a:ea typeface="Times New Roman" panose="02020603050405020304" pitchFamily="18" charset="0"/>
              </a:rPr>
              <a:t>next</a:t>
            </a:r>
            <a:r>
              <a:rPr lang="pl-PL" sz="2400" dirty="0">
                <a:latin typeface="Franklin Gothic Demi" panose="020B0703020102020204" pitchFamily="34" charset="0"/>
                <a:ea typeface="Times New Roman" panose="02020603050405020304" pitchFamily="18" charset="0"/>
              </a:rPr>
              <a:t> Forum </a:t>
            </a:r>
            <a:r>
              <a:rPr lang="pl-PL" sz="2400" dirty="0" err="1">
                <a:latin typeface="Franklin Gothic Demi" panose="020B0703020102020204" pitchFamily="34" charset="0"/>
                <a:ea typeface="Times New Roman" panose="02020603050405020304" pitchFamily="18" charset="0"/>
              </a:rPr>
              <a:t>meeting</a:t>
            </a:r>
            <a:r>
              <a:rPr lang="pl-PL" sz="2400" dirty="0">
                <a:latin typeface="Franklin Gothic Demi" panose="020B0703020102020204" pitchFamily="34" charset="0"/>
                <a:ea typeface="Times New Roman" panose="02020603050405020304" pitchFamily="18" charset="0"/>
              </a:rPr>
              <a:t>.</a:t>
            </a:r>
            <a:endParaRPr lang="en-US" sz="3200" dirty="0">
              <a:latin typeface="Franklin Gothic Demi Cond" panose="020B0603020102020204" pitchFamily="34" charset="0"/>
            </a:endParaRPr>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
        <p:nvSpPr>
          <p:cNvPr id="4" name="Rectangle 3"/>
          <p:cNvSpPr>
            <a:spLocks noChangeArrowheads="1"/>
          </p:cNvSpPr>
          <p:nvPr/>
        </p:nvSpPr>
        <p:spPr bwMode="auto">
          <a:xfrm>
            <a:off x="304800" y="4125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9730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
        <p:nvSpPr>
          <p:cNvPr id="2" name="TextBox 1">
            <a:extLst>
              <a:ext uri="{FF2B5EF4-FFF2-40B4-BE49-F238E27FC236}">
                <a16:creationId xmlns:a16="http://schemas.microsoft.com/office/drawing/2014/main" id="{937B73E1-6418-524D-8D22-F9B27C727140}"/>
              </a:ext>
            </a:extLst>
          </p:cNvPr>
          <p:cNvSpPr txBox="1"/>
          <p:nvPr/>
        </p:nvSpPr>
        <p:spPr>
          <a:xfrm>
            <a:off x="490609" y="1150691"/>
            <a:ext cx="10656758" cy="646331"/>
          </a:xfrm>
          <a:prstGeom prst="rect">
            <a:avLst/>
          </a:prstGeom>
          <a:noFill/>
        </p:spPr>
        <p:txBody>
          <a:bodyPr wrap="square" rtlCol="0">
            <a:spAutoFit/>
          </a:bodyPr>
          <a:lstStyle/>
          <a:p>
            <a:r>
              <a:rPr lang="en-US" dirty="0"/>
              <a:t>Even independent research conducted with accordance to new enhanced regulation R129 clearly proved excellent performance of this new innovative CRS</a:t>
            </a:r>
          </a:p>
        </p:txBody>
      </p:sp>
      <p:pic>
        <p:nvPicPr>
          <p:cNvPr id="1026" name="Obraz 1">
            <a:extLst>
              <a:ext uri="{FF2B5EF4-FFF2-40B4-BE49-F238E27FC236}">
                <a16:creationId xmlns:a16="http://schemas.microsoft.com/office/drawing/2014/main" id="{35D8A36D-22A7-2B41-B4F1-C354D951A45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21" y="2397650"/>
            <a:ext cx="5059680" cy="2062699"/>
          </a:xfrm>
          <a:prstGeom prst="rect">
            <a:avLst/>
          </a:prstGeom>
          <a:noFill/>
          <a:extLst>
            <a:ext uri="{909E8E84-426E-40DD-AFC4-6F175D3DCCD1}">
              <a14:hiddenFill xmlns:a14="http://schemas.microsoft.com/office/drawing/2010/main">
                <a:solidFill>
                  <a:srgbClr val="FFFFFF"/>
                </a:solidFill>
              </a14:hiddenFill>
            </a:ext>
          </a:extLst>
        </p:spPr>
      </p:pic>
      <p:pic>
        <p:nvPicPr>
          <p:cNvPr id="1025" name="Obraz 2">
            <a:extLst>
              <a:ext uri="{FF2B5EF4-FFF2-40B4-BE49-F238E27FC236}">
                <a16:creationId xmlns:a16="http://schemas.microsoft.com/office/drawing/2014/main" id="{44F11039-D481-A848-A8B2-0B7ED948439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609" y="4556650"/>
            <a:ext cx="5071814" cy="20626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E5E10A0D-9B99-4840-8D25-150FC036F4D8}"/>
              </a:ext>
            </a:extLst>
          </p:cNvPr>
          <p:cNvSpPr>
            <a:spLocks noChangeArrowheads="1"/>
          </p:cNvSpPr>
          <p:nvPr/>
        </p:nvSpPr>
        <p:spPr bwMode="auto">
          <a:xfrm>
            <a:off x="5181600" y="3714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5" name="Rectangle 5">
            <a:extLst>
              <a:ext uri="{FF2B5EF4-FFF2-40B4-BE49-F238E27FC236}">
                <a16:creationId xmlns:a16="http://schemas.microsoft.com/office/drawing/2014/main" id="{4A8AA63F-6106-C046-9F20-8119E75A4DCD}"/>
              </a:ext>
            </a:extLst>
          </p:cNvPr>
          <p:cNvSpPr>
            <a:spLocks noChangeArrowheads="1"/>
          </p:cNvSpPr>
          <p:nvPr/>
        </p:nvSpPr>
        <p:spPr bwMode="auto">
          <a:xfrm>
            <a:off x="5181600" y="5873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pic>
        <p:nvPicPr>
          <p:cNvPr id="12" name="Obraz 3">
            <a:extLst>
              <a:ext uri="{FF2B5EF4-FFF2-40B4-BE49-F238E27FC236}">
                <a16:creationId xmlns:a16="http://schemas.microsoft.com/office/drawing/2014/main" id="{497498CB-D55C-2644-BACC-9F30E81ACEB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35700" y="2349500"/>
            <a:ext cx="524510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az 4">
            <a:extLst>
              <a:ext uri="{FF2B5EF4-FFF2-40B4-BE49-F238E27FC236}">
                <a16:creationId xmlns:a16="http://schemas.microsoft.com/office/drawing/2014/main" id="{1A73B494-1776-8645-A15F-267D8A87FC5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35700" y="4508500"/>
            <a:ext cx="5346700" cy="215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9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
        <p:nvSpPr>
          <p:cNvPr id="2" name="TextBox 1">
            <a:extLst>
              <a:ext uri="{FF2B5EF4-FFF2-40B4-BE49-F238E27FC236}">
                <a16:creationId xmlns:a16="http://schemas.microsoft.com/office/drawing/2014/main" id="{937B73E1-6418-524D-8D22-F9B27C727140}"/>
              </a:ext>
            </a:extLst>
          </p:cNvPr>
          <p:cNvSpPr txBox="1"/>
          <p:nvPr/>
        </p:nvSpPr>
        <p:spPr>
          <a:xfrm>
            <a:off x="755204" y="1729751"/>
            <a:ext cx="5334142" cy="3970318"/>
          </a:xfrm>
          <a:prstGeom prst="rect">
            <a:avLst/>
          </a:prstGeom>
          <a:noFill/>
        </p:spPr>
        <p:txBody>
          <a:bodyPr wrap="square" rtlCol="0">
            <a:spAutoFit/>
          </a:bodyPr>
          <a:lstStyle/>
          <a:p>
            <a:r>
              <a:rPr lang="en-GB" dirty="0"/>
              <a:t>The sensors were registered by the following parameters: </a:t>
            </a:r>
            <a:endParaRPr lang="en-PL" dirty="0"/>
          </a:p>
          <a:p>
            <a:r>
              <a:rPr lang="en-US" dirty="0"/>
              <a:t>- </a:t>
            </a:r>
            <a:r>
              <a:rPr lang="en-GB" dirty="0"/>
              <a:t>the test trolley acceleration, </a:t>
            </a:r>
            <a:endParaRPr lang="en-PL" dirty="0"/>
          </a:p>
          <a:p>
            <a:r>
              <a:rPr lang="en-US" dirty="0"/>
              <a:t>- </a:t>
            </a:r>
            <a:r>
              <a:rPr lang="en-GB" dirty="0"/>
              <a:t>dummy’s head acceleration, where the maximum value may not exceed 80g for the Q6 head cumulative 3 </a:t>
            </a:r>
            <a:r>
              <a:rPr lang="en-GB" dirty="0" err="1"/>
              <a:t>ms</a:t>
            </a:r>
            <a:r>
              <a:rPr lang="en-GB" dirty="0"/>
              <a:t> value, </a:t>
            </a:r>
            <a:endParaRPr lang="en-PL" dirty="0"/>
          </a:p>
          <a:p>
            <a:r>
              <a:rPr lang="en-US" dirty="0"/>
              <a:t>- </a:t>
            </a:r>
            <a:r>
              <a:rPr lang="en-GB" dirty="0"/>
              <a:t>dummy’s chest acceleration, where the maximum value may not exceed 55g for the Q6 chest cumulative 3 </a:t>
            </a:r>
            <a:r>
              <a:rPr lang="en-GB" dirty="0" err="1"/>
              <a:t>ms</a:t>
            </a:r>
            <a:r>
              <a:rPr lang="en-GB" dirty="0"/>
              <a:t> value, </a:t>
            </a:r>
            <a:endParaRPr lang="en-PL" dirty="0"/>
          </a:p>
          <a:p>
            <a:r>
              <a:rPr lang="en-US" dirty="0"/>
              <a:t>- </a:t>
            </a:r>
            <a:r>
              <a:rPr lang="en-GB" dirty="0"/>
              <a:t>the forces and bending moment in the upper part of the cervical spine, </a:t>
            </a:r>
            <a:endParaRPr lang="en-PL" dirty="0"/>
          </a:p>
          <a:p>
            <a:r>
              <a:rPr lang="en-US" dirty="0"/>
              <a:t>- </a:t>
            </a:r>
            <a:r>
              <a:rPr lang="en-GB" dirty="0"/>
              <a:t>deflection of the dummy torso, </a:t>
            </a:r>
            <a:endParaRPr lang="en-PL" dirty="0"/>
          </a:p>
          <a:p>
            <a:r>
              <a:rPr lang="en-US" dirty="0"/>
              <a:t>- </a:t>
            </a:r>
            <a:r>
              <a:rPr lang="en-GB" dirty="0"/>
              <a:t>pressure in the left and right abdominal sections of the dummy. </a:t>
            </a:r>
            <a:endParaRPr lang="en-PL" dirty="0"/>
          </a:p>
        </p:txBody>
      </p:sp>
      <p:sp>
        <p:nvSpPr>
          <p:cNvPr id="4" name="Rectangle 4">
            <a:extLst>
              <a:ext uri="{FF2B5EF4-FFF2-40B4-BE49-F238E27FC236}">
                <a16:creationId xmlns:a16="http://schemas.microsoft.com/office/drawing/2014/main" id="{E5E10A0D-9B99-4840-8D25-150FC036F4D8}"/>
              </a:ext>
            </a:extLst>
          </p:cNvPr>
          <p:cNvSpPr>
            <a:spLocks noChangeArrowheads="1"/>
          </p:cNvSpPr>
          <p:nvPr/>
        </p:nvSpPr>
        <p:spPr bwMode="auto">
          <a:xfrm>
            <a:off x="5181600" y="3714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5" name="Rectangle 5">
            <a:extLst>
              <a:ext uri="{FF2B5EF4-FFF2-40B4-BE49-F238E27FC236}">
                <a16:creationId xmlns:a16="http://schemas.microsoft.com/office/drawing/2014/main" id="{4A8AA63F-6106-C046-9F20-8119E75A4DCD}"/>
              </a:ext>
            </a:extLst>
          </p:cNvPr>
          <p:cNvSpPr>
            <a:spLocks noChangeArrowheads="1"/>
          </p:cNvSpPr>
          <p:nvPr/>
        </p:nvSpPr>
        <p:spPr bwMode="auto">
          <a:xfrm>
            <a:off x="5181600" y="5873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6" name="Rectangle 3">
            <a:extLst>
              <a:ext uri="{FF2B5EF4-FFF2-40B4-BE49-F238E27FC236}">
                <a16:creationId xmlns:a16="http://schemas.microsoft.com/office/drawing/2014/main" id="{07780AAA-B280-1A4A-928C-1583D47CF1B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7" name="Rectangle 4">
            <a:extLst>
              <a:ext uri="{FF2B5EF4-FFF2-40B4-BE49-F238E27FC236}">
                <a16:creationId xmlns:a16="http://schemas.microsoft.com/office/drawing/2014/main" id="{8464F185-39A9-BE41-B63B-FEF1F4B74E05}"/>
              </a:ext>
            </a:extLst>
          </p:cNvPr>
          <p:cNvSpPr>
            <a:spLocks noChangeArrowheads="1"/>
          </p:cNvSpPr>
          <p:nvPr/>
        </p:nvSpPr>
        <p:spPr bwMode="auto">
          <a:xfrm>
            <a:off x="0" y="4775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3" name="Rectangle 2">
            <a:extLst>
              <a:ext uri="{FF2B5EF4-FFF2-40B4-BE49-F238E27FC236}">
                <a16:creationId xmlns:a16="http://schemas.microsoft.com/office/drawing/2014/main" id="{ADF22A0D-8084-0E43-AB8C-18C1E615027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pic>
        <p:nvPicPr>
          <p:cNvPr id="5121" name="Obraz 5">
            <a:extLst>
              <a:ext uri="{FF2B5EF4-FFF2-40B4-BE49-F238E27FC236}">
                <a16:creationId xmlns:a16="http://schemas.microsoft.com/office/drawing/2014/main" id="{BC44F131-A626-C142-B14F-469322AAC1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7440" y="2253888"/>
            <a:ext cx="4920160" cy="27480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58EAFDE1-EEA2-254C-B49B-B680389BFEC1}"/>
              </a:ext>
            </a:extLst>
          </p:cNvPr>
          <p:cNvSpPr>
            <a:spLocks noChangeArrowheads="1"/>
          </p:cNvSpPr>
          <p:nvPr/>
        </p:nvSpPr>
        <p:spPr bwMode="auto">
          <a:xfrm>
            <a:off x="7019621" y="5088858"/>
            <a:ext cx="374974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PL"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Figure 1 </a:t>
            </a:r>
            <a:r>
              <a:rPr kumimoji="0" lang="en-GB" altLang="en-PL"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Description of the acceleration cure of the test trolley</a:t>
            </a:r>
            <a:endParaRPr kumimoji="0" lang="en-GB" altLang="en-P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2592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4">
            <a:extLst>
              <a:ext uri="{FF2B5EF4-FFF2-40B4-BE49-F238E27FC236}">
                <a16:creationId xmlns:a16="http://schemas.microsoft.com/office/drawing/2014/main" id="{C01BAAD6-616C-6B4C-8F97-7EE281DB8515}"/>
              </a:ext>
            </a:extLst>
          </p:cNvPr>
          <p:cNvCxnSpPr/>
          <p:nvPr/>
        </p:nvCxnSpPr>
        <p:spPr>
          <a:xfrm>
            <a:off x="609600" y="986972"/>
            <a:ext cx="10972800" cy="207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8BBED75F-90D2-4F45-9905-C2A8CF19FA03}"/>
              </a:ext>
            </a:extLst>
          </p:cNvPr>
          <p:cNvSpPr/>
          <p:nvPr/>
        </p:nvSpPr>
        <p:spPr>
          <a:xfrm>
            <a:off x="9249075" y="90750"/>
            <a:ext cx="2809231" cy="369332"/>
          </a:xfrm>
          <a:prstGeom prst="rect">
            <a:avLst/>
          </a:prstGeom>
        </p:spPr>
        <p:txBody>
          <a:bodyPr wrap="none">
            <a:spAutoFit/>
          </a:bodyPr>
          <a:lstStyle/>
          <a:p>
            <a:r>
              <a:rPr lang="en-US" dirty="0" err="1">
                <a:latin typeface="Times New Roman" panose="02020603050405020304" pitchFamily="18" charset="0"/>
                <a:ea typeface="Times New Roman" panose="02020603050405020304" pitchFamily="18" charset="0"/>
              </a:rPr>
              <a:t>GRSP</a:t>
            </a:r>
            <a:r>
              <a:rPr lang="en-US" dirty="0">
                <a:latin typeface="Times New Roman" panose="02020603050405020304" pitchFamily="18" charset="0"/>
                <a:ea typeface="Times New Roman" panose="02020603050405020304" pitchFamily="18" charset="0"/>
              </a:rPr>
              <a:t> 7- 11 December 2020</a:t>
            </a:r>
            <a:endParaRPr lang="en-US" dirty="0"/>
          </a:p>
        </p:txBody>
      </p:sp>
      <p:sp>
        <p:nvSpPr>
          <p:cNvPr id="10" name="Rectangle 9">
            <a:extLst>
              <a:ext uri="{FF2B5EF4-FFF2-40B4-BE49-F238E27FC236}">
                <a16:creationId xmlns:a16="http://schemas.microsoft.com/office/drawing/2014/main" id="{431B18CD-DF5C-B44B-A9BB-419A451D4CD6}"/>
              </a:ext>
            </a:extLst>
          </p:cNvPr>
          <p:cNvSpPr/>
          <p:nvPr/>
        </p:nvSpPr>
        <p:spPr>
          <a:xfrm>
            <a:off x="8894493" y="585951"/>
            <a:ext cx="332014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Informal Document GRSP-68-xx </a:t>
            </a:r>
            <a:endParaRPr lang="en-US" dirty="0"/>
          </a:p>
        </p:txBody>
      </p:sp>
      <p:sp>
        <p:nvSpPr>
          <p:cNvPr id="2" name="TextBox 1">
            <a:extLst>
              <a:ext uri="{FF2B5EF4-FFF2-40B4-BE49-F238E27FC236}">
                <a16:creationId xmlns:a16="http://schemas.microsoft.com/office/drawing/2014/main" id="{937B73E1-6418-524D-8D22-F9B27C727140}"/>
              </a:ext>
            </a:extLst>
          </p:cNvPr>
          <p:cNvSpPr txBox="1"/>
          <p:nvPr/>
        </p:nvSpPr>
        <p:spPr>
          <a:xfrm>
            <a:off x="468876" y="1039438"/>
            <a:ext cx="11113524" cy="646331"/>
          </a:xfrm>
          <a:prstGeom prst="rect">
            <a:avLst/>
          </a:prstGeom>
          <a:noFill/>
        </p:spPr>
        <p:txBody>
          <a:bodyPr wrap="square" rtlCol="0">
            <a:spAutoFit/>
          </a:bodyPr>
          <a:lstStyle/>
          <a:p>
            <a:r>
              <a:rPr lang="en-GB" dirty="0"/>
              <a:t>For all tested devices the data was shown inline charts. For additional visualization, all characteristic values had been compared into bar charts.</a:t>
            </a:r>
            <a:endParaRPr lang="en-PL" dirty="0"/>
          </a:p>
        </p:txBody>
      </p:sp>
      <p:sp>
        <p:nvSpPr>
          <p:cNvPr id="4" name="Rectangle 4">
            <a:extLst>
              <a:ext uri="{FF2B5EF4-FFF2-40B4-BE49-F238E27FC236}">
                <a16:creationId xmlns:a16="http://schemas.microsoft.com/office/drawing/2014/main" id="{E5E10A0D-9B99-4840-8D25-150FC036F4D8}"/>
              </a:ext>
            </a:extLst>
          </p:cNvPr>
          <p:cNvSpPr>
            <a:spLocks noChangeArrowheads="1"/>
          </p:cNvSpPr>
          <p:nvPr/>
        </p:nvSpPr>
        <p:spPr bwMode="auto">
          <a:xfrm>
            <a:off x="5181600" y="3714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5" name="Rectangle 5">
            <a:extLst>
              <a:ext uri="{FF2B5EF4-FFF2-40B4-BE49-F238E27FC236}">
                <a16:creationId xmlns:a16="http://schemas.microsoft.com/office/drawing/2014/main" id="{4A8AA63F-6106-C046-9F20-8119E75A4DCD}"/>
              </a:ext>
            </a:extLst>
          </p:cNvPr>
          <p:cNvSpPr>
            <a:spLocks noChangeArrowheads="1"/>
          </p:cNvSpPr>
          <p:nvPr/>
        </p:nvSpPr>
        <p:spPr bwMode="auto">
          <a:xfrm>
            <a:off x="5181600" y="58739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6" name="Rectangle 3">
            <a:extLst>
              <a:ext uri="{FF2B5EF4-FFF2-40B4-BE49-F238E27FC236}">
                <a16:creationId xmlns:a16="http://schemas.microsoft.com/office/drawing/2014/main" id="{07780AAA-B280-1A4A-928C-1583D47CF1B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7" name="Rectangle 4">
            <a:extLst>
              <a:ext uri="{FF2B5EF4-FFF2-40B4-BE49-F238E27FC236}">
                <a16:creationId xmlns:a16="http://schemas.microsoft.com/office/drawing/2014/main" id="{8464F185-39A9-BE41-B63B-FEF1F4B74E05}"/>
              </a:ext>
            </a:extLst>
          </p:cNvPr>
          <p:cNvSpPr>
            <a:spLocks noChangeArrowheads="1"/>
          </p:cNvSpPr>
          <p:nvPr/>
        </p:nvSpPr>
        <p:spPr bwMode="auto">
          <a:xfrm>
            <a:off x="0" y="4775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sp>
        <p:nvSpPr>
          <p:cNvPr id="3" name="Rectangle 2">
            <a:extLst>
              <a:ext uri="{FF2B5EF4-FFF2-40B4-BE49-F238E27FC236}">
                <a16:creationId xmlns:a16="http://schemas.microsoft.com/office/drawing/2014/main" id="{ADF22A0D-8084-0E43-AB8C-18C1E615027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pic>
        <p:nvPicPr>
          <p:cNvPr id="14" name="Obraz 6">
            <a:extLst>
              <a:ext uri="{FF2B5EF4-FFF2-40B4-BE49-F238E27FC236}">
                <a16:creationId xmlns:a16="http://schemas.microsoft.com/office/drawing/2014/main" id="{8E078198-3B98-4E48-8AFC-FC8CE6A74E86}"/>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335280" y="2008030"/>
            <a:ext cx="5760720" cy="3673475"/>
          </a:xfrm>
          <a:prstGeom prst="rect">
            <a:avLst/>
          </a:prstGeom>
          <a:noFill/>
          <a:ln>
            <a:noFill/>
          </a:ln>
        </p:spPr>
      </p:pic>
      <p:sp>
        <p:nvSpPr>
          <p:cNvPr id="12" name="Rectangle 11">
            <a:extLst>
              <a:ext uri="{FF2B5EF4-FFF2-40B4-BE49-F238E27FC236}">
                <a16:creationId xmlns:a16="http://schemas.microsoft.com/office/drawing/2014/main" id="{3F9D3EC1-E942-C246-9A4B-54C6E6C326AB}"/>
              </a:ext>
            </a:extLst>
          </p:cNvPr>
          <p:cNvSpPr/>
          <p:nvPr/>
        </p:nvSpPr>
        <p:spPr>
          <a:xfrm>
            <a:off x="609600" y="5878540"/>
            <a:ext cx="5314725" cy="375552"/>
          </a:xfrm>
          <a:prstGeom prst="rect">
            <a:avLst/>
          </a:prstGeom>
        </p:spPr>
        <p:txBody>
          <a:bodyPr wrap="none">
            <a:spAutoFit/>
          </a:bodyPr>
          <a:lstStyle/>
          <a:p>
            <a:pPr algn="ct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Figure 2 </a:t>
            </a:r>
            <a:r>
              <a:rPr lang="en-GB" dirty="0">
                <a:latin typeface="Calibri" panose="020F0502020204030204" pitchFamily="34" charset="0"/>
                <a:ea typeface="Calibri" panose="020F0502020204030204" pitchFamily="34" charset="0"/>
                <a:cs typeface="Times New Roman" panose="02020603050405020304" pitchFamily="18" charset="0"/>
              </a:rPr>
              <a:t>Chest Resultant Acceleration for all CRS tested</a:t>
            </a:r>
            <a:endParaRPr lang="en-PL"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6" name="Obraz 7">
            <a:extLst>
              <a:ext uri="{FF2B5EF4-FFF2-40B4-BE49-F238E27FC236}">
                <a16:creationId xmlns:a16="http://schemas.microsoft.com/office/drawing/2014/main" id="{C6518729-E5E6-B946-B76B-CED495C3E07B}"/>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6263640" y="1961675"/>
            <a:ext cx="5760720" cy="3506470"/>
          </a:xfrm>
          <a:prstGeom prst="rect">
            <a:avLst/>
          </a:prstGeom>
          <a:noFill/>
          <a:ln>
            <a:noFill/>
          </a:ln>
        </p:spPr>
      </p:pic>
      <p:sp>
        <p:nvSpPr>
          <p:cNvPr id="15" name="Rectangle 14">
            <a:extLst>
              <a:ext uri="{FF2B5EF4-FFF2-40B4-BE49-F238E27FC236}">
                <a16:creationId xmlns:a16="http://schemas.microsoft.com/office/drawing/2014/main" id="{A93BCEF8-09B0-544E-998F-01ADC3AB1D43}"/>
              </a:ext>
            </a:extLst>
          </p:cNvPr>
          <p:cNvSpPr/>
          <p:nvPr/>
        </p:nvSpPr>
        <p:spPr>
          <a:xfrm>
            <a:off x="6354618" y="5867383"/>
            <a:ext cx="6096000" cy="671915"/>
          </a:xfrm>
          <a:prstGeom prst="rect">
            <a:avLst/>
          </a:prstGeom>
        </p:spPr>
        <p:txBody>
          <a:bodyPr>
            <a:spAutoFit/>
          </a:bodyPr>
          <a:lstStyle/>
          <a:p>
            <a:pPr algn="ct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Figure 3 </a:t>
            </a:r>
            <a:r>
              <a:rPr lang="en-GB" dirty="0">
                <a:latin typeface="Calibri" panose="020F0502020204030204" pitchFamily="34" charset="0"/>
                <a:ea typeface="Calibri" panose="020F0502020204030204" pitchFamily="34" charset="0"/>
                <a:cs typeface="Times New Roman" panose="02020603050405020304" pitchFamily="18" charset="0"/>
              </a:rPr>
              <a:t>Chest Resultant Acceleration for all CRS tested regarding the maximum limit</a:t>
            </a:r>
            <a:endParaRPr lang="en-PL"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09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8422D08C252547BB1CFA7F78E2CB83" ma:contentTypeVersion="13" ma:contentTypeDescription="Create a new document." ma:contentTypeScope="" ma:versionID="89c13dde5d7aa6b1840a64c3c61e7101">
  <xsd:schema xmlns:xsd="http://www.w3.org/2001/XMLSchema" xmlns:xs="http://www.w3.org/2001/XMLSchema" xmlns:p="http://schemas.microsoft.com/office/2006/metadata/properties" xmlns:ns2="4b4a1c0d-4a69-4996-a84a-fc699b9f49de" xmlns:ns3="acccb6d4-dbe5-46d2-b4d3-5733603d8cc6" targetNamespace="http://schemas.microsoft.com/office/2006/metadata/properties" ma:root="true" ma:fieldsID="49ff99f9a570207563b6136515cf8a36" ns2:_="" ns3:_="">
    <xsd:import namespace="4b4a1c0d-4a69-4996-a84a-fc699b9f49de"/>
    <xsd:import namespace="acccb6d4-dbe5-46d2-b4d3-5733603d8cc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4a1c0d-4a69-4996-a84a-fc699b9f49d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cccb6d4-dbe5-46d2-b4d3-5733603d8cc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1DE2D1-3C37-4DB4-9710-0ADFCE42F2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4a1c0d-4a69-4996-a84a-fc699b9f49de"/>
    <ds:schemaRef ds:uri="acccb6d4-dbe5-46d2-b4d3-5733603d8c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D0ECE8-1476-4C3D-8545-059993C9F2A8}">
  <ds:schemaRefs>
    <ds:schemaRef ds:uri="http://schemas.microsoft.com/sharepoint/v3/contenttype/forms"/>
  </ds:schemaRefs>
</ds:datastoreItem>
</file>

<file path=customXml/itemProps3.xml><?xml version="1.0" encoding="utf-8"?>
<ds:datastoreItem xmlns:ds="http://schemas.openxmlformats.org/officeDocument/2006/customXml" ds:itemID="{168D9338-C2CE-4473-8A68-FFA4F03D3347}">
  <ds:schemaRefs>
    <ds:schemaRef ds:uri="http://schemas.microsoft.com/office/2006/documentManagement/types"/>
    <ds:schemaRef ds:uri="4b4a1c0d-4a69-4996-a84a-fc699b9f49de"/>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acccb6d4-dbe5-46d2-b4d3-5733603d8cc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164</TotalTime>
  <Words>1494</Words>
  <Application>Microsoft Office PowerPoint</Application>
  <PresentationFormat>Widescreen</PresentationFormat>
  <Paragraphs>133</Paragraphs>
  <Slides>21</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Calibri Light</vt:lpstr>
      <vt:lpstr>Franklin Gothic Demi</vt:lpstr>
      <vt:lpstr>Franklin Gothic Demi Cond</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Krzysztof Markowski</dc:creator>
  <cp:lastModifiedBy>Edoardo Gianotti</cp:lastModifiedBy>
  <cp:revision>34</cp:revision>
  <dcterms:created xsi:type="dcterms:W3CDTF">2020-12-08T10:10:36Z</dcterms:created>
  <dcterms:modified xsi:type="dcterms:W3CDTF">2020-12-08T15:26:19Z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0x0101003B8422D08C252547BB1CFA7F78E2CB83</vt:lpwstr>
  </property>
</Properties>
</file>