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20" r:id="rId6"/>
    <p:sldMasterId id="2147483829" r:id="rId7"/>
    <p:sldMasterId id="2147483837" r:id="rId8"/>
    <p:sldMasterId id="2147483848" r:id="rId9"/>
    <p:sldMasterId id="2147483854" r:id="rId10"/>
    <p:sldMasterId id="2147483857" r:id="rId11"/>
    <p:sldMasterId id="2147483863" r:id="rId12"/>
  </p:sldMasterIdLst>
  <p:notesMasterIdLst>
    <p:notesMasterId r:id="rId21"/>
  </p:notesMasterIdLst>
  <p:sldIdLst>
    <p:sldId id="259" r:id="rId13"/>
    <p:sldId id="286" r:id="rId14"/>
    <p:sldId id="288" r:id="rId15"/>
    <p:sldId id="291" r:id="rId16"/>
    <p:sldId id="289" r:id="rId17"/>
    <p:sldId id="290" r:id="rId18"/>
    <p:sldId id="292" r:id="rId19"/>
    <p:sldId id="293" r:id="rId20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  <p:cmAuthor id="2" name="Felix Kriedemann" initials="FK" lastIdx="1" clrIdx="1">
    <p:extLst>
      <p:ext uri="{19B8F6BF-5375-455C-9EA6-DF929625EA0E}">
        <p15:presenceInfo xmlns:p15="http://schemas.microsoft.com/office/powerpoint/2012/main" userId="Felix Kriede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43A3D"/>
    <a:srgbClr val="14AC00"/>
    <a:srgbClr val="FF0066"/>
    <a:srgbClr val="FFCCFF"/>
    <a:srgbClr val="CDCDCD"/>
    <a:srgbClr val="00578E"/>
    <a:srgbClr val="67737A"/>
    <a:srgbClr val="58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86DF1-6A72-449A-BDFF-92963438842F}" v="21" dt="2020-11-30T11:19:26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95" autoAdjust="0"/>
  </p:normalViewPr>
  <p:slideViewPr>
    <p:cSldViewPr snapToGrid="0">
      <p:cViewPr varScale="1">
        <p:scale>
          <a:sx n="107" d="100"/>
          <a:sy n="107" d="100"/>
        </p:scale>
        <p:origin x="7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50156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5995988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5" y="4810810"/>
            <a:ext cx="5492750" cy="3936117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5240" cy="50156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4930"/>
            <a:ext cx="2975240" cy="50156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8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5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2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93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92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5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64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2369-6DB4-4B0B-9492-4D0A64C2DB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9.emf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Click to edit the subtitle of the presentation</a:t>
            </a:r>
          </a:p>
          <a:p>
            <a:r>
              <a:rPr lang="sl-SI"/>
              <a:t>Brussels, 10.10.2019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10325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2143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10326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930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Raleway" panose="020B05030301010600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10325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2143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10326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7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5" y="4406926"/>
            <a:ext cx="10363200" cy="1362075"/>
          </a:xfrm>
        </p:spPr>
        <p:txBody>
          <a:bodyPr anchor="t">
            <a:normAutofit/>
          </a:bodyPr>
          <a:lstStyle>
            <a:lvl1pPr algn="l">
              <a:defRPr sz="3400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5" y="3884677"/>
            <a:ext cx="10363200" cy="522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1" baseline="0">
                <a:solidFill>
                  <a:schemeClr val="tx2"/>
                </a:solidFill>
                <a:latin typeface="+mn-lt"/>
              </a:defRPr>
            </a:lvl1pPr>
            <a:lvl2pPr marL="4566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pour une image  7"/>
          <p:cNvSpPr>
            <a:spLocks noGrp="1" noChangeAspect="1"/>
          </p:cNvSpPr>
          <p:nvPr>
            <p:ph type="pic" sz="quarter" idx="13"/>
          </p:nvPr>
        </p:nvSpPr>
        <p:spPr>
          <a:xfrm>
            <a:off x="978521" y="552709"/>
            <a:ext cx="4050000" cy="3037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10325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2143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10326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97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196752"/>
            <a:ext cx="12192000" cy="49685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87375" y="548680"/>
            <a:ext cx="10764838" cy="504056"/>
          </a:xfrm>
        </p:spPr>
        <p:txBody>
          <a:bodyPr anchor="b">
            <a:noAutofit/>
          </a:bodyPr>
          <a:lstStyle>
            <a:lvl1pPr algn="l">
              <a:defRPr sz="2800" b="1" i="0" spc="200" baseline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ENTER YOUR HEADLINE IN HERE</a:t>
            </a:r>
            <a:endParaRPr lang="de-DE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7375" y="1268760"/>
            <a:ext cx="10764838" cy="4320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B2F36"/>
                </a:solidFill>
              </a:defRPr>
            </a:lvl1pPr>
            <a:lvl2pPr>
              <a:defRPr sz="2400">
                <a:solidFill>
                  <a:srgbClr val="2B2F36"/>
                </a:solidFill>
              </a:defRPr>
            </a:lvl2pPr>
            <a:lvl3pPr>
              <a:defRPr sz="2000">
                <a:solidFill>
                  <a:srgbClr val="2B2F36"/>
                </a:solidFill>
              </a:defRPr>
            </a:lvl3pPr>
            <a:lvl4pPr>
              <a:defRPr sz="1800">
                <a:solidFill>
                  <a:srgbClr val="2B2F36"/>
                </a:solidFill>
              </a:defRPr>
            </a:lvl4pPr>
            <a:lvl5pPr>
              <a:defRPr sz="1800">
                <a:solidFill>
                  <a:srgbClr val="2B2F3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01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ACB2-C3E2-44C7-BDAB-1B1A549D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B88C6-ED42-4310-A61D-C6DF0655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41C6-BB9C-4E0F-A9A2-3A34F5C927E3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E9F90-BD7A-4D5C-93D6-43A61DB0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7AA6F-1847-426B-B5D6-50E8C100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E59A-3FDC-47DD-8E3C-69E113F23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7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3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93" cy="6857950"/>
          </a:xfrm>
          <a:prstGeom prst="rect">
            <a:avLst/>
          </a:prstGeom>
        </p:spPr>
      </p:pic>
      <p:sp>
        <p:nvSpPr>
          <p:cNvPr id="37" name="TitleRectangle"/>
          <p:cNvSpPr>
            <a:spLocks/>
          </p:cNvSpPr>
          <p:nvPr/>
        </p:nvSpPr>
        <p:spPr bwMode="white">
          <a:xfrm>
            <a:off x="2836216" y="-1"/>
            <a:ext cx="9355784" cy="404847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1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1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 txBox="1">
            <a:spLocks noChangeArrowheads="1"/>
          </p:cNvSpPr>
          <p:nvPr/>
        </p:nvSpPr>
        <p:spPr bwMode="auto">
          <a:xfrm>
            <a:off x="11595907" y="37256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1">
              <a:defRPr/>
            </a:pPr>
            <a:endParaRPr lang="en-US" sz="1089" baseline="0" noProof="0">
              <a:solidFill>
                <a:srgbClr val="482A06"/>
              </a:solidFill>
              <a:latin typeface="+mn-lt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8270633" y="6381111"/>
            <a:ext cx="900497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="1" baseline="0" noProof="0">
                <a:solidFill>
                  <a:schemeClr val="bg1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8270634" y="6506724"/>
            <a:ext cx="3815785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aseline="0" noProof="0">
                <a:solidFill>
                  <a:schemeClr val="bg1"/>
                </a:solidFill>
                <a:latin typeface="+mn-lt"/>
              </a:rPr>
              <a:t>Last Modified 31.10.2018 08:56 W. Europe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8270635" y="6632336"/>
            <a:ext cx="3618996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816" baseline="0" noProof="0">
                <a:solidFill>
                  <a:schemeClr val="bg1"/>
                </a:solidFill>
                <a:latin typeface="+mn-lt"/>
              </a:rPr>
              <a:t>Printed 31.10.2018 07:51 W. Europe Standard Time</a:t>
            </a: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085967" y="1463556"/>
            <a:ext cx="8478152" cy="502445"/>
          </a:xfrm>
          <a:prstGeom prst="rect">
            <a:avLst/>
          </a:prstGeom>
        </p:spPr>
        <p:txBody>
          <a:bodyPr/>
          <a:lstStyle>
            <a:lvl1pPr>
              <a:defRPr sz="326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85967" y="3182433"/>
            <a:ext cx="847815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28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085967" y="3652560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1428" baseline="0" noProof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35" name="LogoImage"/>
          <p:cNvSpPr>
            <a:spLocks noEditPoints="1"/>
          </p:cNvSpPr>
          <p:nvPr/>
        </p:nvSpPr>
        <p:spPr bwMode="auto">
          <a:xfrm>
            <a:off x="3095035" y="191793"/>
            <a:ext cx="2221229" cy="242909"/>
          </a:xfrm>
          <a:custGeom>
            <a:avLst/>
            <a:gdLst>
              <a:gd name="T0" fmla="*/ 504 w 5516"/>
              <a:gd name="T1" fmla="*/ 26 h 606"/>
              <a:gd name="T2" fmla="*/ 18 w 5516"/>
              <a:gd name="T3" fmla="*/ 22 h 606"/>
              <a:gd name="T4" fmla="*/ 140 w 5516"/>
              <a:gd name="T5" fmla="*/ 436 h 606"/>
              <a:gd name="T6" fmla="*/ 408 w 5516"/>
              <a:gd name="T7" fmla="*/ 372 h 606"/>
              <a:gd name="T8" fmla="*/ 696 w 5516"/>
              <a:gd name="T9" fmla="*/ 422 h 606"/>
              <a:gd name="T10" fmla="*/ 768 w 5516"/>
              <a:gd name="T11" fmla="*/ 196 h 606"/>
              <a:gd name="T12" fmla="*/ 1272 w 5516"/>
              <a:gd name="T13" fmla="*/ 26 h 606"/>
              <a:gd name="T14" fmla="*/ 1302 w 5516"/>
              <a:gd name="T15" fmla="*/ 338 h 606"/>
              <a:gd name="T16" fmla="*/ 1202 w 5516"/>
              <a:gd name="T17" fmla="*/ 436 h 606"/>
              <a:gd name="T18" fmla="*/ 1030 w 5516"/>
              <a:gd name="T19" fmla="*/ 10 h 606"/>
              <a:gd name="T20" fmla="*/ 960 w 5516"/>
              <a:gd name="T21" fmla="*/ 22 h 606"/>
              <a:gd name="T22" fmla="*/ 804 w 5516"/>
              <a:gd name="T23" fmla="*/ 434 h 606"/>
              <a:gd name="T24" fmla="*/ 930 w 5516"/>
              <a:gd name="T25" fmla="*/ 246 h 606"/>
              <a:gd name="T26" fmla="*/ 1658 w 5516"/>
              <a:gd name="T27" fmla="*/ 342 h 606"/>
              <a:gd name="T28" fmla="*/ 1368 w 5516"/>
              <a:gd name="T29" fmla="*/ 188 h 606"/>
              <a:gd name="T30" fmla="*/ 1514 w 5516"/>
              <a:gd name="T31" fmla="*/ 436 h 606"/>
              <a:gd name="T32" fmla="*/ 1564 w 5516"/>
              <a:gd name="T33" fmla="*/ 434 h 606"/>
              <a:gd name="T34" fmla="*/ 1904 w 5516"/>
              <a:gd name="T35" fmla="*/ 184 h 606"/>
              <a:gd name="T36" fmla="*/ 1728 w 5516"/>
              <a:gd name="T37" fmla="*/ 366 h 606"/>
              <a:gd name="T38" fmla="*/ 2102 w 5516"/>
              <a:gd name="T39" fmla="*/ 192 h 606"/>
              <a:gd name="T40" fmla="*/ 1982 w 5516"/>
              <a:gd name="T41" fmla="*/ 320 h 606"/>
              <a:gd name="T42" fmla="*/ 2478 w 5516"/>
              <a:gd name="T43" fmla="*/ 242 h 606"/>
              <a:gd name="T44" fmla="*/ 2406 w 5516"/>
              <a:gd name="T45" fmla="*/ 390 h 606"/>
              <a:gd name="T46" fmla="*/ 2234 w 5516"/>
              <a:gd name="T47" fmla="*/ 192 h 606"/>
              <a:gd name="T48" fmla="*/ 2478 w 5516"/>
              <a:gd name="T49" fmla="*/ 242 h 606"/>
              <a:gd name="T50" fmla="*/ 2928 w 5516"/>
              <a:gd name="T51" fmla="*/ 448 h 606"/>
              <a:gd name="T52" fmla="*/ 2958 w 5516"/>
              <a:gd name="T53" fmla="*/ 230 h 606"/>
              <a:gd name="T54" fmla="*/ 2716 w 5516"/>
              <a:gd name="T55" fmla="*/ 54 h 606"/>
              <a:gd name="T56" fmla="*/ 2714 w 5516"/>
              <a:gd name="T57" fmla="*/ 36 h 606"/>
              <a:gd name="T58" fmla="*/ 2928 w 5516"/>
              <a:gd name="T59" fmla="*/ 448 h 606"/>
              <a:gd name="T60" fmla="*/ 3388 w 5516"/>
              <a:gd name="T61" fmla="*/ 4 h 606"/>
              <a:gd name="T62" fmla="*/ 3396 w 5516"/>
              <a:gd name="T63" fmla="*/ 366 h 606"/>
              <a:gd name="T64" fmla="*/ 3580 w 5516"/>
              <a:gd name="T65" fmla="*/ 190 h 606"/>
              <a:gd name="T66" fmla="*/ 3502 w 5516"/>
              <a:gd name="T67" fmla="*/ 432 h 606"/>
              <a:gd name="T68" fmla="*/ 4232 w 5516"/>
              <a:gd name="T69" fmla="*/ 348 h 606"/>
              <a:gd name="T70" fmla="*/ 3858 w 5516"/>
              <a:gd name="T71" fmla="*/ 176 h 606"/>
              <a:gd name="T72" fmla="*/ 3758 w 5516"/>
              <a:gd name="T73" fmla="*/ 446 h 606"/>
              <a:gd name="T74" fmla="*/ 3990 w 5516"/>
              <a:gd name="T75" fmla="*/ 282 h 606"/>
              <a:gd name="T76" fmla="*/ 4042 w 5516"/>
              <a:gd name="T77" fmla="*/ 342 h 606"/>
              <a:gd name="T78" fmla="*/ 4134 w 5516"/>
              <a:gd name="T79" fmla="*/ 448 h 606"/>
              <a:gd name="T80" fmla="*/ 4454 w 5516"/>
              <a:gd name="T81" fmla="*/ 202 h 606"/>
              <a:gd name="T82" fmla="*/ 4284 w 5516"/>
              <a:gd name="T83" fmla="*/ 174 h 606"/>
              <a:gd name="T84" fmla="*/ 4432 w 5516"/>
              <a:gd name="T85" fmla="*/ 588 h 606"/>
              <a:gd name="T86" fmla="*/ 4792 w 5516"/>
              <a:gd name="T87" fmla="*/ 382 h 606"/>
              <a:gd name="T88" fmla="*/ 5192 w 5516"/>
              <a:gd name="T89" fmla="*/ 340 h 606"/>
              <a:gd name="T90" fmla="*/ 4902 w 5516"/>
              <a:gd name="T91" fmla="*/ 186 h 606"/>
              <a:gd name="T92" fmla="*/ 4850 w 5516"/>
              <a:gd name="T93" fmla="*/ 274 h 606"/>
              <a:gd name="T94" fmla="*/ 4742 w 5516"/>
              <a:gd name="T95" fmla="*/ 194 h 606"/>
              <a:gd name="T96" fmla="*/ 4794 w 5516"/>
              <a:gd name="T97" fmla="*/ 418 h 606"/>
              <a:gd name="T98" fmla="*/ 5004 w 5516"/>
              <a:gd name="T99" fmla="*/ 338 h 606"/>
              <a:gd name="T100" fmla="*/ 5098 w 5516"/>
              <a:gd name="T101" fmla="*/ 446 h 606"/>
              <a:gd name="T102" fmla="*/ 5418 w 5516"/>
              <a:gd name="T103" fmla="*/ 192 h 606"/>
              <a:gd name="T104" fmla="*/ 5348 w 5516"/>
              <a:gd name="T105" fmla="*/ 180 h 606"/>
              <a:gd name="T106" fmla="*/ 5254 w 5516"/>
              <a:gd name="T107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16" h="606">
                <a:moveTo>
                  <a:pt x="366" y="448"/>
                </a:moveTo>
                <a:cubicBezTo>
                  <a:pt x="524" y="448"/>
                  <a:pt x="524" y="448"/>
                  <a:pt x="524" y="448"/>
                </a:cubicBezTo>
                <a:cubicBezTo>
                  <a:pt x="524" y="436"/>
                  <a:pt x="524" y="436"/>
                  <a:pt x="524" y="436"/>
                </a:cubicBezTo>
                <a:cubicBezTo>
                  <a:pt x="486" y="432"/>
                  <a:pt x="470" y="414"/>
                  <a:pt x="468" y="362"/>
                </a:cubicBezTo>
                <a:cubicBezTo>
                  <a:pt x="454" y="86"/>
                  <a:pt x="454" y="86"/>
                  <a:pt x="454" y="86"/>
                </a:cubicBezTo>
                <a:cubicBezTo>
                  <a:pt x="452" y="46"/>
                  <a:pt x="470" y="30"/>
                  <a:pt x="504" y="26"/>
                </a:cubicBezTo>
                <a:cubicBezTo>
                  <a:pt x="504" y="12"/>
                  <a:pt x="504" y="12"/>
                  <a:pt x="504" y="12"/>
                </a:cubicBezTo>
                <a:cubicBezTo>
                  <a:pt x="394" y="12"/>
                  <a:pt x="394" y="12"/>
                  <a:pt x="394" y="12"/>
                </a:cubicBezTo>
                <a:cubicBezTo>
                  <a:pt x="264" y="350"/>
                  <a:pt x="264" y="350"/>
                  <a:pt x="264" y="350"/>
                </a:cubicBezTo>
                <a:cubicBezTo>
                  <a:pt x="132" y="10"/>
                  <a:pt x="132" y="10"/>
                  <a:pt x="132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26"/>
                  <a:pt x="74" y="32"/>
                  <a:pt x="72" y="84"/>
                </a:cubicBezTo>
                <a:cubicBezTo>
                  <a:pt x="58" y="352"/>
                  <a:pt x="58" y="352"/>
                  <a:pt x="58" y="352"/>
                </a:cubicBezTo>
                <a:cubicBezTo>
                  <a:pt x="54" y="410"/>
                  <a:pt x="38" y="430"/>
                  <a:pt x="0" y="436"/>
                </a:cubicBezTo>
                <a:cubicBezTo>
                  <a:pt x="0" y="448"/>
                  <a:pt x="0" y="448"/>
                  <a:pt x="0" y="448"/>
                </a:cubicBezTo>
                <a:cubicBezTo>
                  <a:pt x="140" y="448"/>
                  <a:pt x="140" y="448"/>
                  <a:pt x="140" y="448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98" y="428"/>
                  <a:pt x="84" y="414"/>
                  <a:pt x="88" y="35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240" y="444"/>
                  <a:pt x="240" y="444"/>
                  <a:pt x="240" y="444"/>
                </a:cubicBezTo>
                <a:cubicBezTo>
                  <a:pt x="258" y="444"/>
                  <a:pt x="258" y="444"/>
                  <a:pt x="258" y="444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408" y="372"/>
                  <a:pt x="408" y="372"/>
                  <a:pt x="408" y="372"/>
                </a:cubicBezTo>
                <a:cubicBezTo>
                  <a:pt x="410" y="416"/>
                  <a:pt x="398" y="430"/>
                  <a:pt x="366" y="434"/>
                </a:cubicBezTo>
                <a:lnTo>
                  <a:pt x="366" y="448"/>
                </a:lnTo>
                <a:close/>
                <a:moveTo>
                  <a:pt x="670" y="456"/>
                </a:moveTo>
                <a:cubicBezTo>
                  <a:pt x="708" y="456"/>
                  <a:pt x="756" y="440"/>
                  <a:pt x="782" y="412"/>
                </a:cubicBezTo>
                <a:cubicBezTo>
                  <a:pt x="776" y="400"/>
                  <a:pt x="776" y="400"/>
                  <a:pt x="776" y="400"/>
                </a:cubicBezTo>
                <a:cubicBezTo>
                  <a:pt x="750" y="416"/>
                  <a:pt x="722" y="422"/>
                  <a:pt x="696" y="422"/>
                </a:cubicBezTo>
                <a:cubicBezTo>
                  <a:pt x="620" y="422"/>
                  <a:pt x="592" y="358"/>
                  <a:pt x="592" y="290"/>
                </a:cubicBezTo>
                <a:cubicBezTo>
                  <a:pt x="592" y="258"/>
                  <a:pt x="600" y="236"/>
                  <a:pt x="614" y="222"/>
                </a:cubicBezTo>
                <a:cubicBezTo>
                  <a:pt x="626" y="210"/>
                  <a:pt x="646" y="204"/>
                  <a:pt x="664" y="204"/>
                </a:cubicBezTo>
                <a:cubicBezTo>
                  <a:pt x="690" y="204"/>
                  <a:pt x="722" y="214"/>
                  <a:pt x="744" y="244"/>
                </a:cubicBezTo>
                <a:cubicBezTo>
                  <a:pt x="750" y="244"/>
                  <a:pt x="750" y="244"/>
                  <a:pt x="750" y="244"/>
                </a:cubicBezTo>
                <a:cubicBezTo>
                  <a:pt x="758" y="234"/>
                  <a:pt x="766" y="212"/>
                  <a:pt x="768" y="196"/>
                </a:cubicBezTo>
                <a:cubicBezTo>
                  <a:pt x="748" y="180"/>
                  <a:pt x="720" y="172"/>
                  <a:pt x="686" y="172"/>
                </a:cubicBezTo>
                <a:cubicBezTo>
                  <a:pt x="604" y="172"/>
                  <a:pt x="544" y="246"/>
                  <a:pt x="544" y="326"/>
                </a:cubicBezTo>
                <a:cubicBezTo>
                  <a:pt x="540" y="390"/>
                  <a:pt x="576" y="456"/>
                  <a:pt x="670" y="456"/>
                </a:cubicBezTo>
                <a:moveTo>
                  <a:pt x="1272" y="98"/>
                </a:moveTo>
                <a:cubicBezTo>
                  <a:pt x="1292" y="98"/>
                  <a:pt x="1308" y="82"/>
                  <a:pt x="1308" y="62"/>
                </a:cubicBezTo>
                <a:cubicBezTo>
                  <a:pt x="1308" y="42"/>
                  <a:pt x="1292" y="26"/>
                  <a:pt x="1272" y="26"/>
                </a:cubicBezTo>
                <a:cubicBezTo>
                  <a:pt x="1252" y="26"/>
                  <a:pt x="1238" y="42"/>
                  <a:pt x="1238" y="62"/>
                </a:cubicBezTo>
                <a:cubicBezTo>
                  <a:pt x="1238" y="82"/>
                  <a:pt x="1252" y="98"/>
                  <a:pt x="1272" y="98"/>
                </a:cubicBezTo>
                <a:moveTo>
                  <a:pt x="1202" y="448"/>
                </a:moveTo>
                <a:cubicBezTo>
                  <a:pt x="1346" y="448"/>
                  <a:pt x="1346" y="448"/>
                  <a:pt x="1346" y="448"/>
                </a:cubicBezTo>
                <a:cubicBezTo>
                  <a:pt x="1346" y="436"/>
                  <a:pt x="1346" y="436"/>
                  <a:pt x="1346" y="436"/>
                </a:cubicBezTo>
                <a:cubicBezTo>
                  <a:pt x="1304" y="432"/>
                  <a:pt x="1302" y="434"/>
                  <a:pt x="1302" y="338"/>
                </a:cubicBezTo>
                <a:cubicBezTo>
                  <a:pt x="1302" y="176"/>
                  <a:pt x="1302" y="176"/>
                  <a:pt x="1302" y="176"/>
                </a:cubicBezTo>
                <a:cubicBezTo>
                  <a:pt x="1200" y="176"/>
                  <a:pt x="1200" y="176"/>
                  <a:pt x="1200" y="176"/>
                </a:cubicBezTo>
                <a:cubicBezTo>
                  <a:pt x="1200" y="188"/>
                  <a:pt x="1200" y="188"/>
                  <a:pt x="1200" y="188"/>
                </a:cubicBezTo>
                <a:cubicBezTo>
                  <a:pt x="1244" y="190"/>
                  <a:pt x="1250" y="192"/>
                  <a:pt x="1250" y="268"/>
                </a:cubicBezTo>
                <a:cubicBezTo>
                  <a:pt x="1250" y="336"/>
                  <a:pt x="1250" y="336"/>
                  <a:pt x="1250" y="336"/>
                </a:cubicBezTo>
                <a:cubicBezTo>
                  <a:pt x="1250" y="432"/>
                  <a:pt x="1248" y="432"/>
                  <a:pt x="1202" y="436"/>
                </a:cubicBezTo>
                <a:cubicBezTo>
                  <a:pt x="1178" y="434"/>
                  <a:pt x="1154" y="426"/>
                  <a:pt x="1076" y="338"/>
                </a:cubicBezTo>
                <a:cubicBezTo>
                  <a:pt x="1046" y="302"/>
                  <a:pt x="996" y="244"/>
                  <a:pt x="968" y="206"/>
                </a:cubicBezTo>
                <a:cubicBezTo>
                  <a:pt x="1062" y="102"/>
                  <a:pt x="1062" y="102"/>
                  <a:pt x="1062" y="102"/>
                </a:cubicBezTo>
                <a:cubicBezTo>
                  <a:pt x="1108" y="52"/>
                  <a:pt x="1132" y="26"/>
                  <a:pt x="1176" y="24"/>
                </a:cubicBezTo>
                <a:cubicBezTo>
                  <a:pt x="1176" y="10"/>
                  <a:pt x="1176" y="10"/>
                  <a:pt x="1176" y="10"/>
                </a:cubicBezTo>
                <a:cubicBezTo>
                  <a:pt x="1030" y="10"/>
                  <a:pt x="1030" y="10"/>
                  <a:pt x="1030" y="10"/>
                </a:cubicBezTo>
                <a:cubicBezTo>
                  <a:pt x="1030" y="22"/>
                  <a:pt x="1030" y="22"/>
                  <a:pt x="1030" y="22"/>
                </a:cubicBezTo>
                <a:cubicBezTo>
                  <a:pt x="1050" y="26"/>
                  <a:pt x="1056" y="32"/>
                  <a:pt x="1056" y="46"/>
                </a:cubicBezTo>
                <a:cubicBezTo>
                  <a:pt x="1056" y="56"/>
                  <a:pt x="1054" y="72"/>
                  <a:pt x="1026" y="102"/>
                </a:cubicBezTo>
                <a:cubicBezTo>
                  <a:pt x="910" y="230"/>
                  <a:pt x="910" y="230"/>
                  <a:pt x="910" y="230"/>
                </a:cubicBezTo>
                <a:cubicBezTo>
                  <a:pt x="910" y="148"/>
                  <a:pt x="910" y="148"/>
                  <a:pt x="910" y="148"/>
                </a:cubicBezTo>
                <a:cubicBezTo>
                  <a:pt x="910" y="36"/>
                  <a:pt x="916" y="28"/>
                  <a:pt x="960" y="22"/>
                </a:cubicBezTo>
                <a:cubicBezTo>
                  <a:pt x="960" y="8"/>
                  <a:pt x="960" y="8"/>
                  <a:pt x="960" y="8"/>
                </a:cubicBezTo>
                <a:cubicBezTo>
                  <a:pt x="804" y="8"/>
                  <a:pt x="804" y="8"/>
                  <a:pt x="804" y="8"/>
                </a:cubicBezTo>
                <a:cubicBezTo>
                  <a:pt x="804" y="22"/>
                  <a:pt x="804" y="22"/>
                  <a:pt x="804" y="22"/>
                </a:cubicBezTo>
                <a:cubicBezTo>
                  <a:pt x="852" y="26"/>
                  <a:pt x="854" y="36"/>
                  <a:pt x="854" y="148"/>
                </a:cubicBezTo>
                <a:cubicBezTo>
                  <a:pt x="854" y="300"/>
                  <a:pt x="854" y="300"/>
                  <a:pt x="854" y="300"/>
                </a:cubicBezTo>
                <a:cubicBezTo>
                  <a:pt x="854" y="422"/>
                  <a:pt x="850" y="430"/>
                  <a:pt x="804" y="434"/>
                </a:cubicBezTo>
                <a:cubicBezTo>
                  <a:pt x="804" y="446"/>
                  <a:pt x="804" y="446"/>
                  <a:pt x="804" y="446"/>
                </a:cubicBezTo>
                <a:cubicBezTo>
                  <a:pt x="960" y="446"/>
                  <a:pt x="960" y="446"/>
                  <a:pt x="960" y="446"/>
                </a:cubicBezTo>
                <a:cubicBezTo>
                  <a:pt x="960" y="434"/>
                  <a:pt x="960" y="434"/>
                  <a:pt x="960" y="434"/>
                </a:cubicBezTo>
                <a:cubicBezTo>
                  <a:pt x="910" y="428"/>
                  <a:pt x="910" y="424"/>
                  <a:pt x="910" y="292"/>
                </a:cubicBezTo>
                <a:cubicBezTo>
                  <a:pt x="910" y="268"/>
                  <a:pt x="910" y="268"/>
                  <a:pt x="910" y="268"/>
                </a:cubicBezTo>
                <a:cubicBezTo>
                  <a:pt x="930" y="246"/>
                  <a:pt x="930" y="246"/>
                  <a:pt x="930" y="246"/>
                </a:cubicBezTo>
                <a:cubicBezTo>
                  <a:pt x="982" y="310"/>
                  <a:pt x="1038" y="380"/>
                  <a:pt x="1098" y="448"/>
                </a:cubicBezTo>
                <a:cubicBezTo>
                  <a:pt x="1202" y="448"/>
                  <a:pt x="1202" y="448"/>
                  <a:pt x="1202" y="448"/>
                </a:cubicBezTo>
                <a:close/>
                <a:moveTo>
                  <a:pt x="1564" y="448"/>
                </a:moveTo>
                <a:cubicBezTo>
                  <a:pt x="1706" y="448"/>
                  <a:pt x="1706" y="448"/>
                  <a:pt x="1706" y="448"/>
                </a:cubicBezTo>
                <a:cubicBezTo>
                  <a:pt x="1706" y="436"/>
                  <a:pt x="1706" y="436"/>
                  <a:pt x="1706" y="436"/>
                </a:cubicBezTo>
                <a:cubicBezTo>
                  <a:pt x="1658" y="434"/>
                  <a:pt x="1658" y="432"/>
                  <a:pt x="1658" y="342"/>
                </a:cubicBezTo>
                <a:cubicBezTo>
                  <a:pt x="1658" y="280"/>
                  <a:pt x="1658" y="280"/>
                  <a:pt x="1658" y="280"/>
                </a:cubicBezTo>
                <a:cubicBezTo>
                  <a:pt x="1658" y="198"/>
                  <a:pt x="1612" y="172"/>
                  <a:pt x="1570" y="172"/>
                </a:cubicBezTo>
                <a:cubicBezTo>
                  <a:pt x="1534" y="172"/>
                  <a:pt x="1498" y="188"/>
                  <a:pt x="1470" y="224"/>
                </a:cubicBezTo>
                <a:cubicBezTo>
                  <a:pt x="1470" y="176"/>
                  <a:pt x="1470" y="176"/>
                  <a:pt x="1470" y="176"/>
                </a:cubicBezTo>
                <a:cubicBezTo>
                  <a:pt x="1368" y="176"/>
                  <a:pt x="1368" y="176"/>
                  <a:pt x="1368" y="176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412" y="190"/>
                  <a:pt x="1418" y="192"/>
                  <a:pt x="1418" y="268"/>
                </a:cubicBezTo>
                <a:cubicBezTo>
                  <a:pt x="1418" y="336"/>
                  <a:pt x="1418" y="336"/>
                  <a:pt x="1418" y="336"/>
                </a:cubicBezTo>
                <a:cubicBezTo>
                  <a:pt x="1418" y="434"/>
                  <a:pt x="1418" y="434"/>
                  <a:pt x="1370" y="436"/>
                </a:cubicBezTo>
                <a:cubicBezTo>
                  <a:pt x="1370" y="448"/>
                  <a:pt x="1370" y="448"/>
                  <a:pt x="1370" y="448"/>
                </a:cubicBezTo>
                <a:cubicBezTo>
                  <a:pt x="1514" y="448"/>
                  <a:pt x="1514" y="448"/>
                  <a:pt x="1514" y="448"/>
                </a:cubicBezTo>
                <a:cubicBezTo>
                  <a:pt x="1514" y="436"/>
                  <a:pt x="1514" y="436"/>
                  <a:pt x="1514" y="436"/>
                </a:cubicBezTo>
                <a:cubicBezTo>
                  <a:pt x="1472" y="432"/>
                  <a:pt x="1470" y="434"/>
                  <a:pt x="1470" y="338"/>
                </a:cubicBezTo>
                <a:cubicBezTo>
                  <a:pt x="1470" y="262"/>
                  <a:pt x="1470" y="262"/>
                  <a:pt x="1470" y="262"/>
                </a:cubicBezTo>
                <a:cubicBezTo>
                  <a:pt x="1470" y="236"/>
                  <a:pt x="1504" y="206"/>
                  <a:pt x="1546" y="206"/>
                </a:cubicBezTo>
                <a:cubicBezTo>
                  <a:pt x="1580" y="206"/>
                  <a:pt x="1606" y="220"/>
                  <a:pt x="1606" y="286"/>
                </a:cubicBezTo>
                <a:cubicBezTo>
                  <a:pt x="1606" y="340"/>
                  <a:pt x="1606" y="340"/>
                  <a:pt x="1606" y="340"/>
                </a:cubicBezTo>
                <a:cubicBezTo>
                  <a:pt x="1606" y="432"/>
                  <a:pt x="1602" y="432"/>
                  <a:pt x="1564" y="434"/>
                </a:cubicBezTo>
                <a:lnTo>
                  <a:pt x="1564" y="448"/>
                </a:lnTo>
                <a:close/>
                <a:moveTo>
                  <a:pt x="1776" y="222"/>
                </a:moveTo>
                <a:cubicBezTo>
                  <a:pt x="1776" y="200"/>
                  <a:pt x="1796" y="188"/>
                  <a:pt x="1822" y="188"/>
                </a:cubicBezTo>
                <a:cubicBezTo>
                  <a:pt x="1874" y="188"/>
                  <a:pt x="1896" y="236"/>
                  <a:pt x="1900" y="252"/>
                </a:cubicBezTo>
                <a:cubicBezTo>
                  <a:pt x="1912" y="252"/>
                  <a:pt x="1912" y="252"/>
                  <a:pt x="1912" y="252"/>
                </a:cubicBezTo>
                <a:cubicBezTo>
                  <a:pt x="1912" y="212"/>
                  <a:pt x="1908" y="188"/>
                  <a:pt x="1904" y="184"/>
                </a:cubicBezTo>
                <a:cubicBezTo>
                  <a:pt x="1900" y="180"/>
                  <a:pt x="1862" y="170"/>
                  <a:pt x="1824" y="170"/>
                </a:cubicBezTo>
                <a:cubicBezTo>
                  <a:pt x="1768" y="170"/>
                  <a:pt x="1734" y="206"/>
                  <a:pt x="1734" y="248"/>
                </a:cubicBezTo>
                <a:cubicBezTo>
                  <a:pt x="1734" y="340"/>
                  <a:pt x="1890" y="322"/>
                  <a:pt x="1890" y="396"/>
                </a:cubicBezTo>
                <a:cubicBezTo>
                  <a:pt x="1890" y="422"/>
                  <a:pt x="1866" y="436"/>
                  <a:pt x="1826" y="436"/>
                </a:cubicBezTo>
                <a:cubicBezTo>
                  <a:pt x="1788" y="436"/>
                  <a:pt x="1754" y="416"/>
                  <a:pt x="1744" y="366"/>
                </a:cubicBezTo>
                <a:cubicBezTo>
                  <a:pt x="1728" y="366"/>
                  <a:pt x="1728" y="366"/>
                  <a:pt x="1728" y="366"/>
                </a:cubicBezTo>
                <a:cubicBezTo>
                  <a:pt x="1728" y="386"/>
                  <a:pt x="1732" y="422"/>
                  <a:pt x="1734" y="428"/>
                </a:cubicBezTo>
                <a:cubicBezTo>
                  <a:pt x="1744" y="446"/>
                  <a:pt x="1788" y="454"/>
                  <a:pt x="1824" y="454"/>
                </a:cubicBezTo>
                <a:cubicBezTo>
                  <a:pt x="1888" y="454"/>
                  <a:pt x="1928" y="416"/>
                  <a:pt x="1928" y="372"/>
                </a:cubicBezTo>
                <a:cubicBezTo>
                  <a:pt x="1932" y="270"/>
                  <a:pt x="1776" y="286"/>
                  <a:pt x="1776" y="222"/>
                </a:cubicBezTo>
                <a:moveTo>
                  <a:pt x="2030" y="270"/>
                </a:moveTo>
                <a:cubicBezTo>
                  <a:pt x="2034" y="220"/>
                  <a:pt x="2058" y="192"/>
                  <a:pt x="2102" y="192"/>
                </a:cubicBezTo>
                <a:cubicBezTo>
                  <a:pt x="2144" y="192"/>
                  <a:pt x="2170" y="220"/>
                  <a:pt x="2172" y="270"/>
                </a:cubicBezTo>
                <a:lnTo>
                  <a:pt x="2030" y="270"/>
                </a:lnTo>
                <a:close/>
                <a:moveTo>
                  <a:pt x="2030" y="290"/>
                </a:moveTo>
                <a:cubicBezTo>
                  <a:pt x="2222" y="290"/>
                  <a:pt x="2222" y="290"/>
                  <a:pt x="2222" y="290"/>
                </a:cubicBezTo>
                <a:cubicBezTo>
                  <a:pt x="2226" y="228"/>
                  <a:pt x="2192" y="168"/>
                  <a:pt x="2114" y="168"/>
                </a:cubicBezTo>
                <a:cubicBezTo>
                  <a:pt x="2034" y="168"/>
                  <a:pt x="1982" y="232"/>
                  <a:pt x="1982" y="320"/>
                </a:cubicBezTo>
                <a:cubicBezTo>
                  <a:pt x="1982" y="388"/>
                  <a:pt x="2018" y="456"/>
                  <a:pt x="2112" y="456"/>
                </a:cubicBezTo>
                <a:cubicBezTo>
                  <a:pt x="2150" y="456"/>
                  <a:pt x="2198" y="440"/>
                  <a:pt x="2224" y="412"/>
                </a:cubicBezTo>
                <a:cubicBezTo>
                  <a:pt x="2218" y="400"/>
                  <a:pt x="2218" y="400"/>
                  <a:pt x="2218" y="400"/>
                </a:cubicBezTo>
                <a:cubicBezTo>
                  <a:pt x="2192" y="416"/>
                  <a:pt x="2164" y="422"/>
                  <a:pt x="2138" y="422"/>
                </a:cubicBezTo>
                <a:cubicBezTo>
                  <a:pt x="2058" y="420"/>
                  <a:pt x="2028" y="352"/>
                  <a:pt x="2030" y="290"/>
                </a:cubicBezTo>
                <a:moveTo>
                  <a:pt x="2478" y="242"/>
                </a:moveTo>
                <a:cubicBezTo>
                  <a:pt x="2490" y="206"/>
                  <a:pt x="2510" y="192"/>
                  <a:pt x="2528" y="192"/>
                </a:cubicBezTo>
                <a:cubicBezTo>
                  <a:pt x="2528" y="180"/>
                  <a:pt x="2528" y="180"/>
                  <a:pt x="2528" y="180"/>
                </a:cubicBezTo>
                <a:cubicBezTo>
                  <a:pt x="2430" y="180"/>
                  <a:pt x="2430" y="180"/>
                  <a:pt x="2430" y="180"/>
                </a:cubicBezTo>
                <a:cubicBezTo>
                  <a:pt x="2430" y="192"/>
                  <a:pt x="2430" y="192"/>
                  <a:pt x="2430" y="192"/>
                </a:cubicBezTo>
                <a:cubicBezTo>
                  <a:pt x="2454" y="194"/>
                  <a:pt x="2466" y="206"/>
                  <a:pt x="2458" y="234"/>
                </a:cubicBezTo>
                <a:cubicBezTo>
                  <a:pt x="2406" y="390"/>
                  <a:pt x="2406" y="390"/>
                  <a:pt x="2406" y="390"/>
                </a:cubicBezTo>
                <a:cubicBezTo>
                  <a:pt x="2354" y="270"/>
                  <a:pt x="2354" y="270"/>
                  <a:pt x="2354" y="270"/>
                </a:cubicBezTo>
                <a:cubicBezTo>
                  <a:pt x="2340" y="238"/>
                  <a:pt x="2334" y="224"/>
                  <a:pt x="2334" y="212"/>
                </a:cubicBezTo>
                <a:cubicBezTo>
                  <a:pt x="2334" y="202"/>
                  <a:pt x="2340" y="196"/>
                  <a:pt x="2360" y="192"/>
                </a:cubicBezTo>
                <a:cubicBezTo>
                  <a:pt x="2360" y="180"/>
                  <a:pt x="2360" y="180"/>
                  <a:pt x="2360" y="180"/>
                </a:cubicBezTo>
                <a:cubicBezTo>
                  <a:pt x="2234" y="180"/>
                  <a:pt x="2234" y="180"/>
                  <a:pt x="2234" y="180"/>
                </a:cubicBezTo>
                <a:cubicBezTo>
                  <a:pt x="2234" y="192"/>
                  <a:pt x="2234" y="192"/>
                  <a:pt x="2234" y="192"/>
                </a:cubicBezTo>
                <a:cubicBezTo>
                  <a:pt x="2266" y="194"/>
                  <a:pt x="2268" y="198"/>
                  <a:pt x="2310" y="292"/>
                </a:cubicBezTo>
                <a:cubicBezTo>
                  <a:pt x="2382" y="450"/>
                  <a:pt x="2382" y="450"/>
                  <a:pt x="2382" y="450"/>
                </a:cubicBezTo>
                <a:cubicBezTo>
                  <a:pt x="2358" y="512"/>
                  <a:pt x="2320" y="546"/>
                  <a:pt x="2242" y="564"/>
                </a:cubicBezTo>
                <a:cubicBezTo>
                  <a:pt x="2246" y="576"/>
                  <a:pt x="2260" y="600"/>
                  <a:pt x="2268" y="606"/>
                </a:cubicBezTo>
                <a:cubicBezTo>
                  <a:pt x="2370" y="564"/>
                  <a:pt x="2390" y="498"/>
                  <a:pt x="2426" y="396"/>
                </a:cubicBezTo>
                <a:lnTo>
                  <a:pt x="2478" y="242"/>
                </a:lnTo>
                <a:close/>
                <a:moveTo>
                  <a:pt x="2844" y="394"/>
                </a:moveTo>
                <a:cubicBezTo>
                  <a:pt x="2822" y="412"/>
                  <a:pt x="2782" y="416"/>
                  <a:pt x="2750" y="416"/>
                </a:cubicBezTo>
                <a:cubicBezTo>
                  <a:pt x="2670" y="416"/>
                  <a:pt x="2606" y="360"/>
                  <a:pt x="2606" y="284"/>
                </a:cubicBezTo>
                <a:cubicBezTo>
                  <a:pt x="2606" y="236"/>
                  <a:pt x="2626" y="206"/>
                  <a:pt x="2658" y="198"/>
                </a:cubicBezTo>
                <a:cubicBezTo>
                  <a:pt x="2698" y="266"/>
                  <a:pt x="2770" y="338"/>
                  <a:pt x="2844" y="394"/>
                </a:cubicBezTo>
                <a:moveTo>
                  <a:pt x="2928" y="448"/>
                </a:moveTo>
                <a:cubicBezTo>
                  <a:pt x="3022" y="448"/>
                  <a:pt x="3022" y="448"/>
                  <a:pt x="3022" y="448"/>
                </a:cubicBezTo>
                <a:cubicBezTo>
                  <a:pt x="3022" y="436"/>
                  <a:pt x="3022" y="436"/>
                  <a:pt x="3022" y="436"/>
                </a:cubicBezTo>
                <a:cubicBezTo>
                  <a:pt x="2992" y="432"/>
                  <a:pt x="2946" y="408"/>
                  <a:pt x="2896" y="372"/>
                </a:cubicBezTo>
                <a:cubicBezTo>
                  <a:pt x="2914" y="342"/>
                  <a:pt x="2918" y="300"/>
                  <a:pt x="2922" y="270"/>
                </a:cubicBezTo>
                <a:cubicBezTo>
                  <a:pt x="2926" y="244"/>
                  <a:pt x="2946" y="244"/>
                  <a:pt x="2958" y="242"/>
                </a:cubicBezTo>
                <a:cubicBezTo>
                  <a:pt x="2958" y="230"/>
                  <a:pt x="2958" y="230"/>
                  <a:pt x="2958" y="230"/>
                </a:cubicBezTo>
                <a:cubicBezTo>
                  <a:pt x="2834" y="230"/>
                  <a:pt x="2834" y="230"/>
                  <a:pt x="2834" y="230"/>
                </a:cubicBezTo>
                <a:cubicBezTo>
                  <a:pt x="2834" y="242"/>
                  <a:pt x="2834" y="242"/>
                  <a:pt x="2834" y="242"/>
                </a:cubicBezTo>
                <a:cubicBezTo>
                  <a:pt x="2864" y="246"/>
                  <a:pt x="2892" y="250"/>
                  <a:pt x="2892" y="294"/>
                </a:cubicBezTo>
                <a:cubicBezTo>
                  <a:pt x="2892" y="318"/>
                  <a:pt x="2888" y="342"/>
                  <a:pt x="2878" y="358"/>
                </a:cubicBezTo>
                <a:cubicBezTo>
                  <a:pt x="2770" y="274"/>
                  <a:pt x="2670" y="156"/>
                  <a:pt x="2670" y="96"/>
                </a:cubicBezTo>
                <a:cubicBezTo>
                  <a:pt x="2670" y="66"/>
                  <a:pt x="2688" y="54"/>
                  <a:pt x="2716" y="54"/>
                </a:cubicBezTo>
                <a:cubicBezTo>
                  <a:pt x="2752" y="54"/>
                  <a:pt x="2784" y="78"/>
                  <a:pt x="2800" y="124"/>
                </a:cubicBezTo>
                <a:cubicBezTo>
                  <a:pt x="2812" y="124"/>
                  <a:pt x="2812" y="124"/>
                  <a:pt x="2812" y="124"/>
                </a:cubicBezTo>
                <a:cubicBezTo>
                  <a:pt x="2810" y="42"/>
                  <a:pt x="2810" y="42"/>
                  <a:pt x="2810" y="42"/>
                </a:cubicBezTo>
                <a:cubicBezTo>
                  <a:pt x="2798" y="42"/>
                  <a:pt x="2798" y="42"/>
                  <a:pt x="2798" y="42"/>
                </a:cubicBezTo>
                <a:cubicBezTo>
                  <a:pt x="2798" y="48"/>
                  <a:pt x="2792" y="52"/>
                  <a:pt x="2788" y="52"/>
                </a:cubicBezTo>
                <a:cubicBezTo>
                  <a:pt x="2772" y="52"/>
                  <a:pt x="2752" y="36"/>
                  <a:pt x="2714" y="36"/>
                </a:cubicBezTo>
                <a:cubicBezTo>
                  <a:pt x="2672" y="36"/>
                  <a:pt x="2630" y="62"/>
                  <a:pt x="2630" y="118"/>
                </a:cubicBezTo>
                <a:cubicBezTo>
                  <a:pt x="2630" y="140"/>
                  <a:pt x="2636" y="160"/>
                  <a:pt x="2648" y="182"/>
                </a:cubicBezTo>
                <a:cubicBezTo>
                  <a:pt x="2592" y="200"/>
                  <a:pt x="2562" y="248"/>
                  <a:pt x="2562" y="304"/>
                </a:cubicBezTo>
                <a:cubicBezTo>
                  <a:pt x="2562" y="406"/>
                  <a:pt x="2640" y="460"/>
                  <a:pt x="2726" y="460"/>
                </a:cubicBezTo>
                <a:cubicBezTo>
                  <a:pt x="2780" y="460"/>
                  <a:pt x="2824" y="444"/>
                  <a:pt x="2862" y="410"/>
                </a:cubicBezTo>
                <a:cubicBezTo>
                  <a:pt x="2888" y="424"/>
                  <a:pt x="2912" y="442"/>
                  <a:pt x="2928" y="448"/>
                </a:cubicBezTo>
                <a:moveTo>
                  <a:pt x="3094" y="212"/>
                </a:moveTo>
                <a:cubicBezTo>
                  <a:pt x="3094" y="88"/>
                  <a:pt x="3154" y="20"/>
                  <a:pt x="3252" y="20"/>
                </a:cubicBezTo>
                <a:cubicBezTo>
                  <a:pt x="3328" y="20"/>
                  <a:pt x="3372" y="58"/>
                  <a:pt x="3392" y="134"/>
                </a:cubicBezTo>
                <a:cubicBezTo>
                  <a:pt x="3404" y="134"/>
                  <a:pt x="3404" y="134"/>
                  <a:pt x="3404" y="134"/>
                </a:cubicBezTo>
                <a:cubicBezTo>
                  <a:pt x="3400" y="4"/>
                  <a:pt x="3400" y="4"/>
                  <a:pt x="3400" y="4"/>
                </a:cubicBezTo>
                <a:cubicBezTo>
                  <a:pt x="3388" y="4"/>
                  <a:pt x="3388" y="4"/>
                  <a:pt x="3388" y="4"/>
                </a:cubicBezTo>
                <a:cubicBezTo>
                  <a:pt x="3384" y="14"/>
                  <a:pt x="3376" y="18"/>
                  <a:pt x="3364" y="18"/>
                </a:cubicBezTo>
                <a:cubicBezTo>
                  <a:pt x="3338" y="18"/>
                  <a:pt x="3314" y="0"/>
                  <a:pt x="3248" y="0"/>
                </a:cubicBezTo>
                <a:cubicBezTo>
                  <a:pt x="3118" y="0"/>
                  <a:pt x="3030" y="102"/>
                  <a:pt x="3030" y="242"/>
                </a:cubicBezTo>
                <a:cubicBezTo>
                  <a:pt x="3030" y="376"/>
                  <a:pt x="3110" y="460"/>
                  <a:pt x="3238" y="460"/>
                </a:cubicBezTo>
                <a:cubicBezTo>
                  <a:pt x="3320" y="460"/>
                  <a:pt x="3384" y="420"/>
                  <a:pt x="3408" y="380"/>
                </a:cubicBezTo>
                <a:cubicBezTo>
                  <a:pt x="3396" y="366"/>
                  <a:pt x="3396" y="366"/>
                  <a:pt x="3396" y="366"/>
                </a:cubicBezTo>
                <a:cubicBezTo>
                  <a:pt x="3370" y="402"/>
                  <a:pt x="3314" y="426"/>
                  <a:pt x="3256" y="426"/>
                </a:cubicBezTo>
                <a:cubicBezTo>
                  <a:pt x="3156" y="426"/>
                  <a:pt x="3094" y="340"/>
                  <a:pt x="3094" y="212"/>
                </a:cubicBezTo>
                <a:moveTo>
                  <a:pt x="3678" y="328"/>
                </a:moveTo>
                <a:cubicBezTo>
                  <a:pt x="3678" y="392"/>
                  <a:pt x="3650" y="430"/>
                  <a:pt x="3592" y="430"/>
                </a:cubicBezTo>
                <a:cubicBezTo>
                  <a:pt x="3542" y="430"/>
                  <a:pt x="3496" y="384"/>
                  <a:pt x="3496" y="292"/>
                </a:cubicBezTo>
                <a:cubicBezTo>
                  <a:pt x="3496" y="226"/>
                  <a:pt x="3528" y="190"/>
                  <a:pt x="3580" y="190"/>
                </a:cubicBezTo>
                <a:cubicBezTo>
                  <a:pt x="3628" y="192"/>
                  <a:pt x="3678" y="238"/>
                  <a:pt x="3678" y="328"/>
                </a:cubicBezTo>
                <a:moveTo>
                  <a:pt x="3732" y="312"/>
                </a:moveTo>
                <a:cubicBezTo>
                  <a:pt x="3732" y="260"/>
                  <a:pt x="3710" y="214"/>
                  <a:pt x="3672" y="190"/>
                </a:cubicBezTo>
                <a:cubicBezTo>
                  <a:pt x="3650" y="176"/>
                  <a:pt x="3620" y="168"/>
                  <a:pt x="3588" y="168"/>
                </a:cubicBezTo>
                <a:cubicBezTo>
                  <a:pt x="3502" y="168"/>
                  <a:pt x="3442" y="230"/>
                  <a:pt x="3442" y="310"/>
                </a:cubicBezTo>
                <a:cubicBezTo>
                  <a:pt x="3442" y="364"/>
                  <a:pt x="3464" y="408"/>
                  <a:pt x="3502" y="432"/>
                </a:cubicBezTo>
                <a:cubicBezTo>
                  <a:pt x="3524" y="446"/>
                  <a:pt x="3554" y="452"/>
                  <a:pt x="3586" y="452"/>
                </a:cubicBezTo>
                <a:cubicBezTo>
                  <a:pt x="3672" y="454"/>
                  <a:pt x="3732" y="394"/>
                  <a:pt x="3732" y="312"/>
                </a:cubicBezTo>
                <a:moveTo>
                  <a:pt x="4136" y="448"/>
                </a:moveTo>
                <a:cubicBezTo>
                  <a:pt x="4280" y="448"/>
                  <a:pt x="4280" y="448"/>
                  <a:pt x="4280" y="448"/>
                </a:cubicBezTo>
                <a:cubicBezTo>
                  <a:pt x="4280" y="436"/>
                  <a:pt x="4280" y="436"/>
                  <a:pt x="4280" y="436"/>
                </a:cubicBezTo>
                <a:cubicBezTo>
                  <a:pt x="4230" y="434"/>
                  <a:pt x="4232" y="426"/>
                  <a:pt x="4232" y="348"/>
                </a:cubicBezTo>
                <a:cubicBezTo>
                  <a:pt x="4232" y="276"/>
                  <a:pt x="4232" y="276"/>
                  <a:pt x="4232" y="276"/>
                </a:cubicBezTo>
                <a:cubicBezTo>
                  <a:pt x="4232" y="200"/>
                  <a:pt x="4190" y="172"/>
                  <a:pt x="4142" y="172"/>
                </a:cubicBezTo>
                <a:cubicBezTo>
                  <a:pt x="4098" y="172"/>
                  <a:pt x="4064" y="196"/>
                  <a:pt x="4038" y="232"/>
                </a:cubicBezTo>
                <a:cubicBezTo>
                  <a:pt x="4028" y="194"/>
                  <a:pt x="4000" y="172"/>
                  <a:pt x="3954" y="172"/>
                </a:cubicBezTo>
                <a:cubicBezTo>
                  <a:pt x="3916" y="172"/>
                  <a:pt x="3880" y="196"/>
                  <a:pt x="3858" y="224"/>
                </a:cubicBezTo>
                <a:cubicBezTo>
                  <a:pt x="3858" y="176"/>
                  <a:pt x="3858" y="176"/>
                  <a:pt x="3858" y="176"/>
                </a:cubicBezTo>
                <a:cubicBezTo>
                  <a:pt x="3756" y="176"/>
                  <a:pt x="3756" y="176"/>
                  <a:pt x="3756" y="176"/>
                </a:cubicBezTo>
                <a:cubicBezTo>
                  <a:pt x="3756" y="188"/>
                  <a:pt x="3756" y="188"/>
                  <a:pt x="3756" y="188"/>
                </a:cubicBezTo>
                <a:cubicBezTo>
                  <a:pt x="3800" y="190"/>
                  <a:pt x="3806" y="192"/>
                  <a:pt x="3806" y="268"/>
                </a:cubicBezTo>
                <a:cubicBezTo>
                  <a:pt x="3806" y="346"/>
                  <a:pt x="3806" y="346"/>
                  <a:pt x="3806" y="346"/>
                </a:cubicBezTo>
                <a:cubicBezTo>
                  <a:pt x="3806" y="434"/>
                  <a:pt x="3804" y="434"/>
                  <a:pt x="3758" y="434"/>
                </a:cubicBezTo>
                <a:cubicBezTo>
                  <a:pt x="3758" y="446"/>
                  <a:pt x="3758" y="446"/>
                  <a:pt x="3758" y="446"/>
                </a:cubicBezTo>
                <a:cubicBezTo>
                  <a:pt x="3902" y="446"/>
                  <a:pt x="3902" y="446"/>
                  <a:pt x="3902" y="446"/>
                </a:cubicBezTo>
                <a:cubicBezTo>
                  <a:pt x="3902" y="434"/>
                  <a:pt x="3902" y="434"/>
                  <a:pt x="3902" y="434"/>
                </a:cubicBezTo>
                <a:cubicBezTo>
                  <a:pt x="3862" y="430"/>
                  <a:pt x="3858" y="430"/>
                  <a:pt x="3858" y="342"/>
                </a:cubicBezTo>
                <a:cubicBezTo>
                  <a:pt x="3858" y="262"/>
                  <a:pt x="3858" y="262"/>
                  <a:pt x="3858" y="262"/>
                </a:cubicBezTo>
                <a:cubicBezTo>
                  <a:pt x="3858" y="234"/>
                  <a:pt x="3894" y="204"/>
                  <a:pt x="3932" y="204"/>
                </a:cubicBezTo>
                <a:cubicBezTo>
                  <a:pt x="3974" y="204"/>
                  <a:pt x="3990" y="226"/>
                  <a:pt x="3990" y="282"/>
                </a:cubicBezTo>
                <a:cubicBezTo>
                  <a:pt x="3990" y="338"/>
                  <a:pt x="3990" y="338"/>
                  <a:pt x="3990" y="338"/>
                </a:cubicBezTo>
                <a:cubicBezTo>
                  <a:pt x="3990" y="428"/>
                  <a:pt x="3988" y="432"/>
                  <a:pt x="3950" y="436"/>
                </a:cubicBezTo>
                <a:cubicBezTo>
                  <a:pt x="3950" y="448"/>
                  <a:pt x="3950" y="448"/>
                  <a:pt x="3950" y="448"/>
                </a:cubicBezTo>
                <a:cubicBezTo>
                  <a:pt x="4086" y="448"/>
                  <a:pt x="4086" y="448"/>
                  <a:pt x="4086" y="448"/>
                </a:cubicBezTo>
                <a:cubicBezTo>
                  <a:pt x="4086" y="436"/>
                  <a:pt x="4086" y="436"/>
                  <a:pt x="4086" y="436"/>
                </a:cubicBezTo>
                <a:cubicBezTo>
                  <a:pt x="4040" y="432"/>
                  <a:pt x="4042" y="428"/>
                  <a:pt x="4042" y="342"/>
                </a:cubicBezTo>
                <a:cubicBezTo>
                  <a:pt x="4042" y="264"/>
                  <a:pt x="4042" y="264"/>
                  <a:pt x="4042" y="264"/>
                </a:cubicBezTo>
                <a:cubicBezTo>
                  <a:pt x="4042" y="236"/>
                  <a:pt x="4078" y="206"/>
                  <a:pt x="4118" y="206"/>
                </a:cubicBezTo>
                <a:cubicBezTo>
                  <a:pt x="4152" y="206"/>
                  <a:pt x="4174" y="226"/>
                  <a:pt x="4174" y="284"/>
                </a:cubicBezTo>
                <a:cubicBezTo>
                  <a:pt x="4174" y="346"/>
                  <a:pt x="4174" y="346"/>
                  <a:pt x="4174" y="346"/>
                </a:cubicBezTo>
                <a:cubicBezTo>
                  <a:pt x="4174" y="428"/>
                  <a:pt x="4174" y="432"/>
                  <a:pt x="4134" y="436"/>
                </a:cubicBezTo>
                <a:cubicBezTo>
                  <a:pt x="4134" y="448"/>
                  <a:pt x="4134" y="448"/>
                  <a:pt x="4134" y="448"/>
                </a:cubicBezTo>
                <a:lnTo>
                  <a:pt x="4136" y="448"/>
                </a:lnTo>
                <a:close/>
                <a:moveTo>
                  <a:pt x="4546" y="316"/>
                </a:moveTo>
                <a:cubicBezTo>
                  <a:pt x="4546" y="388"/>
                  <a:pt x="4516" y="432"/>
                  <a:pt x="4460" y="432"/>
                </a:cubicBezTo>
                <a:cubicBezTo>
                  <a:pt x="4424" y="432"/>
                  <a:pt x="4384" y="412"/>
                  <a:pt x="4384" y="384"/>
                </a:cubicBezTo>
                <a:cubicBezTo>
                  <a:pt x="4384" y="248"/>
                  <a:pt x="4384" y="248"/>
                  <a:pt x="4384" y="248"/>
                </a:cubicBezTo>
                <a:cubicBezTo>
                  <a:pt x="4384" y="226"/>
                  <a:pt x="4416" y="202"/>
                  <a:pt x="4454" y="202"/>
                </a:cubicBezTo>
                <a:cubicBezTo>
                  <a:pt x="4510" y="206"/>
                  <a:pt x="4546" y="248"/>
                  <a:pt x="4546" y="316"/>
                </a:cubicBezTo>
                <a:moveTo>
                  <a:pt x="4600" y="310"/>
                </a:moveTo>
                <a:cubicBezTo>
                  <a:pt x="4600" y="230"/>
                  <a:pt x="4548" y="170"/>
                  <a:pt x="4478" y="170"/>
                </a:cubicBezTo>
                <a:cubicBezTo>
                  <a:pt x="4438" y="170"/>
                  <a:pt x="4406" y="188"/>
                  <a:pt x="4384" y="214"/>
                </a:cubicBezTo>
                <a:cubicBezTo>
                  <a:pt x="4384" y="174"/>
                  <a:pt x="4384" y="174"/>
                  <a:pt x="4384" y="174"/>
                </a:cubicBezTo>
                <a:cubicBezTo>
                  <a:pt x="4284" y="174"/>
                  <a:pt x="4284" y="174"/>
                  <a:pt x="4284" y="174"/>
                </a:cubicBezTo>
                <a:cubicBezTo>
                  <a:pt x="4284" y="186"/>
                  <a:pt x="4284" y="186"/>
                  <a:pt x="4284" y="186"/>
                </a:cubicBezTo>
                <a:cubicBezTo>
                  <a:pt x="4326" y="188"/>
                  <a:pt x="4332" y="190"/>
                  <a:pt x="4332" y="280"/>
                </a:cubicBezTo>
                <a:cubicBezTo>
                  <a:pt x="4332" y="466"/>
                  <a:pt x="4332" y="466"/>
                  <a:pt x="4332" y="466"/>
                </a:cubicBezTo>
                <a:cubicBezTo>
                  <a:pt x="4332" y="564"/>
                  <a:pt x="4334" y="570"/>
                  <a:pt x="4286" y="574"/>
                </a:cubicBezTo>
                <a:cubicBezTo>
                  <a:pt x="4286" y="588"/>
                  <a:pt x="4286" y="588"/>
                  <a:pt x="4286" y="588"/>
                </a:cubicBezTo>
                <a:cubicBezTo>
                  <a:pt x="4432" y="588"/>
                  <a:pt x="4432" y="588"/>
                  <a:pt x="4432" y="588"/>
                </a:cubicBezTo>
                <a:cubicBezTo>
                  <a:pt x="4432" y="574"/>
                  <a:pt x="4432" y="574"/>
                  <a:pt x="4432" y="574"/>
                </a:cubicBezTo>
                <a:cubicBezTo>
                  <a:pt x="4380" y="572"/>
                  <a:pt x="4384" y="564"/>
                  <a:pt x="4384" y="462"/>
                </a:cubicBezTo>
                <a:cubicBezTo>
                  <a:pt x="4384" y="424"/>
                  <a:pt x="4384" y="424"/>
                  <a:pt x="4384" y="424"/>
                </a:cubicBezTo>
                <a:cubicBezTo>
                  <a:pt x="4404" y="444"/>
                  <a:pt x="4436" y="454"/>
                  <a:pt x="4466" y="454"/>
                </a:cubicBezTo>
                <a:cubicBezTo>
                  <a:pt x="4548" y="454"/>
                  <a:pt x="4600" y="392"/>
                  <a:pt x="4600" y="310"/>
                </a:cubicBezTo>
                <a:moveTo>
                  <a:pt x="4792" y="382"/>
                </a:moveTo>
                <a:cubicBezTo>
                  <a:pt x="4792" y="404"/>
                  <a:pt x="4762" y="424"/>
                  <a:pt x="4736" y="424"/>
                </a:cubicBezTo>
                <a:cubicBezTo>
                  <a:pt x="4712" y="424"/>
                  <a:pt x="4694" y="410"/>
                  <a:pt x="4694" y="378"/>
                </a:cubicBezTo>
                <a:cubicBezTo>
                  <a:pt x="4694" y="322"/>
                  <a:pt x="4752" y="328"/>
                  <a:pt x="4792" y="306"/>
                </a:cubicBezTo>
                <a:cubicBezTo>
                  <a:pt x="4792" y="382"/>
                  <a:pt x="4792" y="382"/>
                  <a:pt x="4792" y="382"/>
                </a:cubicBezTo>
                <a:close/>
                <a:moveTo>
                  <a:pt x="5240" y="434"/>
                </a:moveTo>
                <a:cubicBezTo>
                  <a:pt x="5192" y="432"/>
                  <a:pt x="5192" y="430"/>
                  <a:pt x="5192" y="340"/>
                </a:cubicBezTo>
                <a:cubicBezTo>
                  <a:pt x="5192" y="278"/>
                  <a:pt x="5192" y="278"/>
                  <a:pt x="5192" y="278"/>
                </a:cubicBezTo>
                <a:cubicBezTo>
                  <a:pt x="5192" y="196"/>
                  <a:pt x="5146" y="170"/>
                  <a:pt x="5104" y="170"/>
                </a:cubicBezTo>
                <a:cubicBezTo>
                  <a:pt x="5068" y="170"/>
                  <a:pt x="5032" y="186"/>
                  <a:pt x="5004" y="222"/>
                </a:cubicBezTo>
                <a:cubicBezTo>
                  <a:pt x="5004" y="174"/>
                  <a:pt x="5004" y="174"/>
                  <a:pt x="5004" y="174"/>
                </a:cubicBezTo>
                <a:cubicBezTo>
                  <a:pt x="4902" y="174"/>
                  <a:pt x="4902" y="174"/>
                  <a:pt x="4902" y="174"/>
                </a:cubicBezTo>
                <a:cubicBezTo>
                  <a:pt x="4902" y="186"/>
                  <a:pt x="4902" y="186"/>
                  <a:pt x="4902" y="186"/>
                </a:cubicBezTo>
                <a:cubicBezTo>
                  <a:pt x="4946" y="188"/>
                  <a:pt x="4952" y="190"/>
                  <a:pt x="4952" y="266"/>
                </a:cubicBezTo>
                <a:cubicBezTo>
                  <a:pt x="4952" y="334"/>
                  <a:pt x="4952" y="334"/>
                  <a:pt x="4952" y="334"/>
                </a:cubicBezTo>
                <a:cubicBezTo>
                  <a:pt x="4952" y="430"/>
                  <a:pt x="4952" y="432"/>
                  <a:pt x="4904" y="434"/>
                </a:cubicBezTo>
                <a:cubicBezTo>
                  <a:pt x="4892" y="434"/>
                  <a:pt x="4892" y="434"/>
                  <a:pt x="4892" y="434"/>
                </a:cubicBezTo>
                <a:cubicBezTo>
                  <a:pt x="4854" y="434"/>
                  <a:pt x="4850" y="422"/>
                  <a:pt x="4850" y="366"/>
                </a:cubicBezTo>
                <a:cubicBezTo>
                  <a:pt x="4850" y="274"/>
                  <a:pt x="4850" y="274"/>
                  <a:pt x="4850" y="274"/>
                </a:cubicBezTo>
                <a:cubicBezTo>
                  <a:pt x="4850" y="256"/>
                  <a:pt x="4848" y="240"/>
                  <a:pt x="4844" y="228"/>
                </a:cubicBezTo>
                <a:cubicBezTo>
                  <a:pt x="4830" y="186"/>
                  <a:pt x="4796" y="170"/>
                  <a:pt x="4748" y="170"/>
                </a:cubicBezTo>
                <a:cubicBezTo>
                  <a:pt x="4718" y="170"/>
                  <a:pt x="4674" y="180"/>
                  <a:pt x="4650" y="202"/>
                </a:cubicBezTo>
                <a:cubicBezTo>
                  <a:pt x="4652" y="214"/>
                  <a:pt x="4664" y="240"/>
                  <a:pt x="4670" y="248"/>
                </a:cubicBezTo>
                <a:cubicBezTo>
                  <a:pt x="4676" y="246"/>
                  <a:pt x="4676" y="246"/>
                  <a:pt x="4676" y="246"/>
                </a:cubicBezTo>
                <a:cubicBezTo>
                  <a:pt x="4688" y="216"/>
                  <a:pt x="4708" y="194"/>
                  <a:pt x="4742" y="194"/>
                </a:cubicBezTo>
                <a:cubicBezTo>
                  <a:pt x="4778" y="194"/>
                  <a:pt x="4794" y="220"/>
                  <a:pt x="4794" y="250"/>
                </a:cubicBezTo>
                <a:cubicBezTo>
                  <a:pt x="4794" y="282"/>
                  <a:pt x="4794" y="282"/>
                  <a:pt x="4794" y="282"/>
                </a:cubicBezTo>
                <a:cubicBezTo>
                  <a:pt x="4794" y="302"/>
                  <a:pt x="4702" y="306"/>
                  <a:pt x="4664" y="338"/>
                </a:cubicBezTo>
                <a:cubicBezTo>
                  <a:pt x="4652" y="350"/>
                  <a:pt x="4642" y="364"/>
                  <a:pt x="4642" y="384"/>
                </a:cubicBezTo>
                <a:cubicBezTo>
                  <a:pt x="4642" y="426"/>
                  <a:pt x="4672" y="456"/>
                  <a:pt x="4716" y="456"/>
                </a:cubicBezTo>
                <a:cubicBezTo>
                  <a:pt x="4744" y="456"/>
                  <a:pt x="4768" y="446"/>
                  <a:pt x="4794" y="418"/>
                </a:cubicBezTo>
                <a:cubicBezTo>
                  <a:pt x="4798" y="438"/>
                  <a:pt x="4814" y="448"/>
                  <a:pt x="4842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4906" y="448"/>
                  <a:pt x="4906" y="448"/>
                  <a:pt x="4906" y="448"/>
                </a:cubicBezTo>
                <a:cubicBezTo>
                  <a:pt x="5048" y="448"/>
                  <a:pt x="5048" y="448"/>
                  <a:pt x="5048" y="448"/>
                </a:cubicBezTo>
                <a:cubicBezTo>
                  <a:pt x="5048" y="436"/>
                  <a:pt x="5048" y="436"/>
                  <a:pt x="5048" y="436"/>
                </a:cubicBezTo>
                <a:cubicBezTo>
                  <a:pt x="5006" y="432"/>
                  <a:pt x="5004" y="434"/>
                  <a:pt x="5004" y="338"/>
                </a:cubicBezTo>
                <a:cubicBezTo>
                  <a:pt x="5004" y="262"/>
                  <a:pt x="5004" y="262"/>
                  <a:pt x="5004" y="262"/>
                </a:cubicBezTo>
                <a:cubicBezTo>
                  <a:pt x="5004" y="236"/>
                  <a:pt x="5038" y="206"/>
                  <a:pt x="5080" y="206"/>
                </a:cubicBezTo>
                <a:cubicBezTo>
                  <a:pt x="5114" y="206"/>
                  <a:pt x="5140" y="220"/>
                  <a:pt x="5140" y="286"/>
                </a:cubicBezTo>
                <a:cubicBezTo>
                  <a:pt x="5140" y="340"/>
                  <a:pt x="5140" y="340"/>
                  <a:pt x="5140" y="340"/>
                </a:cubicBezTo>
                <a:cubicBezTo>
                  <a:pt x="5140" y="432"/>
                  <a:pt x="5136" y="432"/>
                  <a:pt x="5098" y="434"/>
                </a:cubicBezTo>
                <a:cubicBezTo>
                  <a:pt x="5098" y="446"/>
                  <a:pt x="5098" y="446"/>
                  <a:pt x="5098" y="446"/>
                </a:cubicBezTo>
                <a:cubicBezTo>
                  <a:pt x="5240" y="446"/>
                  <a:pt x="5240" y="446"/>
                  <a:pt x="5240" y="446"/>
                </a:cubicBezTo>
                <a:lnTo>
                  <a:pt x="5240" y="434"/>
                </a:lnTo>
                <a:close/>
                <a:moveTo>
                  <a:pt x="5516" y="192"/>
                </a:moveTo>
                <a:cubicBezTo>
                  <a:pt x="5516" y="180"/>
                  <a:pt x="5516" y="180"/>
                  <a:pt x="5516" y="180"/>
                </a:cubicBezTo>
                <a:cubicBezTo>
                  <a:pt x="5418" y="180"/>
                  <a:pt x="5418" y="180"/>
                  <a:pt x="5418" y="180"/>
                </a:cubicBezTo>
                <a:cubicBezTo>
                  <a:pt x="5418" y="192"/>
                  <a:pt x="5418" y="192"/>
                  <a:pt x="5418" y="192"/>
                </a:cubicBezTo>
                <a:cubicBezTo>
                  <a:pt x="5442" y="194"/>
                  <a:pt x="5454" y="206"/>
                  <a:pt x="5446" y="234"/>
                </a:cubicBezTo>
                <a:cubicBezTo>
                  <a:pt x="5394" y="390"/>
                  <a:pt x="5394" y="390"/>
                  <a:pt x="5394" y="390"/>
                </a:cubicBezTo>
                <a:cubicBezTo>
                  <a:pt x="5342" y="270"/>
                  <a:pt x="5342" y="270"/>
                  <a:pt x="5342" y="270"/>
                </a:cubicBezTo>
                <a:cubicBezTo>
                  <a:pt x="5328" y="238"/>
                  <a:pt x="5322" y="224"/>
                  <a:pt x="5322" y="212"/>
                </a:cubicBezTo>
                <a:cubicBezTo>
                  <a:pt x="5322" y="202"/>
                  <a:pt x="5328" y="196"/>
                  <a:pt x="5348" y="192"/>
                </a:cubicBezTo>
                <a:cubicBezTo>
                  <a:pt x="5348" y="180"/>
                  <a:pt x="5348" y="180"/>
                  <a:pt x="5348" y="180"/>
                </a:cubicBezTo>
                <a:cubicBezTo>
                  <a:pt x="5220" y="180"/>
                  <a:pt x="5220" y="180"/>
                  <a:pt x="5220" y="180"/>
                </a:cubicBezTo>
                <a:cubicBezTo>
                  <a:pt x="5220" y="192"/>
                  <a:pt x="5220" y="192"/>
                  <a:pt x="5220" y="192"/>
                </a:cubicBezTo>
                <a:cubicBezTo>
                  <a:pt x="5252" y="194"/>
                  <a:pt x="5254" y="198"/>
                  <a:pt x="5296" y="292"/>
                </a:cubicBezTo>
                <a:cubicBezTo>
                  <a:pt x="5368" y="450"/>
                  <a:pt x="5368" y="450"/>
                  <a:pt x="5368" y="450"/>
                </a:cubicBezTo>
                <a:cubicBezTo>
                  <a:pt x="5344" y="512"/>
                  <a:pt x="5306" y="546"/>
                  <a:pt x="5228" y="564"/>
                </a:cubicBezTo>
                <a:cubicBezTo>
                  <a:pt x="5232" y="576"/>
                  <a:pt x="5246" y="600"/>
                  <a:pt x="5254" y="606"/>
                </a:cubicBezTo>
                <a:cubicBezTo>
                  <a:pt x="5356" y="564"/>
                  <a:pt x="5376" y="498"/>
                  <a:pt x="5412" y="396"/>
                </a:cubicBezTo>
                <a:cubicBezTo>
                  <a:pt x="5466" y="242"/>
                  <a:pt x="5466" y="242"/>
                  <a:pt x="5466" y="242"/>
                </a:cubicBezTo>
                <a:cubicBezTo>
                  <a:pt x="5478" y="206"/>
                  <a:pt x="5498" y="192"/>
                  <a:pt x="5516" y="192"/>
                </a:cubicBez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0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632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" name="Disclaimer-English (United States)" hidden="1"/>
          <p:cNvSpPr>
            <a:spLocks noChangeArrowheads="1"/>
          </p:cNvSpPr>
          <p:nvPr/>
        </p:nvSpPr>
        <p:spPr bwMode="black">
          <a:xfrm>
            <a:off x="2837961" y="6381112"/>
            <a:ext cx="5224600" cy="3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Autofit/>
          </a:bodyPr>
          <a:lstStyle/>
          <a:p>
            <a:pPr defTabSz="1094990" eaLnBrk="0" hangingPunct="0"/>
            <a:r>
              <a:rPr lang="en-US" sz="816" baseline="0">
                <a:solidFill>
                  <a:schemeClr val="bg1"/>
                </a:solidFill>
                <a:latin typeface="+mn-lt"/>
              </a:rPr>
              <a:t>CONFIDENTIAL AND PROPRIETARY</a:t>
            </a:r>
          </a:p>
          <a:p>
            <a:pPr defTabSz="1094990" eaLnBrk="0" hangingPunct="0"/>
            <a:r>
              <a:rPr lang="en-US" sz="816" baseline="0">
                <a:solidFill>
                  <a:schemeClr val="bg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62005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7E20FA3-75EB-4075-871F-28FCD39083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0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6" imgW="410" imgH="409" progId="TCLayout.ActiveDocument.1">
                  <p:embed/>
                </p:oleObj>
              </mc:Choice>
              <mc:Fallback>
                <p:oleObj name="think-cell Slide" r:id="rId6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7E20FA3-75EB-4075-871F-28FCD39083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0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C4B03F-F28B-4C93-BACE-87CA159ABA5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41" b="0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161987" y="630083"/>
            <a:ext cx="11725484" cy="314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16" smtClean="0">
                <a:solidFill>
                  <a:schemeClr val="accent6"/>
                </a:solidFill>
              </a:rPr>
              <a:pPr lvl="0"/>
              <a:t>‹#›</a:t>
            </a:fld>
            <a:endParaRPr lang="en-US" sz="816">
              <a:solidFill>
                <a:schemeClr val="accent6"/>
              </a:solidFill>
            </a:endParaRPr>
          </a:p>
        </p:txBody>
      </p:sp>
      <p:sp>
        <p:nvSpPr>
          <p:cNvPr id="9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0465075" y="6639224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8095"/>
            <a:r>
              <a:rPr lang="en-US" sz="816" baseline="0" noProof="0">
                <a:solidFill>
                  <a:schemeClr val="accent6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713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C2D0DCE-CDCF-4279-9C42-4592E8D9FA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C2D0DCE-CDCF-4279-9C42-4592E8D9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/>
          <p:cNvSpPr txBox="1">
            <a:spLocks/>
          </p:cNvSpPr>
          <p:nvPr/>
        </p:nvSpPr>
        <p:spPr bwMode="black">
          <a:xfrm>
            <a:off x="11652053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16" smtClean="0">
                <a:solidFill>
                  <a:schemeClr val="bg1"/>
                </a:solidFill>
              </a:rPr>
              <a:pPr lvl="0"/>
              <a:t>‹#›</a:t>
            </a:fld>
            <a:endParaRPr lang="en-US" sz="816">
              <a:solidFill>
                <a:schemeClr val="bg1"/>
              </a:solidFill>
            </a:endParaRPr>
          </a:p>
        </p:txBody>
      </p:sp>
      <p:sp>
        <p:nvSpPr>
          <p:cNvPr id="10" name="SlideLogoText"/>
          <p:cNvSpPr>
            <a:spLocks noChangeArrowheads="1"/>
          </p:cNvSpPr>
          <p:nvPr>
            <p:custDataLst>
              <p:tags r:id="rId3"/>
            </p:custDataLst>
          </p:nvPr>
        </p:nvSpPr>
        <p:spPr bwMode="black">
          <a:xfrm>
            <a:off x="10465075" y="6639224"/>
            <a:ext cx="105004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8095"/>
            <a:r>
              <a:rPr lang="en-US" sz="816" baseline="0" noProof="0">
                <a:solidFill>
                  <a:schemeClr val="bg1"/>
                </a:solidFill>
                <a:latin typeface="+mn-lt"/>
                <a:ea typeface="+mn-ea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396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0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96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6611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Layout: Font Calib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571348"/>
            <a:ext cx="11040533" cy="445004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874622"/>
            <a:ext cx="9590088" cy="4167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10326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732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92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40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43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7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2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in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87375" y="548680"/>
            <a:ext cx="10764838" cy="504056"/>
          </a:xfrm>
        </p:spPr>
        <p:txBody>
          <a:bodyPr anchor="b">
            <a:noAutofit/>
          </a:bodyPr>
          <a:lstStyle>
            <a:lvl1pPr algn="l">
              <a:defRPr sz="2800" b="1" i="0" spc="200" baseline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ENTER YOUR HEADLINE IN HERE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3151" y="1268760"/>
            <a:ext cx="1074906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33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10325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2143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10326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6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Font Calib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571348"/>
            <a:ext cx="11040533" cy="445004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4000" b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874622"/>
            <a:ext cx="9590088" cy="4167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10326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4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image" Target="../media/image6.emf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theme" Target="../theme/theme6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321" y="243345"/>
            <a:ext cx="2987396" cy="7856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45" r:id="rId2"/>
    <p:sldLayoutId id="2147483853" r:id="rId3"/>
    <p:sldLayoutId id="2147483862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2018 CLEPA.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373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488859"/>
            <a:ext cx="38292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BE" sz="105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2018 CLEPA. All rights reserved. </a:t>
            </a:r>
            <a:r>
              <a:rPr lang="nl-BE" sz="105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www.clepa.eu</a:t>
            </a:r>
            <a:endParaRPr lang="nl-BE" sz="10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10325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2143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10326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669911" y="167508"/>
            <a:ext cx="1071239" cy="637802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2018 CLEPA.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8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33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en-US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1062475" y="1979060"/>
            <a:ext cx="2068987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>
                <a:solidFill>
                  <a:schemeClr val="accent6"/>
                </a:solidFill>
                <a:latin typeface="+mn-lt"/>
                <a:ea typeface="+mn-ea"/>
              </a:rPr>
              <a:t>Last Modified 31.10.2018 08:56 W. Europe Standard Time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173695" y="4197040"/>
            <a:ext cx="1846551" cy="9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en-US" sz="612" baseline="0" noProof="0">
                <a:solidFill>
                  <a:schemeClr val="accent6"/>
                </a:solidFill>
                <a:latin typeface="+mn-lt"/>
                <a:ea typeface="+mn-ea"/>
              </a:rPr>
              <a:t>Printed 31.10.2018 07:51 W. Europe Standard Time</a:t>
            </a: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630083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en-US" noProof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5" y="77303"/>
            <a:ext cx="51193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16" cap="all" baseline="0" noProof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6"/>
            <a:ext cx="11725484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32" baseline="0" noProof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5" y="6432273"/>
            <a:ext cx="1163045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en-US" sz="816" baseline="0" noProof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5" y="6637982"/>
            <a:ext cx="10155320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>
              <a:tabLst/>
            </a:pPr>
            <a:r>
              <a:rPr lang="en-US" sz="816" baseline="0" noProof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32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sz="1632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394692" y="291554"/>
            <a:ext cx="492770" cy="156360"/>
            <a:chOff x="8378576" y="285750"/>
            <a:chExt cx="362199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78576" y="285750"/>
              <a:ext cx="362199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en-US" sz="816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78576" y="285750"/>
              <a:ext cx="0" cy="15324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78576" y="438997"/>
              <a:ext cx="36219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LegendBoxes" hidden="1"/>
          <p:cNvGrpSpPr/>
          <p:nvPr/>
        </p:nvGrpSpPr>
        <p:grpSpPr bwMode="gray">
          <a:xfrm>
            <a:off x="11108191" y="285075"/>
            <a:ext cx="789093" cy="1021522"/>
            <a:chOff x="7835905" y="279400"/>
            <a:chExt cx="773373" cy="1001186"/>
          </a:xfrm>
        </p:grpSpPr>
        <p:sp>
          <p:nvSpPr>
            <p:cNvPr id="24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>
                <a:latin typeface="+mn-lt"/>
                <a:ea typeface="+mn-ea"/>
              </a:endParaRPr>
            </a:p>
          </p:txBody>
        </p:sp>
        <p:sp>
          <p:nvSpPr>
            <p:cNvPr id="25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>
                <a:latin typeface="+mn-lt"/>
                <a:ea typeface="+mn-ea"/>
              </a:endParaRPr>
            </a:p>
          </p:txBody>
        </p:sp>
        <p:sp>
          <p:nvSpPr>
            <p:cNvPr id="26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>
                <a:latin typeface="+mn-lt"/>
                <a:ea typeface="+mn-ea"/>
              </a:endParaRPr>
            </a:p>
          </p:txBody>
        </p:sp>
        <p:sp>
          <p:nvSpPr>
            <p:cNvPr id="27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 baseline="0">
                <a:latin typeface="+mn-lt"/>
                <a:ea typeface="+mn-ea"/>
              </a:endParaRPr>
            </a:p>
          </p:txBody>
        </p:sp>
        <p:sp>
          <p:nvSpPr>
            <p:cNvPr id="28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29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0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2" name="LegendLines" hidden="1"/>
          <p:cNvGrpSpPr/>
          <p:nvPr/>
        </p:nvGrpSpPr>
        <p:grpSpPr bwMode="gray">
          <a:xfrm>
            <a:off x="10794126" y="285075"/>
            <a:ext cx="1103328" cy="749405"/>
            <a:chOff x="7540629" y="279400"/>
            <a:chExt cx="1081348" cy="734486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>
                <a:latin typeface="+mn-lt"/>
                <a:ea typeface="+mn-ea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>
                <a:latin typeface="+mn-lt"/>
                <a:ea typeface="+mn-ea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37" baseline="0">
                <a:latin typeface="+mn-lt"/>
                <a:ea typeface="+mn-ea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9373" cy="188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39" name="LegendMoons" hidden="1"/>
          <p:cNvGrpSpPr/>
          <p:nvPr/>
        </p:nvGrpSpPr>
        <p:grpSpPr bwMode="gray">
          <a:xfrm>
            <a:off x="11040160" y="255920"/>
            <a:ext cx="857123" cy="1333054"/>
            <a:chOff x="7769225" y="250825"/>
            <a:chExt cx="840048" cy="1306516"/>
          </a:xfrm>
        </p:grpSpPr>
        <p:grpSp>
          <p:nvGrpSpPr>
            <p:cNvPr id="40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8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  <p:sp>
            <p:nvSpPr>
              <p:cNvPr id="59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1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6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  <p:sp>
            <p:nvSpPr>
              <p:cNvPr id="57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2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3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2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  <p:sp>
            <p:nvSpPr>
              <p:cNvPr id="53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37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45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6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7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8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49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9373" cy="188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>
                <a:buClr>
                  <a:schemeClr val="tx2"/>
                </a:buClr>
              </a:pPr>
              <a:r>
                <a:rPr lang="en-US" sz="1224" baseline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60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 baseline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1" y="1991016"/>
            <a:ext cx="4389573" cy="13461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2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en-US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833"/>
          <a:stretch/>
        </p:blipFill>
        <p:spPr>
          <a:xfrm>
            <a:off x="164" y="2638296"/>
            <a:ext cx="12192000" cy="3742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4" y="477110"/>
            <a:ext cx="2987396" cy="7856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2018 CLEPA.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01/12/2020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88D48048-CAC9-4352-8556-A1288E6DD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" r="833"/>
          <a:stretch/>
        </p:blipFill>
        <p:spPr>
          <a:xfrm>
            <a:off x="164" y="2733546"/>
            <a:ext cx="12192000" cy="3742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931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2018 CLEPA.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01/12/2020</a:t>
            </a:fld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95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4F9C-24DA-4318-8E46-A870BF1C2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168" y="3498744"/>
            <a:ext cx="11109498" cy="1417637"/>
          </a:xfrm>
        </p:spPr>
        <p:txBody>
          <a:bodyPr>
            <a:norm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EXPLANATORY PRESENTATION TO CLEPA NECK LOAD LIMITS PROPOSAL </a:t>
            </a:r>
            <a:endParaRPr lang="x-non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91B8B-C42F-4BD6-B2C7-868DBDBF4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dirty="0"/>
              <a:t>Submitted by the experts from CLEPA</a:t>
            </a:r>
          </a:p>
          <a:p>
            <a:r>
              <a:rPr lang="en-GB" dirty="0"/>
              <a:t>68</a:t>
            </a:r>
            <a:r>
              <a:rPr lang="en-GB" baseline="30000" dirty="0"/>
              <a:t>th</a:t>
            </a:r>
            <a:r>
              <a:rPr lang="en-GB" dirty="0"/>
              <a:t> session of GRSP, 07 - 11</a:t>
            </a:r>
            <a:r>
              <a:rPr lang="en-GB" baseline="30000" dirty="0"/>
              <a:t>th</a:t>
            </a:r>
            <a:r>
              <a:rPr lang="en-GB" dirty="0"/>
              <a:t> December 2020</a:t>
            </a:r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67708-5F8F-4E8B-B168-E98207FE18A7}"/>
              </a:ext>
            </a:extLst>
          </p:cNvPr>
          <p:cNvSpPr txBox="1"/>
          <p:nvPr/>
        </p:nvSpPr>
        <p:spPr>
          <a:xfrm>
            <a:off x="9248775" y="164193"/>
            <a:ext cx="2943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Informal </a:t>
            </a:r>
            <a:r>
              <a:rPr lang="en-GB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 GRSP-68-10</a:t>
            </a:r>
            <a:endParaRPr lang="en-GB" sz="1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68</a:t>
            </a:r>
            <a:r>
              <a:rPr lang="en-GB" sz="1400" b="1" baseline="30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GRSP, 07-11 Dec. 2020</a:t>
            </a:r>
          </a:p>
          <a:p>
            <a:pPr algn="r"/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 item 12</a:t>
            </a:r>
          </a:p>
        </p:txBody>
      </p:sp>
    </p:spTree>
    <p:extLst>
      <p:ext uri="{BB962C8B-B14F-4D97-AF65-F5344CB8AC3E}">
        <p14:creationId xmlns:p14="http://schemas.microsoft.com/office/powerpoint/2010/main" val="73003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0CA8-F52A-4CAF-AF61-320B97DB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76" y="1364184"/>
            <a:ext cx="11141174" cy="4351338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ECE/TRANS/WP.29/GRSP/2019/19 proposed chest vertical acceleration limits for Q0, Q1 and Q1.5 dummies</a:t>
            </a:r>
          </a:p>
          <a:p>
            <a:pPr lvl="1"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Justification was potential for increased neck loading in rear-facing CRS with a supine seating position</a:t>
            </a:r>
          </a:p>
          <a:p>
            <a:pPr lvl="1"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R129 requires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tensile neck force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flexion moment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 measured for monitoring only</a:t>
            </a: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GRSP deferred discussion to allow analysis of neck loads collected during R129 type-approvals</a:t>
            </a:r>
          </a:p>
          <a:p>
            <a:pPr lvl="1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provided by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UK(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VCA), Spain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and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CLEPA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8EAE85-F8C2-4601-89F2-1E67BBBC6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80" y="358180"/>
            <a:ext cx="7258195" cy="504056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3102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0CA8-F52A-4CAF-AF61-320B97DB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06" y="1677639"/>
            <a:ext cx="11588849" cy="4351338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UK, Spain and CLEPA samples combined: </a:t>
            </a:r>
            <a:r>
              <a:rPr lang="en-GB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 CRS = 471 tests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separated for each dummy by impact direction and CRS orientation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Worst-case condition identified for each dummy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Statistical analyses carried out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(95</a:t>
            </a:r>
            <a:r>
              <a:rPr lang="en-GB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percentile; Mean+2SD)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Limits proposed based on statistical analyses and outliers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8EAE85-F8C2-4601-89F2-1E67BBBC6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80" y="358180"/>
            <a:ext cx="7258195" cy="504056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65CF8-A51D-4CE8-85CA-78FC1F467436}"/>
              </a:ext>
            </a:extLst>
          </p:cNvPr>
          <p:cNvSpPr txBox="1"/>
          <p:nvPr/>
        </p:nvSpPr>
        <p:spPr>
          <a:xfrm>
            <a:off x="695325" y="824136"/>
            <a:ext cx="489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1114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0CA8-F52A-4CAF-AF61-320B97DB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51" y="1530154"/>
            <a:ext cx="11308112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SAE J211 sign convention may not have been used in all tests in VCA sample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(especially flexion moment)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Timing of peak value is unknown and may have been generated in rebound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(especially flexion moment)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UK, Spain and CLEPA samples may not be representative of the wider CRS market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 limits are pragmatic and their relationship to real-world injury risk is unknown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8EAE85-F8C2-4601-89F2-1E67BBBC6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80" y="358180"/>
            <a:ext cx="7258195" cy="504056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65CF8-A51D-4CE8-85CA-78FC1F467436}"/>
              </a:ext>
            </a:extLst>
          </p:cNvPr>
          <p:cNvSpPr txBox="1"/>
          <p:nvPr/>
        </p:nvSpPr>
        <p:spPr>
          <a:xfrm>
            <a:off x="695325" y="824136"/>
            <a:ext cx="489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Caveats</a:t>
            </a:r>
          </a:p>
        </p:txBody>
      </p:sp>
    </p:spTree>
    <p:extLst>
      <p:ext uri="{BB962C8B-B14F-4D97-AF65-F5344CB8AC3E}">
        <p14:creationId xmlns:p14="http://schemas.microsoft.com/office/powerpoint/2010/main" val="189520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35A48-DBC9-45C8-A2B7-8C0F9417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16" y="1398058"/>
            <a:ext cx="7051834" cy="46267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3580B4-1301-42F1-BF5B-F8B40F567B7A}"/>
              </a:ext>
            </a:extLst>
          </p:cNvPr>
          <p:cNvCxnSpPr>
            <a:cxnSpLocks/>
          </p:cNvCxnSpPr>
          <p:nvPr/>
        </p:nvCxnSpPr>
        <p:spPr>
          <a:xfrm flipH="1">
            <a:off x="6066822" y="4971535"/>
            <a:ext cx="1608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803DBB-18F9-4F8E-A958-E23454403305}"/>
              </a:ext>
            </a:extLst>
          </p:cNvPr>
          <p:cNvCxnSpPr>
            <a:cxnSpLocks/>
          </p:cNvCxnSpPr>
          <p:nvPr/>
        </p:nvCxnSpPr>
        <p:spPr>
          <a:xfrm flipH="1">
            <a:off x="7850963" y="4666732"/>
            <a:ext cx="1608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EDE85E-F418-475A-AF1A-7BE43550E7C8}"/>
              </a:ext>
            </a:extLst>
          </p:cNvPr>
          <p:cNvCxnSpPr>
            <a:cxnSpLocks/>
          </p:cNvCxnSpPr>
          <p:nvPr/>
        </p:nvCxnSpPr>
        <p:spPr>
          <a:xfrm flipH="1">
            <a:off x="9656105" y="3400515"/>
            <a:ext cx="1608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101F822-1054-4AB6-85BC-ED4183D08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80" y="358180"/>
            <a:ext cx="7258195" cy="504056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PROPOSAL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33027996-FD44-450D-A484-551A5B4AC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9622"/>
              </p:ext>
            </p:extLst>
          </p:nvPr>
        </p:nvGraphicFramePr>
        <p:xfrm>
          <a:off x="5739139" y="1616426"/>
          <a:ext cx="113172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80">
                  <a:extLst>
                    <a:ext uri="{9D8B030D-6E8A-4147-A177-3AD203B41FA5}">
                      <a16:colId xmlns:a16="http://schemas.microsoft.com/office/drawing/2014/main" val="2291182704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3790329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1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61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Q1.5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6661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85BE8F8-46BE-4FDD-91EA-1FE7E33BB372}"/>
              </a:ext>
            </a:extLst>
          </p:cNvPr>
          <p:cNvSpPr txBox="1"/>
          <p:nvPr/>
        </p:nvSpPr>
        <p:spPr>
          <a:xfrm>
            <a:off x="6475845" y="5833411"/>
            <a:ext cx="855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 = 71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55970-AA78-4F40-BBD1-1B6F3F30C2E6}"/>
              </a:ext>
            </a:extLst>
          </p:cNvPr>
          <p:cNvSpPr txBox="1"/>
          <p:nvPr/>
        </p:nvSpPr>
        <p:spPr>
          <a:xfrm>
            <a:off x="8268309" y="5833411"/>
            <a:ext cx="855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 = 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A52A87-144F-4F41-AAE6-CC3F46EC3712}"/>
              </a:ext>
            </a:extLst>
          </p:cNvPr>
          <p:cNvSpPr txBox="1"/>
          <p:nvPr/>
        </p:nvSpPr>
        <p:spPr>
          <a:xfrm>
            <a:off x="10042696" y="5833411"/>
            <a:ext cx="855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 = 54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E808F34B-028C-47B7-BD54-D3161C70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03949"/>
              </p:ext>
            </p:extLst>
          </p:nvPr>
        </p:nvGraphicFramePr>
        <p:xfrm>
          <a:off x="186776" y="2500507"/>
          <a:ext cx="451585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60">
                  <a:extLst>
                    <a:ext uri="{9D8B030D-6E8A-4147-A177-3AD203B41FA5}">
                      <a16:colId xmlns:a16="http://schemas.microsoft.com/office/drawing/2014/main" val="2506924079"/>
                    </a:ext>
                  </a:extLst>
                </a:gridCol>
                <a:gridCol w="1008869">
                  <a:extLst>
                    <a:ext uri="{9D8B030D-6E8A-4147-A177-3AD203B41FA5}">
                      <a16:colId xmlns:a16="http://schemas.microsoft.com/office/drawing/2014/main" val="50473027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01117770"/>
                    </a:ext>
                  </a:extLst>
                </a:gridCol>
                <a:gridCol w="1309723">
                  <a:extLst>
                    <a:ext uri="{9D8B030D-6E8A-4147-A177-3AD203B41FA5}">
                      <a16:colId xmlns:a16="http://schemas.microsoft.com/office/drawing/2014/main" val="2029517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</a:t>
                      </a:r>
                      <a:r>
                        <a:rPr lang="en-GB" baseline="30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</a:t>
                      </a:r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%</a:t>
                      </a:r>
                      <a:r>
                        <a:rPr lang="en-GB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ile</a:t>
                      </a:r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Mean + (2*SD)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 proposal</a:t>
                      </a:r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7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670</a:t>
                      </a:r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[700] N</a:t>
                      </a:r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1018</a:t>
                      </a:r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[950] N</a:t>
                      </a:r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45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[2,300] N</a:t>
                      </a:r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201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With upper outliers removed*: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GB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[2,000] N</a:t>
                      </a:r>
                      <a:endParaRPr lang="en-GB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40209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28136C3-10B1-4D38-9F16-D1AE3C7A1AFD}"/>
              </a:ext>
            </a:extLst>
          </p:cNvPr>
          <p:cNvSpPr txBox="1"/>
          <p:nvPr/>
        </p:nvSpPr>
        <p:spPr>
          <a:xfrm>
            <a:off x="695325" y="824136"/>
            <a:ext cx="489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Tensile neck force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9C8FA-71ED-40F6-ADD4-6E14DC49AF41}"/>
              </a:ext>
            </a:extLst>
          </p:cNvPr>
          <p:cNvSpPr txBox="1"/>
          <p:nvPr/>
        </p:nvSpPr>
        <p:spPr>
          <a:xfrm>
            <a:off x="6025878" y="4598492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700 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6B99E6-894F-4507-9C0A-06996D72690C}"/>
              </a:ext>
            </a:extLst>
          </p:cNvPr>
          <p:cNvSpPr txBox="1"/>
          <p:nvPr/>
        </p:nvSpPr>
        <p:spPr>
          <a:xfrm>
            <a:off x="7788719" y="4286867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950 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B3EC6-1365-4E8D-8E3C-AD1EE7E09032}"/>
              </a:ext>
            </a:extLst>
          </p:cNvPr>
          <p:cNvSpPr txBox="1"/>
          <p:nvPr/>
        </p:nvSpPr>
        <p:spPr>
          <a:xfrm>
            <a:off x="9540934" y="3019959"/>
            <a:ext cx="98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2,000 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438DE9-4E4D-4A5E-A07D-77E9C30CF8CE}"/>
              </a:ext>
            </a:extLst>
          </p:cNvPr>
          <p:cNvSpPr/>
          <p:nvPr/>
        </p:nvSpPr>
        <p:spPr>
          <a:xfrm>
            <a:off x="10163013" y="2033344"/>
            <a:ext cx="653378" cy="756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08A89-DD76-4377-A034-68347AD72DCD}"/>
              </a:ext>
            </a:extLst>
          </p:cNvPr>
          <p:cNvSpPr txBox="1"/>
          <p:nvPr/>
        </p:nvSpPr>
        <p:spPr>
          <a:xfrm>
            <a:off x="277990" y="5230668"/>
            <a:ext cx="45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CLEPA-Japan discussion – 26.11.20</a:t>
            </a:r>
          </a:p>
        </p:txBody>
      </p:sp>
    </p:spTree>
    <p:extLst>
      <p:ext uri="{BB962C8B-B14F-4D97-AF65-F5344CB8AC3E}">
        <p14:creationId xmlns:p14="http://schemas.microsoft.com/office/powerpoint/2010/main" val="33764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0B05-4FB1-47A2-A740-F24A35A4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61" y="1400549"/>
            <a:ext cx="7058216" cy="46203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3580B4-1301-42F1-BF5B-F8B40F567B7A}"/>
              </a:ext>
            </a:extLst>
          </p:cNvPr>
          <p:cNvCxnSpPr>
            <a:cxnSpLocks/>
          </p:cNvCxnSpPr>
          <p:nvPr/>
        </p:nvCxnSpPr>
        <p:spPr>
          <a:xfrm flipH="1">
            <a:off x="5908335" y="4758615"/>
            <a:ext cx="2719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803DBB-18F9-4F8E-A958-E23454403305}"/>
              </a:ext>
            </a:extLst>
          </p:cNvPr>
          <p:cNvCxnSpPr>
            <a:cxnSpLocks/>
          </p:cNvCxnSpPr>
          <p:nvPr/>
        </p:nvCxnSpPr>
        <p:spPr>
          <a:xfrm flipH="1">
            <a:off x="8690950" y="3680099"/>
            <a:ext cx="1250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EDE85E-F418-475A-AF1A-7BE43550E7C8}"/>
              </a:ext>
            </a:extLst>
          </p:cNvPr>
          <p:cNvCxnSpPr>
            <a:cxnSpLocks/>
          </p:cNvCxnSpPr>
          <p:nvPr/>
        </p:nvCxnSpPr>
        <p:spPr>
          <a:xfrm flipH="1">
            <a:off x="10117729" y="2611366"/>
            <a:ext cx="1221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101F822-1054-4AB6-85BC-ED4183D08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80" y="358180"/>
            <a:ext cx="7258195" cy="504056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PROPOSAL</a:t>
            </a:r>
          </a:p>
        </p:txBody>
      </p:sp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33027996-FD44-450D-A484-551A5B4AC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39976"/>
              </p:ext>
            </p:extLst>
          </p:nvPr>
        </p:nvGraphicFramePr>
        <p:xfrm>
          <a:off x="5691011" y="1601162"/>
          <a:ext cx="113172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80">
                  <a:extLst>
                    <a:ext uri="{9D8B030D-6E8A-4147-A177-3AD203B41FA5}">
                      <a16:colId xmlns:a16="http://schemas.microsoft.com/office/drawing/2014/main" val="2291182704"/>
                    </a:ext>
                  </a:extLst>
                </a:gridCol>
                <a:gridCol w="756745">
                  <a:extLst>
                    <a:ext uri="{9D8B030D-6E8A-4147-A177-3AD203B41FA5}">
                      <a16:colId xmlns:a16="http://schemas.microsoft.com/office/drawing/2014/main" val="3790329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1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61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Q1.5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6661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85BE8F8-46BE-4FDD-91EA-1FE7E33BB372}"/>
              </a:ext>
            </a:extLst>
          </p:cNvPr>
          <p:cNvSpPr txBox="1"/>
          <p:nvPr/>
        </p:nvSpPr>
        <p:spPr>
          <a:xfrm>
            <a:off x="6215929" y="5872739"/>
            <a:ext cx="855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 = 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755970-AA78-4F40-BBD1-1B6F3F30C2E6}"/>
              </a:ext>
            </a:extLst>
          </p:cNvPr>
          <p:cNvSpPr txBox="1"/>
          <p:nvPr/>
        </p:nvSpPr>
        <p:spPr>
          <a:xfrm>
            <a:off x="8942335" y="5872739"/>
            <a:ext cx="855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 = 62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A52A87-144F-4F41-AAE6-CC3F46EC3712}"/>
              </a:ext>
            </a:extLst>
          </p:cNvPr>
          <p:cNvSpPr txBox="1"/>
          <p:nvPr/>
        </p:nvSpPr>
        <p:spPr>
          <a:xfrm>
            <a:off x="10301409" y="5875395"/>
            <a:ext cx="855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 = 54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E808F34B-028C-47B7-BD54-D3161C709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49421"/>
              </p:ext>
            </p:extLst>
          </p:nvPr>
        </p:nvGraphicFramePr>
        <p:xfrm>
          <a:off x="277990" y="2367280"/>
          <a:ext cx="45022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525">
                  <a:extLst>
                    <a:ext uri="{9D8B030D-6E8A-4147-A177-3AD203B41FA5}">
                      <a16:colId xmlns:a16="http://schemas.microsoft.com/office/drawing/2014/main" val="2506924079"/>
                    </a:ext>
                  </a:extLst>
                </a:gridCol>
                <a:gridCol w="1143921">
                  <a:extLst>
                    <a:ext uri="{9D8B030D-6E8A-4147-A177-3AD203B41FA5}">
                      <a16:colId xmlns:a16="http://schemas.microsoft.com/office/drawing/2014/main" val="504730277"/>
                    </a:ext>
                  </a:extLst>
                </a:gridCol>
                <a:gridCol w="1143921">
                  <a:extLst>
                    <a:ext uri="{9D8B030D-6E8A-4147-A177-3AD203B41FA5}">
                      <a16:colId xmlns:a16="http://schemas.microsoft.com/office/drawing/2014/main" val="358224868"/>
                    </a:ext>
                  </a:extLst>
                </a:gridCol>
                <a:gridCol w="1143921">
                  <a:extLst>
                    <a:ext uri="{9D8B030D-6E8A-4147-A177-3AD203B41FA5}">
                      <a16:colId xmlns:a16="http://schemas.microsoft.com/office/drawing/2014/main" val="161920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</a:t>
                      </a:r>
                      <a:r>
                        <a:rPr lang="en-GB" baseline="300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</a:t>
                      </a:r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%</a:t>
                      </a:r>
                      <a:r>
                        <a:rPr lang="en-GB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ile</a:t>
                      </a:r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Mean + (2*SD)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Limit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7997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[10] Nm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425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en-GB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[20]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458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[30]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201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E8E68B8-F484-408A-8A39-536BE1EA87EE}"/>
              </a:ext>
            </a:extLst>
          </p:cNvPr>
          <p:cNvSpPr txBox="1"/>
          <p:nvPr/>
        </p:nvSpPr>
        <p:spPr>
          <a:xfrm>
            <a:off x="7561654" y="5872739"/>
            <a:ext cx="8552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n =71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648FA-08D0-4CC9-853A-348DA6307726}"/>
              </a:ext>
            </a:extLst>
          </p:cNvPr>
          <p:cNvSpPr txBox="1"/>
          <p:nvPr/>
        </p:nvSpPr>
        <p:spPr>
          <a:xfrm>
            <a:off x="277990" y="4558863"/>
            <a:ext cx="450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 Worst-case is unclear for Q0 dummy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E9877-F446-491D-ABC3-BF867B85986E}"/>
              </a:ext>
            </a:extLst>
          </p:cNvPr>
          <p:cNvSpPr txBox="1"/>
          <p:nvPr/>
        </p:nvSpPr>
        <p:spPr>
          <a:xfrm>
            <a:off x="695325" y="824136"/>
            <a:ext cx="489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Neck flexion moment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DF997B-E7F2-4341-9DF6-F8E6008D5533}"/>
              </a:ext>
            </a:extLst>
          </p:cNvPr>
          <p:cNvSpPr txBox="1"/>
          <p:nvPr/>
        </p:nvSpPr>
        <p:spPr>
          <a:xfrm>
            <a:off x="5706011" y="4418719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 Nm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A190B-56B7-4131-ACF6-0399DFF0734B}"/>
              </a:ext>
            </a:extLst>
          </p:cNvPr>
          <p:cNvSpPr txBox="1"/>
          <p:nvPr/>
        </p:nvSpPr>
        <p:spPr>
          <a:xfrm>
            <a:off x="8457877" y="3370575"/>
            <a:ext cx="80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20 Nm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42FA4A-EE4C-4D18-9117-6FF25CDE57D5}"/>
              </a:ext>
            </a:extLst>
          </p:cNvPr>
          <p:cNvSpPr txBox="1"/>
          <p:nvPr/>
        </p:nvSpPr>
        <p:spPr>
          <a:xfrm>
            <a:off x="9690090" y="2251574"/>
            <a:ext cx="85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30 Nm</a:t>
            </a:r>
          </a:p>
        </p:txBody>
      </p:sp>
    </p:spTree>
    <p:extLst>
      <p:ext uri="{BB962C8B-B14F-4D97-AF65-F5344CB8AC3E}">
        <p14:creationId xmlns:p14="http://schemas.microsoft.com/office/powerpoint/2010/main" val="107052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0CA8-F52A-4CAF-AF61-320B97DB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24" y="1575233"/>
            <a:ext cx="11738141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analysis and limits presented here are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work-in-progress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based on samples from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UK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Spain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CLEPA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only (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49 CRS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other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Contracting Parties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 their anonymised monitoring data to support our analysis and confirm the proposed limits?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CLEPA proposes to defer a decision until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May 2021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the understanding that further monitoring data will be provided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8EAE85-F8C2-4601-89F2-1E67BBBC6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80" y="358180"/>
            <a:ext cx="7258195" cy="504056"/>
          </a:xfrm>
        </p:spPr>
        <p:txBody>
          <a:bodyPr/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134204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396A5D-5991-4C8A-90CB-2A08AB27C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98744"/>
            <a:ext cx="12192000" cy="3187806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MANY THANKS FOR YOUR ATTENTION</a:t>
            </a:r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600" dirty="0">
                <a:latin typeface="Segoe UI" panose="020B0502040204020203" pitchFamily="34" charset="0"/>
                <a:cs typeface="Segoe UI" panose="020B0502040204020203" pitchFamily="34" charset="0"/>
              </a:rPr>
              <a:t>Acknowledgements:</a:t>
            </a:r>
            <a:br>
              <a:rPr lang="en-GB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000" dirty="0">
                <a:latin typeface="Segoe UI" panose="020B0502040204020203" pitchFamily="34" charset="0"/>
                <a:cs typeface="Segoe UI" panose="020B0502040204020203" pitchFamily="34" charset="0"/>
              </a:rPr>
              <a:t>Vehicle Certification Agency (VCA) &amp; UK Department for Transport</a:t>
            </a:r>
            <a:br>
              <a:rPr lang="en-GB" sz="3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000" dirty="0">
                <a:latin typeface="Segoe UI" panose="020B0502040204020203" pitchFamily="34" charset="0"/>
                <a:cs typeface="Segoe UI" panose="020B0502040204020203" pitchFamily="34" charset="0"/>
              </a:rPr>
              <a:t>Ministry of Industry, Commerce and Tourism, Spain &amp; IDIADA</a:t>
            </a:r>
            <a:br>
              <a:rPr lang="en-GB" sz="3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3000" dirty="0">
                <a:latin typeface="Segoe UI" panose="020B0502040204020203" pitchFamily="34" charset="0"/>
                <a:cs typeface="Segoe UI" panose="020B0502040204020203" pitchFamily="34" charset="0"/>
              </a:rPr>
              <a:t>CLEPA Secretariat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E844-AFCA-4D16-A900-FCCF98318306}"/>
              </a:ext>
            </a:extLst>
          </p:cNvPr>
          <p:cNvSpPr txBox="1"/>
          <p:nvPr/>
        </p:nvSpPr>
        <p:spPr>
          <a:xfrm>
            <a:off x="9248775" y="171450"/>
            <a:ext cx="2943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Informal document GRSP-68-XX</a:t>
            </a:r>
          </a:p>
          <a:p>
            <a:pPr algn="r"/>
            <a:r>
              <a:rPr lang="en-GB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68</a:t>
            </a:r>
            <a:r>
              <a:rPr lang="en-GB" sz="1400" b="1" baseline="30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GB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GRSP</a:t>
            </a:r>
            <a:r>
              <a:rPr lang="en-GB"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07-11 Dec </a:t>
            </a:r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</a:p>
          <a:p>
            <a:pPr algn="r"/>
            <a:r>
              <a:rPr lang="en-GB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 item 12</a:t>
            </a:r>
          </a:p>
        </p:txBody>
      </p:sp>
    </p:spTree>
    <p:extLst>
      <p:ext uri="{BB962C8B-B14F-4D97-AF65-F5344CB8AC3E}">
        <p14:creationId xmlns:p14="http://schemas.microsoft.com/office/powerpoint/2010/main" val="4146917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QdVViYTSG4q3RgsQ9jz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irm Format - template_Blue">
  <a:themeElements>
    <a:clrScheme name="McKinsey Cyan-Blue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27F00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wide" id="{CBAAA8DA-AFC5-4F8A-BF34-733F303E9EE7}" vid="{C83A2FBA-1D83-4DE4-A7E3-439E0B148B18}"/>
    </a:ext>
  </a:extLst>
</a:theme>
</file>

<file path=ppt/theme/theme7.xml><?xml version="1.0" encoding="utf-8"?>
<a:theme xmlns:a="http://schemas.openxmlformats.org/drawingml/2006/main" name="3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8.xml><?xml version="1.0" encoding="utf-8"?>
<a:theme xmlns:a="http://schemas.openxmlformats.org/drawingml/2006/main" name="4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point template 2018 - Blank" id="{DF1BBAD5-E2EB-4D5F-ABCC-381341D384E7}" vid="{4BD42BF5-4BDD-4CB7-B758-E20434490F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8DC0697F2946967019A6C2D9957F" ma:contentTypeVersion="13" ma:contentTypeDescription="Create a new document." ma:contentTypeScope="" ma:versionID="17c92271807e1ae9c68aba83e4a62845">
  <xsd:schema xmlns:xsd="http://www.w3.org/2001/XMLSchema" xmlns:xs="http://www.w3.org/2001/XMLSchema" xmlns:p="http://schemas.microsoft.com/office/2006/metadata/properties" xmlns:ns3="145f47db-c14e-4b38-9bf8-0ca0ef7f6396" xmlns:ns4="21dbf145-ec6f-4074-a11c-49f272c036cd" targetNamespace="http://schemas.microsoft.com/office/2006/metadata/properties" ma:root="true" ma:fieldsID="261b978d88a285d498d7334e80599cc7" ns3:_="" ns4:_="">
    <xsd:import namespace="145f47db-c14e-4b38-9bf8-0ca0ef7f6396"/>
    <xsd:import namespace="21dbf145-ec6f-4074-a11c-49f272c03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f47db-c14e-4b38-9bf8-0ca0ef7f6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bf145-ec6f-4074-a11c-49f272c03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E2FA59-3701-4695-AE1B-51DE05A8AC5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1dbf145-ec6f-4074-a11c-49f272c036cd"/>
    <ds:schemaRef ds:uri="http://schemas.microsoft.com/office/2006/documentManagement/types"/>
    <ds:schemaRef ds:uri="http://schemas.microsoft.com/office/2006/metadata/properties"/>
    <ds:schemaRef ds:uri="http://purl.org/dc/elements/1.1/"/>
    <ds:schemaRef ds:uri="145f47db-c14e-4b38-9bf8-0ca0ef7f639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86673B-F97F-45A7-B141-28A0E4FDC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f47db-c14e-4b38-9bf8-0ca0ef7f6396"/>
    <ds:schemaRef ds:uri="21dbf145-ec6f-4074-a11c-49f272c03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23678</TotalTime>
  <Words>494</Words>
  <Application>Microsoft Office PowerPoint</Application>
  <PresentationFormat>Widescreen</PresentationFormat>
  <Paragraphs>105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Raleway</vt:lpstr>
      <vt:lpstr>Arial</vt:lpstr>
      <vt:lpstr>Calibri</vt:lpstr>
      <vt:lpstr>Segoe UI</vt:lpstr>
      <vt:lpstr>Segoe UI Black</vt:lpstr>
      <vt:lpstr>Chapter Slide - Photo</vt:lpstr>
      <vt:lpstr>1_Chapter Slide - Photo</vt:lpstr>
      <vt:lpstr>1_Default Slide</vt:lpstr>
      <vt:lpstr>2_Default Slide</vt:lpstr>
      <vt:lpstr>3_Default Slide</vt:lpstr>
      <vt:lpstr>Firm Format - template_Blue</vt:lpstr>
      <vt:lpstr>3_Chapter Slide - Photo</vt:lpstr>
      <vt:lpstr>4_Default Slide</vt:lpstr>
      <vt:lpstr>5_Default Slide</vt:lpstr>
      <vt:lpstr>think-cell Slide</vt:lpstr>
      <vt:lpstr>EXPLANATORY PRESENTATION TO CLEPA NECK LOAD LIMITS PROPOSAL </vt:lpstr>
      <vt:lpstr>BACKGROUND</vt:lpstr>
      <vt:lpstr>ANALYSIS METHOD</vt:lpstr>
      <vt:lpstr>ANALYSIS METHOD</vt:lpstr>
      <vt:lpstr>PROPOSAL</vt:lpstr>
      <vt:lpstr>PROPOSAL</vt:lpstr>
      <vt:lpstr>MOVING FORWARD</vt:lpstr>
      <vt:lpstr>MANY THANKS FOR YOUR ATTENTION Acknowledgements: Vehicle Certification Agency (VCA) &amp; UK Department for Transport Ministry of Industry, Commerce and Tourism, Spain &amp; IDIADA CLEPA Secretariat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Edoardo Gianotti</cp:lastModifiedBy>
  <cp:revision>69</cp:revision>
  <cp:lastPrinted>2020-07-21T09:40:56Z</cp:lastPrinted>
  <dcterms:created xsi:type="dcterms:W3CDTF">2018-10-10T14:59:53Z</dcterms:created>
  <dcterms:modified xsi:type="dcterms:W3CDTF">2020-12-01T16:40:42Z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0x01010058F28DC0697F2946967019A6C2D9957F</vt:lpwstr>
  </property>
</Properties>
</file>