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61" r:id="rId6"/>
    <p:sldId id="265" r:id="rId7"/>
    <p:sldId id="267" r:id="rId8"/>
    <p:sldId id="266" r:id="rId9"/>
    <p:sldId id="272" r:id="rId10"/>
    <p:sldId id="273" r:id="rId11"/>
    <p:sldId id="268" r:id="rId12"/>
    <p:sldId id="270" r:id="rId13"/>
    <p:sldId id="269" r:id="rId14"/>
    <p:sldId id="271" r:id="rId15"/>
    <p:sldId id="263" r:id="rId16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2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548" autoAdjust="0"/>
  </p:normalViewPr>
  <p:slideViewPr>
    <p:cSldViewPr>
      <p:cViewPr varScale="1">
        <p:scale>
          <a:sx n="125" d="100"/>
          <a:sy n="125" d="100"/>
        </p:scale>
        <p:origin x="90" y="90"/>
      </p:cViewPr>
      <p:guideLst>
        <p:guide orient="horz" pos="2160"/>
        <p:guide orient="horz" pos="40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A1B-4CF7-969A-06128C9F34B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A1B-4CF7-969A-06128C9F34B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A1B-4CF7-969A-06128C9F34B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A1B-4CF7-969A-06128C9F34B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A1B-4CF7-969A-06128C9F34BF}"/>
              </c:ext>
            </c:extLst>
          </c:dPt>
          <c:dLbls>
            <c:dLbl>
              <c:idx val="0"/>
              <c:layout>
                <c:manualLayout>
                  <c:x val="-3.4767492394611041E-3"/>
                  <c:y val="9.9555555555555619E-2"/>
                </c:manualLayout>
              </c:layout>
              <c:tx>
                <c:rich>
                  <a:bodyPr/>
                  <a:lstStyle/>
                  <a:p>
                    <a:fld id="{A7AA9056-80AB-4DFF-8FB0-B7C4BE106436}" type="CELLRANGE">
                      <a:rPr lang="en-US" altLang="ko-KR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DA1B-4CF7-969A-06128C9F34BF}"/>
                </c:ext>
              </c:extLst>
            </c:dLbl>
            <c:dLbl>
              <c:idx val="1"/>
              <c:layout>
                <c:manualLayout>
                  <c:x val="3.1869833198694116E-17"/>
                  <c:y val="8.8888888888888823E-2"/>
                </c:manualLayout>
              </c:layout>
              <c:tx>
                <c:rich>
                  <a:bodyPr/>
                  <a:lstStyle/>
                  <a:p>
                    <a:fld id="{470B2E2B-CAEA-43AF-8BC6-B6C566087B91}" type="CELLRANGE">
                      <a:rPr lang="en-US" altLang="ko-KR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DA1B-4CF7-969A-06128C9F34BF}"/>
                </c:ext>
              </c:extLst>
            </c:dLbl>
            <c:dLbl>
              <c:idx val="2"/>
              <c:layout>
                <c:manualLayout>
                  <c:x val="-1.738374619730552E-3"/>
                  <c:y val="8.1777777777777783E-2"/>
                </c:manualLayout>
              </c:layout>
              <c:tx>
                <c:rich>
                  <a:bodyPr/>
                  <a:lstStyle/>
                  <a:p>
                    <a:fld id="{3B9581E5-308C-4371-A3AC-F226F2BA6B1C}" type="CELLRANGE">
                      <a:rPr lang="en-US" altLang="ko-KR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DA1B-4CF7-969A-06128C9F34BF}"/>
                </c:ext>
              </c:extLst>
            </c:dLbl>
            <c:dLbl>
              <c:idx val="3"/>
              <c:layout>
                <c:manualLayout>
                  <c:x val="0"/>
                  <c:y val="8.8888888888888851E-2"/>
                </c:manualLayout>
              </c:layout>
              <c:tx>
                <c:rich>
                  <a:bodyPr/>
                  <a:lstStyle/>
                  <a:p>
                    <a:fld id="{9CF2ABC4-F389-440B-BEDB-BC719073579A}" type="CELLRANGE">
                      <a:rPr lang="en-US" altLang="ko-KR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DA1B-4CF7-969A-06128C9F34BF}"/>
                </c:ext>
              </c:extLst>
            </c:dLbl>
            <c:dLbl>
              <c:idx val="4"/>
              <c:layout>
                <c:manualLayout>
                  <c:x val="0"/>
                  <c:y val="0.10666666666666667"/>
                </c:manualLayout>
              </c:layout>
              <c:tx>
                <c:rich>
                  <a:bodyPr/>
                  <a:lstStyle/>
                  <a:p>
                    <a:fld id="{32202276-0B1B-4CE4-A76E-EDD0AA337351}" type="CELLRANGE">
                      <a:rPr lang="en-US" altLang="ko-KR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DA1B-4CF7-969A-06128C9F34BF}"/>
                </c:ext>
              </c:extLst>
            </c:dLbl>
            <c:dLbl>
              <c:idx val="5"/>
              <c:layout>
                <c:manualLayout>
                  <c:x val="-1.2747933279477646E-16"/>
                  <c:y val="8.1777777777777783E-2"/>
                </c:manualLayout>
              </c:layout>
              <c:tx>
                <c:rich>
                  <a:bodyPr/>
                  <a:lstStyle/>
                  <a:p>
                    <a:fld id="{6D8B76C4-DF5C-45D1-B984-067418C00658}" type="CELLRANGE">
                      <a:rPr lang="en-US" altLang="ko-KR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DA1B-4CF7-969A-06128C9F34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Euro-NCAP
(8 models)</c:v>
                </c:pt>
                <c:pt idx="1">
                  <c:v>KNCAP
(4 models)</c:v>
                </c:pt>
                <c:pt idx="2">
                  <c:v>Case 1</c:v>
                </c:pt>
                <c:pt idx="3">
                  <c:v>Case 2</c:v>
                </c:pt>
                <c:pt idx="4">
                  <c:v>Case 3</c:v>
                </c:pt>
                <c:pt idx="5">
                  <c:v>Case 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29</c:v>
                </c:pt>
                <c:pt idx="1">
                  <c:v>28</c:v>
                </c:pt>
                <c:pt idx="2">
                  <c:v>27</c:v>
                </c:pt>
                <c:pt idx="3">
                  <c:v>39</c:v>
                </c:pt>
                <c:pt idx="4">
                  <c:v>36</c:v>
                </c:pt>
                <c:pt idx="5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Sheet1!$B$2:$B$7</c15:f>
                <c15:dlblRangeCache>
                  <c:ptCount val="6"/>
                  <c:pt idx="0">
                    <c:v>29</c:v>
                  </c:pt>
                  <c:pt idx="1">
                    <c:v>28</c:v>
                  </c:pt>
                  <c:pt idx="2">
                    <c:v>27</c:v>
                  </c:pt>
                  <c:pt idx="3">
                    <c:v>39</c:v>
                  </c:pt>
                  <c:pt idx="4">
                    <c:v>36</c:v>
                  </c:pt>
                  <c:pt idx="5">
                    <c:v>11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DA1B-4CF7-969A-06128C9F3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1845240"/>
        <c:axId val="491845568"/>
      </c:barChart>
      <c:catAx>
        <c:axId val="491845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845568"/>
        <c:crosses val="autoZero"/>
        <c:auto val="1"/>
        <c:lblAlgn val="ctr"/>
        <c:lblOffset val="100"/>
        <c:noMultiLvlLbl val="0"/>
      </c:catAx>
      <c:valAx>
        <c:axId val="49184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91845240"/>
        <c:crosses val="autoZero"/>
        <c:crossBetween val="between"/>
        <c:majorUnit val="10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20D5F-8E10-44E5-BE4C-D7EAB9844303}" type="datetimeFigureOut">
              <a:rPr lang="ko-KR" altLang="en-US" smtClean="0"/>
              <a:t>2020-12-01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0EB51-D4CF-4796-B860-6B553D4B5F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7408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0EB51-D4CF-4796-B860-6B553D4B5FC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8212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0EB51-D4CF-4796-B860-6B553D4B5FC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9971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0EB51-D4CF-4796-B860-6B553D4B5FC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7380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fontAlgn="base" latinLnBrk="1">
              <a:buFontTx/>
              <a:buChar char="-"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0EB51-D4CF-4796-B860-6B553D4B5FC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1725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fontAlgn="base" latinLnBrk="1">
              <a:buFontTx/>
              <a:buChar char="-"/>
            </a:pPr>
            <a:endParaRPr lang="ko-KR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0EB51-D4CF-4796-B860-6B553D4B5FC1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9090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0EB51-D4CF-4796-B860-6B553D4B5FC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1224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0EB51-D4CF-4796-B860-6B553D4B5FC1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8751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970B-EFF1-4C3B-B77D-D7785813EEBF}" type="datetimeFigureOut">
              <a:rPr lang="ko-KR" altLang="en-US" smtClean="0"/>
              <a:t>2020-12-01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66B8-95AD-4F43-937E-A38FF74770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873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970B-EFF1-4C3B-B77D-D7785813EEBF}" type="datetimeFigureOut">
              <a:rPr lang="ko-KR" altLang="en-US" smtClean="0"/>
              <a:t>2020-12-01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66B8-95AD-4F43-937E-A38FF74770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93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970B-EFF1-4C3B-B77D-D7785813EEBF}" type="datetimeFigureOut">
              <a:rPr lang="ko-KR" altLang="en-US" smtClean="0"/>
              <a:t>2020-12-01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66B8-95AD-4F43-937E-A38FF74770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569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970B-EFF1-4C3B-B77D-D7785813EEBF}" type="datetimeFigureOut">
              <a:rPr lang="ko-KR" altLang="en-US" smtClean="0"/>
              <a:t>2020-12-01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066B8-95AD-4F43-937E-A38FF74770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998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C970B-EFF1-4C3B-B77D-D7785813EEBF}" type="datetimeFigureOut">
              <a:rPr lang="ko-KR" altLang="en-US" smtClean="0"/>
              <a:t>2020-12-01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066B8-95AD-4F43-937E-A38FF74770C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161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gif"/><Relationship Id="rId5" Type="http://schemas.openxmlformats.org/officeDocument/2006/relationships/image" Target="../media/image10.png"/><Relationship Id="rId10" Type="http://schemas.openxmlformats.org/officeDocument/2006/relationships/image" Target="../media/image15.gif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63" y="0"/>
            <a:ext cx="3664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Calibri" pitchFamily="34" charset="0"/>
                <a:cs typeface="Arial" pitchFamily="34" charset="0"/>
              </a:rPr>
              <a:t>Submitted by the expert from Republic of Korea</a:t>
            </a:r>
            <a:endParaRPr lang="ko-KR" altLang="en-US" sz="14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Textfeld 128"/>
          <p:cNvSpPr txBox="1">
            <a:spLocks noChangeArrowheads="1"/>
          </p:cNvSpPr>
          <p:nvPr/>
        </p:nvSpPr>
        <p:spPr bwMode="auto">
          <a:xfrm>
            <a:off x="6084168" y="43542"/>
            <a:ext cx="302433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altLang="ko-KR" sz="1200" u="sng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Informal document </a:t>
            </a:r>
            <a:r>
              <a:rPr lang="en-US" altLang="ko-KR" sz="1200" b="1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GRSP-68-06</a:t>
            </a:r>
          </a:p>
          <a:p>
            <a:pPr algn="r">
              <a:lnSpc>
                <a:spcPts val="1200"/>
              </a:lnSpc>
            </a:pPr>
            <a:r>
              <a:rPr lang="en-US" altLang="ko-KR" sz="1200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(68th </a:t>
            </a:r>
            <a:r>
              <a:rPr lang="en-US" altLang="ko-KR" sz="1200" b="1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GRSP, 7-11 Dec. 2020,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altLang="ko-KR" sz="1200">
                <a:latin typeface="Calibri" pitchFamily="34" charset="0"/>
                <a:ea typeface="Arial Unicode MS" pitchFamily="50" charset="-127"/>
                <a:cs typeface="Arial" pitchFamily="34" charset="0"/>
              </a:rPr>
              <a:t>agenda item 15)</a:t>
            </a:r>
            <a:r>
              <a:rPr lang="en-AU" altLang="ko-KR" sz="1200" dirty="0">
                <a:latin typeface="Calibri" pitchFamily="34" charset="0"/>
                <a:ea typeface="Arial Unicode MS" pitchFamily="50" charset="-127"/>
                <a:cs typeface="Arial" pitchFamily="34" charset="0"/>
              </a:rPr>
              <a:t> 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" y="1885419"/>
            <a:ext cx="9144000" cy="20161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>
              <a:latin typeface="Calibri" pitchFamily="34" charset="0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9811" y="2255358"/>
            <a:ext cx="662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KNCAP results of Micro-Mobility</a:t>
            </a:r>
          </a:p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(L7 Category vehicles)</a:t>
            </a:r>
            <a:endParaRPr lang="ko-KR" altLang="en-US" sz="32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" name="_x145219488" descr="EMB0000096415d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130" y="6303474"/>
            <a:ext cx="3789741" cy="44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16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_x145219488" descr="EMB0000096415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7" y="6538041"/>
            <a:ext cx="2398926" cy="28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8534860" y="6583469"/>
            <a:ext cx="6207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fld id="{C8F1E231-AFA3-4187-95A2-97149B9CF3C5}" type="slidenum">
              <a:rPr lang="ko-KR" alt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t>10</a:t>
            </a:fld>
            <a:r>
              <a:rPr lang="en-US" altLang="ko-K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270"/>
            <a:ext cx="9144000" cy="62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 rot="10800000" flipH="1" flipV="1">
            <a:off x="62272" y="108154"/>
            <a:ext cx="667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Calibri" pitchFamily="34" charset="0"/>
                <a:ea typeface="Ebrima" pitchFamily="2" charset="0"/>
                <a:cs typeface="Arial" pitchFamily="34" charset="0"/>
              </a:rPr>
              <a:t>Other Tests for Micro-Mobility</a:t>
            </a:r>
            <a:endParaRPr lang="ko-KR" altLang="en-US" sz="20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0800000" flipH="1" flipV="1">
            <a:off x="323528" y="908720"/>
            <a:ext cx="667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ko-KR" b="1" dirty="0">
                <a:latin typeface="Calibri" pitchFamily="34" charset="0"/>
                <a:ea typeface="Ebrima" pitchFamily="2" charset="0"/>
                <a:cs typeface="Arial" pitchFamily="34" charset="0"/>
              </a:rPr>
              <a:t>Other Tests  : </a:t>
            </a:r>
            <a:r>
              <a:rPr lang="en-US" altLang="ko-KR" b="1" dirty="0">
                <a:solidFill>
                  <a:srgbClr val="0000FF"/>
                </a:solidFill>
                <a:latin typeface="Calibri" pitchFamily="34" charset="0"/>
                <a:ea typeface="Ebrima" pitchFamily="2" charset="0"/>
                <a:cs typeface="Arial" pitchFamily="34" charset="0"/>
              </a:rPr>
              <a:t>All Pass</a:t>
            </a:r>
            <a:endParaRPr lang="ko-KR" altLang="en-US" b="1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H="1" flipV="1">
            <a:off x="467544" y="1250272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itchFamily="2" charset="2"/>
              <a:buChar char="§"/>
            </a:pPr>
            <a:r>
              <a:rPr lang="en-US" altLang="ko-KR" sz="1600" b="1" dirty="0">
                <a:latin typeface="Calibri" pitchFamily="34" charset="0"/>
                <a:cs typeface="Arial" pitchFamily="34" charset="0"/>
              </a:rPr>
              <a:t>Door latch &amp; hinge : </a:t>
            </a:r>
            <a:r>
              <a:rPr lang="en-US" altLang="ko-KR" sz="1600" dirty="0">
                <a:latin typeface="Calibri" pitchFamily="34" charset="0"/>
                <a:cs typeface="Arial" pitchFamily="34" charset="0"/>
              </a:rPr>
              <a:t>similar to UN R11, apply about 80% of load    </a:t>
            </a:r>
            <a:endParaRPr lang="ko-KR" altLang="en-US" sz="1600" dirty="0"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024463"/>
              </p:ext>
            </p:extLst>
          </p:nvPr>
        </p:nvGraphicFramePr>
        <p:xfrm>
          <a:off x="810958" y="1645559"/>
          <a:ext cx="5472606" cy="1188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4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44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Applied</a:t>
                      </a:r>
                      <a:r>
                        <a:rPr lang="en-US" altLang="ko-KR" sz="11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Load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Striker &amp;</a:t>
                      </a:r>
                      <a:r>
                        <a:rPr lang="en-US" altLang="ko-KR" sz="11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Latch </a:t>
                      </a:r>
                      <a:r>
                        <a:rPr lang="en-US" altLang="ko-KR" sz="1100" b="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(direction)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Hinge </a:t>
                      </a:r>
                      <a:r>
                        <a:rPr lang="en-US" altLang="ko-KR" sz="11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(direction)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9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Calibri" pitchFamily="34" charset="0"/>
                        </a:rPr>
                        <a:t>UN R11</a:t>
                      </a:r>
                      <a:endParaRPr lang="ko-KR" altLang="en-US" sz="1100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    1,130 kg</a:t>
                      </a:r>
                      <a:r>
                        <a:rPr lang="en-US" altLang="ko-KR" sz="11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(Vertical)</a:t>
                      </a:r>
                    </a:p>
                    <a:p>
                      <a:pPr algn="l" latinLnBrk="1"/>
                      <a:r>
                        <a:rPr lang="en-US" altLang="ko-KR" sz="11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       905 kg (Width)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  1,130 kg</a:t>
                      </a:r>
                      <a:r>
                        <a:rPr lang="en-US" altLang="ko-KR" sz="11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(Longitudinal)</a:t>
                      </a:r>
                    </a:p>
                    <a:p>
                      <a:pPr algn="l" latinLnBrk="1"/>
                      <a:r>
                        <a:rPr lang="en-US" altLang="ko-KR" sz="11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     905 kg (Width)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9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Calibri" pitchFamily="34" charset="0"/>
                        </a:rPr>
                        <a:t>Korean</a:t>
                      </a:r>
                      <a:r>
                        <a:rPr lang="en-US" altLang="ko-KR" sz="1100" baseline="0" dirty="0">
                          <a:latin typeface="Calibri" pitchFamily="34" charset="0"/>
                        </a:rPr>
                        <a:t> Requirements</a:t>
                      </a:r>
                      <a:endParaRPr lang="ko-KR" altLang="en-US" sz="1100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       910 kg</a:t>
                      </a:r>
                      <a:r>
                        <a:rPr lang="en-US" altLang="ko-KR" sz="11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(Vertical)</a:t>
                      </a:r>
                    </a:p>
                    <a:p>
                      <a:pPr algn="l" latinLnBrk="1"/>
                      <a:r>
                        <a:rPr lang="en-US" altLang="ko-KR" sz="11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       730 kg (Width)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    910 kg</a:t>
                      </a:r>
                      <a:r>
                        <a:rPr lang="en-US" altLang="ko-KR" sz="11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(Longitudinal)</a:t>
                      </a:r>
                    </a:p>
                    <a:p>
                      <a:pPr algn="l" latinLnBrk="1"/>
                      <a:r>
                        <a:rPr lang="en-US" altLang="ko-KR" sz="11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    905 kg (Width)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 rot="10800000" flipH="1" flipV="1">
            <a:off x="471180" y="2830488"/>
            <a:ext cx="734481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itchFamily="2" charset="2"/>
              <a:buChar char="§"/>
            </a:pPr>
            <a:r>
              <a:rPr lang="en-US" altLang="ko-KR" sz="1700" b="1" dirty="0">
                <a:latin typeface="Calibri" pitchFamily="34" charset="0"/>
                <a:cs typeface="Arial" pitchFamily="34" charset="0"/>
              </a:rPr>
              <a:t>Seatbelt Anchorage </a:t>
            </a:r>
            <a:endParaRPr lang="ko-KR" altLang="en-US" sz="17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0800000" flipH="1" flipV="1">
            <a:off x="432316" y="3118520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179388" fontAlgn="base">
              <a:buFont typeface="Arial" pitchFamily="34" charset="0"/>
              <a:buChar char="•"/>
            </a:pPr>
            <a:r>
              <a:rPr lang="en-US" altLang="ko-KR" sz="1400" dirty="0">
                <a:latin typeface="Calibri" pitchFamily="34" charset="0"/>
              </a:rPr>
              <a:t>2 points-seatbelt : 1,820kg </a:t>
            </a:r>
            <a:r>
              <a:rPr lang="en-US" altLang="ko-KR" sz="1200" dirty="0">
                <a:latin typeface="Calibri" pitchFamily="34" charset="0"/>
              </a:rPr>
              <a:t>(0.2s or more)</a:t>
            </a:r>
          </a:p>
          <a:p>
            <a:pPr marL="444500" indent="-179388" fontAlgn="base">
              <a:buFont typeface="Arial" pitchFamily="34" charset="0"/>
              <a:buChar char="•"/>
            </a:pPr>
            <a:r>
              <a:rPr lang="en-US" altLang="ko-KR" sz="1400" dirty="0">
                <a:latin typeface="Calibri" pitchFamily="34" charset="0"/>
              </a:rPr>
              <a:t>3 points-seatbelt : 1,100kg </a:t>
            </a:r>
            <a:r>
              <a:rPr lang="en-US" altLang="ko-KR" sz="1200" dirty="0">
                <a:latin typeface="Calibri" pitchFamily="34" charset="0"/>
              </a:rPr>
              <a:t>(0.2s or more at pelvic &amp; torso)</a:t>
            </a:r>
            <a:endParaRPr lang="ko-KR" altLang="en-US" sz="1200" dirty="0">
              <a:latin typeface="Calibri" pitchFamily="34" charset="0"/>
            </a:endParaRPr>
          </a:p>
        </p:txBody>
      </p:sp>
      <p:graphicFrame>
        <p:nvGraphicFramePr>
          <p:cNvPr id="29" name="표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023638"/>
              </p:ext>
            </p:extLst>
          </p:nvPr>
        </p:nvGraphicFramePr>
        <p:xfrm>
          <a:off x="831220" y="3701356"/>
          <a:ext cx="5472606" cy="1148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4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449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Applied</a:t>
                      </a:r>
                      <a:r>
                        <a:rPr lang="en-US" altLang="ko-KR" sz="11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Load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 points-seatbelt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 points-seatbelt</a:t>
                      </a:r>
                      <a:endParaRPr lang="ko-KR" altLang="en-US" sz="11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9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Calibri" pitchFamily="34" charset="0"/>
                        </a:rPr>
                        <a:t>UN R14</a:t>
                      </a:r>
                    </a:p>
                    <a:p>
                      <a:pPr algn="ctr" latinLnBrk="1"/>
                      <a:r>
                        <a:rPr lang="en-US" altLang="ko-KR" sz="1100" dirty="0">
                          <a:latin typeface="Calibri" pitchFamily="34" charset="0"/>
                        </a:rPr>
                        <a:t>(Seatbelt</a:t>
                      </a:r>
                      <a:r>
                        <a:rPr lang="en-US" altLang="ko-KR" sz="1100" baseline="0" dirty="0">
                          <a:latin typeface="Calibri" pitchFamily="34" charset="0"/>
                        </a:rPr>
                        <a:t> anchorage)</a:t>
                      </a:r>
                      <a:endParaRPr lang="ko-KR" altLang="en-US" sz="1100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    2,270 kg</a:t>
                      </a:r>
                      <a:r>
                        <a:rPr lang="en-US" altLang="ko-KR" sz="11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(pelvic)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  1,360 kg</a:t>
                      </a:r>
                      <a:r>
                        <a:rPr lang="en-US" altLang="ko-KR" sz="11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(pelvic &amp;  torso)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9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Calibri" pitchFamily="34" charset="0"/>
                        </a:rPr>
                        <a:t>Korean</a:t>
                      </a:r>
                      <a:r>
                        <a:rPr lang="en-US" altLang="ko-KR" sz="1100" baseline="0" dirty="0">
                          <a:latin typeface="Calibri" pitchFamily="34" charset="0"/>
                        </a:rPr>
                        <a:t> Requirement</a:t>
                      </a:r>
                      <a:endParaRPr lang="ko-KR" altLang="en-US" sz="1100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    1,820 kg</a:t>
                      </a:r>
                      <a:r>
                        <a:rPr lang="en-US" altLang="ko-KR" sz="11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(pelvic)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1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   1,100 kg</a:t>
                      </a:r>
                      <a:r>
                        <a:rPr lang="en-US" altLang="ko-KR" sz="11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(pelvic &amp;  torso)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 rot="10800000" flipH="1" flipV="1">
            <a:off x="471181" y="4857834"/>
            <a:ext cx="734481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itchFamily="2" charset="2"/>
              <a:buChar char="§"/>
            </a:pPr>
            <a:r>
              <a:rPr lang="en-US" altLang="ko-KR" sz="1700" b="1" dirty="0">
                <a:latin typeface="Calibri" pitchFamily="34" charset="0"/>
                <a:cs typeface="Arial" pitchFamily="34" charset="0"/>
              </a:rPr>
              <a:t>Seat Anchorage </a:t>
            </a:r>
            <a:endParaRPr lang="ko-KR" altLang="en-US" sz="17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0800000" flipH="1" flipV="1">
            <a:off x="424112" y="5159516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179388" fontAlgn="base">
              <a:buFont typeface="Arial" pitchFamily="34" charset="0"/>
              <a:buChar char="•"/>
            </a:pPr>
            <a:r>
              <a:rPr lang="en-US" altLang="ko-KR" sz="1400" dirty="0">
                <a:latin typeface="Calibri" pitchFamily="34" charset="0"/>
              </a:rPr>
              <a:t> Applied load :  20 times of seat weight</a:t>
            </a:r>
            <a:endParaRPr lang="ko-KR" altLang="en-US" sz="1400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0800000" flipH="1" flipV="1">
            <a:off x="501030" y="5467142"/>
            <a:ext cx="734481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itchFamily="2" charset="2"/>
              <a:buChar char="§"/>
            </a:pPr>
            <a:r>
              <a:rPr lang="en-US" altLang="ko-KR" sz="1700" b="1" dirty="0">
                <a:latin typeface="Calibri" pitchFamily="34" charset="0"/>
                <a:cs typeface="Arial" pitchFamily="34" charset="0"/>
              </a:rPr>
              <a:t>Electrical Safety of high voltage system   </a:t>
            </a:r>
            <a:endParaRPr lang="ko-KR" altLang="en-US" sz="17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10800000" flipH="1" flipV="1">
            <a:off x="424112" y="5787842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179388" fontAlgn="base">
              <a:buFont typeface="Arial" pitchFamily="34" charset="0"/>
              <a:buChar char="•"/>
            </a:pPr>
            <a:r>
              <a:rPr lang="en-US" altLang="ko-KR" sz="1400" dirty="0">
                <a:latin typeface="Calibri" pitchFamily="34" charset="0"/>
              </a:rPr>
              <a:t> After collision test*, Check the safety insulation &amp; prevention against electrical shock </a:t>
            </a:r>
            <a:endParaRPr lang="ko-KR" altLang="en-US" sz="1400" dirty="0">
              <a:latin typeface="Calibri" pitchFamily="34" charset="0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759212" y="6054247"/>
            <a:ext cx="82720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indent="-146050" fontAlgn="base"/>
            <a:r>
              <a:rPr lang="ko-KR" altLang="en-US" sz="1200" dirty="0">
                <a:latin typeface="Calibri" pitchFamily="34" charset="0"/>
                <a:cs typeface="Arial" pitchFamily="34" charset="0"/>
              </a:rPr>
              <a:t>* </a:t>
            </a:r>
            <a:r>
              <a:rPr lang="en-US" altLang="ko-KR" sz="1200" dirty="0">
                <a:latin typeface="Calibri" pitchFamily="34" charset="0"/>
                <a:cs typeface="Arial" pitchFamily="34" charset="0"/>
              </a:rPr>
              <a:t>Frontal : 48.3km/h, Rear : 48.3km/h, Lateral : 50km/h</a:t>
            </a:r>
            <a:endParaRPr lang="ko-KR" altLang="en-US" sz="1200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097" name="_x407472336" descr="EMB000024cc3a1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506" y="3573016"/>
            <a:ext cx="1914530" cy="123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_x407472496" descr="EMB000024cc3a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60936"/>
            <a:ext cx="1884435" cy="121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 rot="10800000" flipH="1" flipV="1">
            <a:off x="6544791" y="2872949"/>
            <a:ext cx="1926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2" fontAlgn="base"/>
            <a:r>
              <a:rPr lang="en-US" altLang="ko-KR" sz="1200" dirty="0">
                <a:latin typeface="Calibri" pitchFamily="34" charset="0"/>
              </a:rPr>
              <a:t>&lt; Door Hinge Test&gt;</a:t>
            </a:r>
            <a:endParaRPr lang="ko-KR" altLang="en-US" sz="1200" dirty="0"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10800000" flipH="1" flipV="1">
            <a:off x="6283564" y="4832198"/>
            <a:ext cx="2327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2" fontAlgn="base"/>
            <a:r>
              <a:rPr lang="en-US" altLang="ko-KR" sz="1200" dirty="0">
                <a:latin typeface="Calibri" pitchFamily="34" charset="0"/>
              </a:rPr>
              <a:t>&lt; Seatbelt Anchorage Test&gt;</a:t>
            </a:r>
            <a:endParaRPr lang="ko-KR" altLang="en-U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656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_x145219488" descr="EMB0000096415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7" y="6538041"/>
            <a:ext cx="2398926" cy="28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8534860" y="6583469"/>
            <a:ext cx="6207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fld id="{C8F1E231-AFA3-4187-95A2-97149B9CF3C5}" type="slidenum">
              <a:rPr lang="ko-KR" alt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t>11</a:t>
            </a:fld>
            <a:r>
              <a:rPr lang="en-US" altLang="ko-K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270"/>
            <a:ext cx="9144000" cy="62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 rot="10800000" flipH="1" flipV="1">
            <a:off x="62272" y="108154"/>
            <a:ext cx="667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Calibri" pitchFamily="34" charset="0"/>
                <a:ea typeface="Ebrima" pitchFamily="2" charset="0"/>
                <a:cs typeface="Arial" pitchFamily="34" charset="0"/>
              </a:rPr>
              <a:t>Conclusions</a:t>
            </a:r>
            <a:endParaRPr lang="ko-KR" altLang="en-US" sz="20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0800000" flipH="1" flipV="1">
            <a:off x="323528" y="98072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ko-KR" b="1" dirty="0">
                <a:latin typeface="Calibri" pitchFamily="34" charset="0"/>
                <a:ea typeface="Ebrima" pitchFamily="2" charset="0"/>
                <a:cs typeface="Arial" pitchFamily="34" charset="0"/>
              </a:rPr>
              <a:t>Frontal &amp; Side impact tests were performed using Euro-NCAP Heavy-</a:t>
            </a:r>
            <a:r>
              <a:rPr lang="en-US" altLang="ko-KR" b="1" dirty="0" err="1">
                <a:latin typeface="Calibri" pitchFamily="34" charset="0"/>
                <a:ea typeface="Ebrima" pitchFamily="2" charset="0"/>
                <a:cs typeface="Arial" pitchFamily="34" charset="0"/>
              </a:rPr>
              <a:t>Quadricycles</a:t>
            </a:r>
            <a:r>
              <a:rPr lang="en-US" altLang="ko-KR" b="1" dirty="0">
                <a:latin typeface="Calibri" pitchFamily="34" charset="0"/>
                <a:ea typeface="Ebrima" pitchFamily="2" charset="0"/>
                <a:cs typeface="Arial" pitchFamily="34" charset="0"/>
              </a:rPr>
              <a:t> Assessment Protocol in 2019</a:t>
            </a:r>
            <a:endParaRPr lang="ko-KR" altLang="en-US" b="1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H="1" flipV="1">
            <a:off x="439853" y="1679322"/>
            <a:ext cx="82642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itchFamily="2" charset="2"/>
              <a:buChar char="§"/>
            </a:pPr>
            <a:r>
              <a:rPr lang="en-US" altLang="ko-KR" b="1" dirty="0">
                <a:latin typeface="Calibri" pitchFamily="34" charset="0"/>
                <a:cs typeface="Arial" pitchFamily="34" charset="0"/>
              </a:rPr>
              <a:t>Overall Rating was  1~2 stars(Ave. 28.3%)</a:t>
            </a:r>
            <a:r>
              <a:rPr lang="en-US" altLang="ko-KR" dirty="0">
                <a:latin typeface="Calibri" pitchFamily="34" charset="0"/>
                <a:cs typeface="Arial" pitchFamily="34" charset="0"/>
              </a:rPr>
              <a:t>, </a:t>
            </a:r>
          </a:p>
          <a:p>
            <a:pPr fontAlgn="base"/>
            <a:r>
              <a:rPr lang="en-US" altLang="ko-KR" sz="1600" dirty="0">
                <a:latin typeface="Calibri" pitchFamily="34" charset="0"/>
                <a:cs typeface="Arial" pitchFamily="34" charset="0"/>
              </a:rPr>
              <a:t>      Compare with small &amp; medium passenger vehicles(95%), 30% of those of vehicles. </a:t>
            </a:r>
            <a:endParaRPr lang="ko-KR" alt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 flipH="1" flipV="1">
            <a:off x="439853" y="2333491"/>
            <a:ext cx="826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itchFamily="2" charset="2"/>
              <a:buChar char="§"/>
            </a:pPr>
            <a:r>
              <a:rPr lang="en-US" altLang="ko-KR" b="1" dirty="0">
                <a:latin typeface="Calibri" pitchFamily="34" charset="0"/>
                <a:cs typeface="Arial" pitchFamily="34" charset="0"/>
              </a:rPr>
              <a:t>CPI of 2 models of all test vehicles was low than that of motorcycle</a:t>
            </a:r>
            <a:r>
              <a:rPr lang="en-US" altLang="ko-KR" dirty="0">
                <a:latin typeface="Calibri" pitchFamily="34" charset="0"/>
                <a:cs typeface="Arial" pitchFamily="34" charset="0"/>
              </a:rPr>
              <a:t> </a:t>
            </a:r>
            <a:endParaRPr lang="ko-KR" altLang="en-US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" name="오른쪽 화살표 1"/>
          <p:cNvSpPr/>
          <p:nvPr/>
        </p:nvSpPr>
        <p:spPr>
          <a:xfrm>
            <a:off x="604367" y="3312559"/>
            <a:ext cx="33006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 rot="10800000" flipH="1" flipV="1">
            <a:off x="964101" y="2996952"/>
            <a:ext cx="7856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It would be difficult to make new impact test requirements for Micro-Mobility  to ensure crash safety  as equivalent level with small passenger vehicles at this moment, More consideration would be needed </a:t>
            </a:r>
            <a:endParaRPr lang="ko-KR" altLang="en-US" b="1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0800000" flipH="1" flipV="1">
            <a:off x="395536" y="4228323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ko-KR" b="1" dirty="0">
                <a:latin typeface="Calibri" pitchFamily="34" charset="0"/>
                <a:ea typeface="Ebrima" pitchFamily="2" charset="0"/>
                <a:cs typeface="Arial" pitchFamily="34" charset="0"/>
              </a:rPr>
              <a:t>It was confirmed Micro-Mobility can comply with other requirements in KMVSS such as Door latch, Seat &amp; seatbelt anchorage and  electrical safety after impact</a:t>
            </a:r>
            <a:endParaRPr lang="ko-KR" altLang="en-US" b="1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604367" y="5184126"/>
            <a:ext cx="33006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 rot="10800000" flipH="1" flipV="1">
            <a:off x="964101" y="5086924"/>
            <a:ext cx="7856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GRSP would consider to make some requirements for major components of Micro-Mobility as a first step</a:t>
            </a:r>
            <a:endParaRPr lang="ko-KR" altLang="en-US" b="1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386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_x145219488" descr="EMB0000096415d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7" y="6538041"/>
            <a:ext cx="2398926" cy="28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8534860" y="6583469"/>
            <a:ext cx="6207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fld id="{C8F1E231-AFA3-4187-95A2-97149B9CF3C5}" type="slidenum">
              <a:rPr lang="ko-KR" alt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t>12</a:t>
            </a:fld>
            <a:r>
              <a:rPr lang="en-US" altLang="ko-K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270"/>
            <a:ext cx="9144000" cy="62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 rot="10800000" flipH="1" flipV="1">
            <a:off x="1691681" y="2638652"/>
            <a:ext cx="6096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latin typeface="Calibri" pitchFamily="34" charset="0"/>
                <a:cs typeface="Arial" pitchFamily="34" charset="0"/>
              </a:rPr>
              <a:t>Thank you for your attention </a:t>
            </a:r>
            <a:endParaRPr lang="ko-KR" altLang="en-US" sz="3600" b="1" dirty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17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347916" y="975985"/>
            <a:ext cx="667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ko-KR" b="1" dirty="0">
                <a:latin typeface="Calibri" pitchFamily="34" charset="0"/>
                <a:ea typeface="Ebrima" pitchFamily="2" charset="0"/>
                <a:cs typeface="Arial" pitchFamily="34" charset="0"/>
              </a:rPr>
              <a:t>Statistics of Micro-Mobility in Korea</a:t>
            </a:r>
            <a:endParaRPr lang="ko-KR" altLang="en-US" b="1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3" name="_x145219488" descr="EMB0000096415d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7" y="6538041"/>
            <a:ext cx="2398926" cy="28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8534860" y="6583469"/>
            <a:ext cx="6207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fld id="{C8F1E231-AFA3-4187-95A2-97149B9CF3C5}" type="slidenum">
              <a:rPr lang="ko-KR" alt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t>2</a:t>
            </a:fld>
            <a:r>
              <a:rPr lang="en-US" altLang="ko-K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270"/>
            <a:ext cx="9144000" cy="62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 rot="10800000" flipH="1" flipV="1">
            <a:off x="62272" y="108154"/>
            <a:ext cx="667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Calibri" pitchFamily="34" charset="0"/>
                <a:ea typeface="Ebrima" pitchFamily="2" charset="0"/>
                <a:cs typeface="Arial" pitchFamily="34" charset="0"/>
              </a:rPr>
              <a:t>Statistics of Micro-Mobility in Korea</a:t>
            </a:r>
            <a:endParaRPr lang="ko-KR" altLang="en-US" sz="20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 flipH="1" flipV="1">
            <a:off x="557132" y="2772248"/>
            <a:ext cx="2646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179388" fontAlgn="base">
              <a:buFont typeface="Arial" pitchFamily="34" charset="0"/>
              <a:buChar char="•"/>
            </a:pPr>
            <a:r>
              <a:rPr lang="en-US" altLang="ko-KR" sz="1600" dirty="0">
                <a:latin typeface="Calibri" pitchFamily="34" charset="0"/>
              </a:rPr>
              <a:t>Dimensions : </a:t>
            </a:r>
          </a:p>
          <a:p>
            <a:pPr marL="265112" fontAlgn="base"/>
            <a:r>
              <a:rPr lang="en-US" altLang="ko-KR" sz="1600" dirty="0">
                <a:latin typeface="Calibri" pitchFamily="34" charset="0"/>
              </a:rPr>
              <a:t>    - Length : 3.6m or less </a:t>
            </a:r>
          </a:p>
          <a:p>
            <a:pPr marL="265112" fontAlgn="base"/>
            <a:r>
              <a:rPr lang="en-US" altLang="ko-KR" sz="1600" dirty="0">
                <a:latin typeface="Calibri" pitchFamily="34" charset="0"/>
              </a:rPr>
              <a:t>    - Width : 1.5m or less</a:t>
            </a:r>
          </a:p>
          <a:p>
            <a:pPr marL="265112" fontAlgn="base"/>
            <a:r>
              <a:rPr lang="en-US" altLang="ko-KR" sz="1600" dirty="0">
                <a:latin typeface="Calibri" pitchFamily="34" charset="0"/>
              </a:rPr>
              <a:t>    - Height : 2.0m or less </a:t>
            </a:r>
          </a:p>
        </p:txBody>
      </p:sp>
      <p:sp>
        <p:nvSpPr>
          <p:cNvPr id="20" name="TextBox 19"/>
          <p:cNvSpPr txBox="1"/>
          <p:nvPr/>
        </p:nvSpPr>
        <p:spPr>
          <a:xfrm rot="10800000" flipH="1" flipV="1">
            <a:off x="557131" y="3948551"/>
            <a:ext cx="8424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179388" fontAlgn="base">
              <a:buFont typeface="Arial" pitchFamily="34" charset="0"/>
              <a:buChar char="•"/>
            </a:pPr>
            <a:r>
              <a:rPr lang="en-US" altLang="ko-KR" sz="1600" dirty="0">
                <a:latin typeface="Calibri" pitchFamily="34" charset="0"/>
              </a:rPr>
              <a:t>Vehicle Type :  passenger vehicle</a:t>
            </a:r>
            <a:r>
              <a:rPr lang="en-US" altLang="ko-KR" sz="1200" dirty="0">
                <a:latin typeface="Calibri" pitchFamily="34" charset="0"/>
              </a:rPr>
              <a:t>(600kg or less)</a:t>
            </a:r>
            <a:r>
              <a:rPr lang="en-US" altLang="ko-KR" sz="1600" dirty="0">
                <a:latin typeface="Calibri" pitchFamily="34" charset="0"/>
              </a:rPr>
              <a:t>, vehicle for the carriage of goods</a:t>
            </a:r>
            <a:r>
              <a:rPr lang="en-US" altLang="ko-KR" sz="1200" dirty="0">
                <a:latin typeface="Calibri" pitchFamily="34" charset="0"/>
              </a:rPr>
              <a:t>(750kg or less)</a:t>
            </a:r>
            <a:endParaRPr lang="en-US" altLang="ko-KR" sz="1600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H="1" flipV="1">
            <a:off x="628187" y="1412776"/>
            <a:ext cx="734481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itchFamily="2" charset="2"/>
              <a:buChar char="§"/>
            </a:pPr>
            <a:r>
              <a:rPr lang="en-US" altLang="ko-KR" sz="1700" b="1" dirty="0">
                <a:latin typeface="Calibri" pitchFamily="34" charset="0"/>
                <a:cs typeface="Arial" pitchFamily="34" charset="0"/>
              </a:rPr>
              <a:t>Registration : 6,678 vehicles </a:t>
            </a:r>
            <a:r>
              <a:rPr lang="en-US" altLang="ko-KR" sz="1200" dirty="0">
                <a:latin typeface="Calibri" pitchFamily="34" charset="0"/>
                <a:cs typeface="Arial" pitchFamily="34" charset="0"/>
              </a:rPr>
              <a:t>(As of 28.Oct. 2020) </a:t>
            </a:r>
            <a:endParaRPr lang="ko-KR" altLang="en-US" sz="1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0800000" flipH="1" flipV="1">
            <a:off x="347916" y="2392158"/>
            <a:ext cx="8040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ko-KR" b="1" dirty="0">
                <a:latin typeface="Calibri" pitchFamily="34" charset="0"/>
                <a:ea typeface="Ebrima" pitchFamily="2" charset="0"/>
                <a:cs typeface="Arial" pitchFamily="34" charset="0"/>
              </a:rPr>
              <a:t>Dimensions and Vehicle Type under the Korean Safety Requirements</a:t>
            </a:r>
            <a:endParaRPr lang="ko-KR" altLang="en-US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0800000" flipH="1" flipV="1">
            <a:off x="547937" y="1772817"/>
            <a:ext cx="8424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179388" fontAlgn="base">
              <a:buFont typeface="Arial" pitchFamily="34" charset="0"/>
              <a:buChar char="•"/>
            </a:pPr>
            <a:r>
              <a:rPr lang="en-US" altLang="ko-KR" sz="1600" dirty="0">
                <a:latin typeface="Calibri" pitchFamily="34" charset="0"/>
              </a:rPr>
              <a:t>From Spain, China, Domestic (7 Manufacturers, all electronic vehicles)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179" y="4486543"/>
            <a:ext cx="1260699" cy="93219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856" y="4500967"/>
            <a:ext cx="1117992" cy="84741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6555" y="4486543"/>
            <a:ext cx="1211629" cy="89017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 rot="10800000" flipH="1" flipV="1">
            <a:off x="1497861" y="5539286"/>
            <a:ext cx="2235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2" fontAlgn="base"/>
            <a:r>
              <a:rPr lang="en-US" altLang="ko-KR" sz="1600" dirty="0">
                <a:latin typeface="Calibri" pitchFamily="34" charset="0"/>
              </a:rPr>
              <a:t>&lt;Passenger vehicles&gt;</a:t>
            </a:r>
          </a:p>
        </p:txBody>
      </p:sp>
      <p:sp>
        <p:nvSpPr>
          <p:cNvPr id="28" name="TextBox 27"/>
          <p:cNvSpPr txBox="1"/>
          <p:nvPr/>
        </p:nvSpPr>
        <p:spPr>
          <a:xfrm rot="10800000" flipH="1" flipV="1">
            <a:off x="5864136" y="5552657"/>
            <a:ext cx="2235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2" fontAlgn="base"/>
            <a:r>
              <a:rPr lang="en-US" altLang="ko-KR" sz="1600" dirty="0">
                <a:latin typeface="Calibri" pitchFamily="34" charset="0"/>
              </a:rPr>
              <a:t>&lt;Freight vehicles&gt;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5219" y="4365104"/>
            <a:ext cx="1566039" cy="110955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95" y="4601950"/>
            <a:ext cx="1190203" cy="823131"/>
          </a:xfrm>
          <a:prstGeom prst="rect">
            <a:avLst/>
          </a:prstGeom>
        </p:spPr>
      </p:pic>
      <p:pic>
        <p:nvPicPr>
          <p:cNvPr id="30" name="Picture 2" descr="F:\회사(C)\2019년\제65차 GRSP\발언자료\마스타자동차_M_city_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550475"/>
            <a:ext cx="1152128" cy="102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 rot="10800000" flipH="1" flipV="1">
            <a:off x="3422260" y="2915964"/>
            <a:ext cx="1941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179388" fontAlgn="base">
              <a:buFont typeface="Arial" pitchFamily="34" charset="0"/>
              <a:buChar char="•"/>
            </a:pPr>
            <a:r>
              <a:rPr lang="en-US" altLang="ko-KR" sz="1400" dirty="0">
                <a:latin typeface="Calibri" pitchFamily="34" charset="0"/>
              </a:rPr>
              <a:t>EU </a:t>
            </a:r>
          </a:p>
          <a:p>
            <a:pPr marL="265112" fontAlgn="base"/>
            <a:r>
              <a:rPr lang="en-US" altLang="ko-KR" sz="1400" dirty="0">
                <a:latin typeface="Calibri" pitchFamily="34" charset="0"/>
              </a:rPr>
              <a:t>   - L : 3.7m or less </a:t>
            </a:r>
          </a:p>
          <a:p>
            <a:pPr marL="265112" fontAlgn="base"/>
            <a:r>
              <a:rPr lang="en-US" altLang="ko-KR" sz="1400" dirty="0">
                <a:latin typeface="Calibri" pitchFamily="34" charset="0"/>
              </a:rPr>
              <a:t>   - W: 1.5m or less</a:t>
            </a:r>
          </a:p>
          <a:p>
            <a:pPr marL="265112" fontAlgn="base"/>
            <a:r>
              <a:rPr lang="en-US" altLang="ko-KR" sz="1400" dirty="0">
                <a:latin typeface="Calibri" pitchFamily="34" charset="0"/>
              </a:rPr>
              <a:t>   - H : 2.5m or less </a:t>
            </a:r>
          </a:p>
        </p:txBody>
      </p:sp>
      <p:sp>
        <p:nvSpPr>
          <p:cNvPr id="23" name="TextBox 22"/>
          <p:cNvSpPr txBox="1"/>
          <p:nvPr/>
        </p:nvSpPr>
        <p:spPr>
          <a:xfrm rot="10800000" flipH="1" flipV="1">
            <a:off x="4893223" y="2915965"/>
            <a:ext cx="1941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179388" fontAlgn="base">
              <a:buFont typeface="Arial" pitchFamily="34" charset="0"/>
              <a:buChar char="•"/>
            </a:pPr>
            <a:r>
              <a:rPr lang="en-US" altLang="ko-KR" sz="1400" dirty="0">
                <a:latin typeface="Calibri" pitchFamily="34" charset="0"/>
              </a:rPr>
              <a:t>India</a:t>
            </a:r>
          </a:p>
          <a:p>
            <a:pPr marL="265112" fontAlgn="base"/>
            <a:r>
              <a:rPr lang="en-US" altLang="ko-KR" sz="1400" dirty="0">
                <a:latin typeface="Calibri" pitchFamily="34" charset="0"/>
              </a:rPr>
              <a:t>   - L : 3.0m or less </a:t>
            </a:r>
          </a:p>
          <a:p>
            <a:pPr marL="265112" fontAlgn="base"/>
            <a:r>
              <a:rPr lang="en-US" altLang="ko-KR" sz="1400" dirty="0">
                <a:latin typeface="Calibri" pitchFamily="34" charset="0"/>
              </a:rPr>
              <a:t>   - W: 1.5m or less</a:t>
            </a:r>
          </a:p>
          <a:p>
            <a:pPr marL="265112" fontAlgn="base"/>
            <a:r>
              <a:rPr lang="en-US" altLang="ko-KR" sz="1400" dirty="0">
                <a:latin typeface="Calibri" pitchFamily="34" charset="0"/>
              </a:rPr>
              <a:t>   - H : 2.5m or less </a:t>
            </a:r>
          </a:p>
        </p:txBody>
      </p:sp>
    </p:spTree>
    <p:extLst>
      <p:ext uri="{BB962C8B-B14F-4D97-AF65-F5344CB8AC3E}">
        <p14:creationId xmlns:p14="http://schemas.microsoft.com/office/powerpoint/2010/main" val="1199097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347916" y="975985"/>
            <a:ext cx="667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ko-KR" b="1" dirty="0">
                <a:latin typeface="Calibri" pitchFamily="34" charset="0"/>
                <a:cs typeface="Arial" pitchFamily="34" charset="0"/>
              </a:rPr>
              <a:t>KNCAP Test for Micro-Mobility </a:t>
            </a:r>
            <a:r>
              <a:rPr lang="en-US" altLang="ko-KR" sz="1600" dirty="0">
                <a:latin typeface="Calibri" pitchFamily="34" charset="0"/>
                <a:cs typeface="Arial" pitchFamily="34" charset="0"/>
              </a:rPr>
              <a:t>(Euro NCAP Test protocols)</a:t>
            </a:r>
            <a:endParaRPr lang="ko-KR" altLang="en-US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H="1" flipV="1">
            <a:off x="626754" y="3659057"/>
            <a:ext cx="734481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itchFamily="2" charset="2"/>
              <a:buChar char="§"/>
            </a:pPr>
            <a:r>
              <a:rPr lang="en-US" altLang="ko-KR" sz="1700" b="1" dirty="0">
                <a:latin typeface="Calibri" pitchFamily="34" charset="0"/>
                <a:cs typeface="Arial" pitchFamily="34" charset="0"/>
              </a:rPr>
              <a:t>Test vehicle : 4 models</a:t>
            </a:r>
            <a:endParaRPr lang="ko-KR" altLang="en-US" sz="1700" b="1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3" name="_x145219488" descr="EMB0000096415d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7" y="6538041"/>
            <a:ext cx="2398926" cy="28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8534860" y="6583469"/>
            <a:ext cx="6207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fld id="{C8F1E231-AFA3-4187-95A2-97149B9CF3C5}" type="slidenum">
              <a:rPr lang="ko-KR" alt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t>3</a:t>
            </a:fld>
            <a:r>
              <a:rPr lang="en-US" altLang="ko-K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270"/>
            <a:ext cx="9144000" cy="62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 rot="10800000" flipH="1" flipV="1">
            <a:off x="62272" y="108154"/>
            <a:ext cx="667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Calibri" pitchFamily="34" charset="0"/>
                <a:ea typeface="Ebrima" pitchFamily="2" charset="0"/>
                <a:cs typeface="Arial" pitchFamily="34" charset="0"/>
              </a:rPr>
              <a:t>KNCAP for Micro-Mobility(2019)</a:t>
            </a:r>
            <a:endParaRPr lang="ko-KR" altLang="en-US" sz="20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H="1" flipV="1">
            <a:off x="643029" y="1395576"/>
            <a:ext cx="734481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itchFamily="2" charset="2"/>
              <a:buChar char="§"/>
            </a:pPr>
            <a:r>
              <a:rPr lang="en-US" altLang="ko-KR" sz="1700" b="1" dirty="0">
                <a:latin typeface="Calibri" pitchFamily="34" charset="0"/>
                <a:cs typeface="Arial" pitchFamily="34" charset="0"/>
              </a:rPr>
              <a:t>Test : Frontal and Side impact Test </a:t>
            </a:r>
            <a:r>
              <a:rPr lang="en-US" altLang="ko-KR" sz="1400" dirty="0">
                <a:latin typeface="Calibri" pitchFamily="34" charset="0"/>
                <a:cs typeface="Arial" pitchFamily="34" charset="0"/>
              </a:rPr>
              <a:t>(50km/h), 50%ile Hybrid III &amp; ESII</a:t>
            </a:r>
            <a:endParaRPr lang="ko-KR" altLang="en-US" sz="1700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5" name="_x214923240" descr="EMB00000b18063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89410"/>
            <a:ext cx="1736708" cy="112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_x214925480" descr="EMB00000b1806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623" y="2089410"/>
            <a:ext cx="1800200" cy="116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115995"/>
              </p:ext>
            </p:extLst>
          </p:nvPr>
        </p:nvGraphicFramePr>
        <p:xfrm>
          <a:off x="983940" y="4064759"/>
          <a:ext cx="7476492" cy="1884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812">
                  <a:extLst>
                    <a:ext uri="{9D8B030D-6E8A-4147-A177-3AD203B41FA5}">
                      <a16:colId xmlns:a16="http://schemas.microsoft.com/office/drawing/2014/main" val="1368332539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574072645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3433018308"/>
                    </a:ext>
                  </a:extLst>
                </a:gridCol>
              </a:tblGrid>
              <a:tr h="42556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Vehicle Type</a:t>
                      </a:r>
                      <a:endParaRPr lang="ko-KR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Domestic</a:t>
                      </a:r>
                      <a:r>
                        <a:rPr lang="en-US" altLang="ko-KR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 models)</a:t>
                      </a:r>
                      <a:endParaRPr lang="ko-KR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Foreign(3</a:t>
                      </a:r>
                      <a:r>
                        <a:rPr lang="en-US" altLang="ko-KR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models)</a:t>
                      </a:r>
                      <a:endParaRPr lang="ko-KR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465565"/>
                  </a:ext>
                </a:extLst>
              </a:tr>
              <a:tr h="14589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Passenger</a:t>
                      </a:r>
                      <a:r>
                        <a:rPr lang="en-US" altLang="ko-KR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100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vehicle</a:t>
                      </a:r>
                      <a:endParaRPr lang="ko-KR" altLang="en-US" sz="1100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1288782"/>
                  </a:ext>
                </a:extLst>
              </a:tr>
            </a:tbl>
          </a:graphicData>
        </a:graphic>
      </p:graphicFrame>
      <p:pic>
        <p:nvPicPr>
          <p:cNvPr id="1027" name="_x374682736" descr="EMB0000243cbf7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304" y="4697590"/>
            <a:ext cx="1311275" cy="9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_x374685296" descr="EMB0000243cbf8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884" y="4642820"/>
            <a:ext cx="1357313" cy="10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_x374685376" descr="EMB0000243cbf7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1" r="21430"/>
          <a:stretch/>
        </p:blipFill>
        <p:spPr bwMode="auto">
          <a:xfrm>
            <a:off x="2871629" y="4695553"/>
            <a:ext cx="1220655" cy="92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_x374685536" descr="EMB0000243cbf7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686" y="4697590"/>
            <a:ext cx="130187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 rot="10800000" flipH="1" flipV="1">
            <a:off x="2780609" y="5622292"/>
            <a:ext cx="1227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2" fontAlgn="base"/>
            <a:r>
              <a:rPr lang="en-US" altLang="ko-KR" sz="1200" dirty="0">
                <a:latin typeface="Calibri" pitchFamily="34" charset="0"/>
              </a:rPr>
              <a:t>&lt;Case 1&gt;</a:t>
            </a:r>
          </a:p>
        </p:txBody>
      </p:sp>
      <p:sp>
        <p:nvSpPr>
          <p:cNvPr id="33" name="TextBox 32"/>
          <p:cNvSpPr txBox="1"/>
          <p:nvPr/>
        </p:nvSpPr>
        <p:spPr>
          <a:xfrm rot="10800000" flipH="1" flipV="1">
            <a:off x="4577277" y="5637754"/>
            <a:ext cx="1227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2" fontAlgn="base"/>
            <a:r>
              <a:rPr lang="en-US" altLang="ko-KR" sz="1200" dirty="0">
                <a:latin typeface="Calibri" pitchFamily="34" charset="0"/>
              </a:rPr>
              <a:t>&lt;Case 2&gt;</a:t>
            </a:r>
          </a:p>
        </p:txBody>
      </p:sp>
      <p:sp>
        <p:nvSpPr>
          <p:cNvPr id="34" name="TextBox 33"/>
          <p:cNvSpPr txBox="1"/>
          <p:nvPr/>
        </p:nvSpPr>
        <p:spPr>
          <a:xfrm rot="10800000" flipH="1" flipV="1">
            <a:off x="5760042" y="5645413"/>
            <a:ext cx="1227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2" fontAlgn="base"/>
            <a:r>
              <a:rPr lang="en-US" altLang="ko-KR" sz="1200" dirty="0">
                <a:latin typeface="Calibri" pitchFamily="34" charset="0"/>
              </a:rPr>
              <a:t>&lt;Case 3&gt;</a:t>
            </a:r>
          </a:p>
        </p:txBody>
      </p:sp>
      <p:sp>
        <p:nvSpPr>
          <p:cNvPr id="35" name="TextBox 34"/>
          <p:cNvSpPr txBox="1"/>
          <p:nvPr/>
        </p:nvSpPr>
        <p:spPr>
          <a:xfrm rot="10800000" flipH="1" flipV="1">
            <a:off x="7155566" y="5645414"/>
            <a:ext cx="1227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2" fontAlgn="base"/>
            <a:r>
              <a:rPr lang="en-US" altLang="ko-KR" sz="1200" dirty="0">
                <a:latin typeface="Calibri" pitchFamily="34" charset="0"/>
              </a:rPr>
              <a:t>&lt;Case 4&gt;</a:t>
            </a:r>
          </a:p>
        </p:txBody>
      </p:sp>
      <p:pic>
        <p:nvPicPr>
          <p:cNvPr id="3073" name="_x415849936" descr="DRW000014d8273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635" y="2185804"/>
            <a:ext cx="1853555" cy="93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_x415832304" descr="DRW000014d8274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793" y="2109339"/>
            <a:ext cx="1780679" cy="102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1187988" y="3267553"/>
            <a:ext cx="38701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400" dirty="0">
                <a:latin typeface="Calibri" pitchFamily="34" charset="0"/>
                <a:cs typeface="Arial" pitchFamily="34" charset="0"/>
              </a:rPr>
              <a:t>&lt;</a:t>
            </a:r>
            <a:r>
              <a:rPr lang="en-US" altLang="ko-KR" sz="1400" b="1" dirty="0">
                <a:latin typeface="Calibri" pitchFamily="34" charset="0"/>
                <a:cs typeface="Arial" pitchFamily="34" charset="0"/>
              </a:rPr>
              <a:t>Frontal impact Test </a:t>
            </a:r>
            <a:r>
              <a:rPr lang="en-US" altLang="ko-KR" sz="1400" dirty="0">
                <a:latin typeface="Calibri" pitchFamily="34" charset="0"/>
                <a:cs typeface="Arial" pitchFamily="34" charset="0"/>
              </a:rPr>
              <a:t>(50km/h), 50%ile Hybrid III &gt;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5250440" y="3280911"/>
            <a:ext cx="29296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1400" dirty="0">
                <a:latin typeface="Calibri" pitchFamily="34" charset="0"/>
                <a:cs typeface="Arial" pitchFamily="34" charset="0"/>
              </a:rPr>
              <a:t>&lt;</a:t>
            </a:r>
            <a:r>
              <a:rPr lang="en-US" altLang="ko-KR" sz="1400" b="1" dirty="0">
                <a:latin typeface="Calibri" pitchFamily="34" charset="0"/>
                <a:cs typeface="Arial" pitchFamily="34" charset="0"/>
              </a:rPr>
              <a:t> Side impact Test </a:t>
            </a:r>
            <a:r>
              <a:rPr lang="en-US" altLang="ko-KR" sz="1400" dirty="0">
                <a:latin typeface="Calibri" pitchFamily="34" charset="0"/>
                <a:cs typeface="Arial" pitchFamily="34" charset="0"/>
              </a:rPr>
              <a:t>(50km/h), ESII &gt;</a:t>
            </a:r>
            <a:endParaRPr lang="ko-KR" altLang="en-US" sz="1400" dirty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127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347916" y="991374"/>
            <a:ext cx="6672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ko-KR" sz="1600" b="1" dirty="0">
                <a:latin typeface="Calibri" pitchFamily="34" charset="0"/>
                <a:cs typeface="Arial" pitchFamily="34" charset="0"/>
              </a:rPr>
              <a:t>Overall rating Calculation (Euro NCAP Test protocols)</a:t>
            </a:r>
            <a:endParaRPr lang="ko-KR" altLang="en-US" sz="1600" b="1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3" name="_x145219488" descr="EMB0000096415d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7" y="6538041"/>
            <a:ext cx="2398926" cy="28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8534860" y="6583469"/>
            <a:ext cx="6207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fld id="{C8F1E231-AFA3-4187-95A2-97149B9CF3C5}" type="slidenum">
              <a:rPr lang="ko-KR" alt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t>4</a:t>
            </a:fld>
            <a:r>
              <a:rPr lang="en-US" altLang="ko-K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270"/>
            <a:ext cx="9144000" cy="62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 rot="10800000" flipH="1" flipV="1">
            <a:off x="62272" y="108154"/>
            <a:ext cx="667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Calibri" pitchFamily="34" charset="0"/>
                <a:ea typeface="Ebrima" pitchFamily="2" charset="0"/>
                <a:cs typeface="Arial" pitchFamily="34" charset="0"/>
              </a:rPr>
              <a:t>KNCAP for Micro-Mobility(2019)</a:t>
            </a:r>
            <a:endParaRPr lang="ko-KR" altLang="en-US" sz="20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H="1" flipV="1">
            <a:off x="628186" y="1435859"/>
            <a:ext cx="8264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itchFamily="2" charset="2"/>
              <a:buChar char="§"/>
            </a:pPr>
            <a:r>
              <a:rPr lang="en-US" altLang="ko-KR" sz="1400" b="1" dirty="0">
                <a:latin typeface="Calibri" pitchFamily="34" charset="0"/>
                <a:cs typeface="Arial" pitchFamily="34" charset="0"/>
              </a:rPr>
              <a:t>Overall weighted score </a:t>
            </a:r>
            <a:r>
              <a:rPr lang="en-US" altLang="ko-KR" sz="1400" dirty="0">
                <a:latin typeface="Calibri" pitchFamily="34" charset="0"/>
                <a:cs typeface="Arial" pitchFamily="34" charset="0"/>
              </a:rPr>
              <a:t>: 100</a:t>
            </a:r>
            <a:r>
              <a:rPr lang="en-US" altLang="ko-KR" sz="1400" dirty="0"/>
              <a:t>×</a:t>
            </a:r>
            <a:r>
              <a:rPr lang="en-US" altLang="ko-KR" sz="1400" dirty="0">
                <a:latin typeface="Calibri" pitchFamily="34" charset="0"/>
                <a:cs typeface="Arial" pitchFamily="34" charset="0"/>
              </a:rPr>
              <a:t>(3</a:t>
            </a:r>
            <a:r>
              <a:rPr lang="en-US" altLang="ko-KR" sz="1400" dirty="0"/>
              <a:t>×</a:t>
            </a:r>
            <a:r>
              <a:rPr lang="en-US" altLang="ko-KR" sz="1400" dirty="0">
                <a:latin typeface="Calibri" pitchFamily="34" charset="0"/>
                <a:cs typeface="Arial" pitchFamily="34" charset="0"/>
              </a:rPr>
              <a:t> Frontal integer + Side integer)/64 = % overall score</a:t>
            </a:r>
            <a:endParaRPr lang="ko-KR" altLang="en-US" sz="14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0800000" flipH="1" flipV="1">
            <a:off x="628339" y="181597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itchFamily="2" charset="2"/>
              <a:buChar char="§"/>
            </a:pPr>
            <a:r>
              <a:rPr lang="en-US" altLang="ko-KR" sz="1400" b="1" dirty="0">
                <a:latin typeface="Calibri" pitchFamily="34" charset="0"/>
                <a:cs typeface="Arial" pitchFamily="34" charset="0"/>
              </a:rPr>
              <a:t>Rating bands </a:t>
            </a:r>
            <a:r>
              <a:rPr lang="en-US" altLang="ko-KR" sz="1100" dirty="0">
                <a:latin typeface="Calibri" pitchFamily="34" charset="0"/>
                <a:cs typeface="Arial" pitchFamily="34" charset="0"/>
              </a:rPr>
              <a:t>(%)</a:t>
            </a:r>
            <a:r>
              <a:rPr lang="en-US" altLang="ko-KR" sz="1400" dirty="0">
                <a:latin typeface="Calibri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82822"/>
              </p:ext>
            </p:extLst>
          </p:nvPr>
        </p:nvGraphicFramePr>
        <p:xfrm>
          <a:off x="899592" y="2234086"/>
          <a:ext cx="3252461" cy="1970532"/>
        </p:xfrm>
        <a:graphic>
          <a:graphicData uri="http://schemas.openxmlformats.org/drawingml/2006/table">
            <a:tbl>
              <a:tblPr/>
              <a:tblGrid>
                <a:gridCol w="1619219">
                  <a:extLst>
                    <a:ext uri="{9D8B030D-6E8A-4147-A177-3AD203B41FA5}">
                      <a16:colId xmlns:a16="http://schemas.microsoft.com/office/drawing/2014/main" val="1373606969"/>
                    </a:ext>
                  </a:extLst>
                </a:gridCol>
                <a:gridCol w="1633242">
                  <a:extLst>
                    <a:ext uri="{9D8B030D-6E8A-4147-A177-3AD203B41FA5}">
                      <a16:colId xmlns:a16="http://schemas.microsoft.com/office/drawing/2014/main" val="4126299955"/>
                    </a:ext>
                  </a:extLst>
                </a:gridCol>
              </a:tblGrid>
              <a:tr h="24002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한양중고딕"/>
                          <a:cs typeface="Calibri" panose="020F0502020204030204" pitchFamily="34" charset="0"/>
                        </a:rPr>
                        <a:t>★★★★★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한양중고딕"/>
                          <a:cs typeface="Calibri" panose="020F0502020204030204" pitchFamily="34" charset="0"/>
                        </a:rPr>
                        <a:t>75-100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53546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한양중고딕"/>
                          <a:cs typeface="Calibri" panose="020F0502020204030204" pitchFamily="34" charset="0"/>
                        </a:rPr>
                        <a:t>★★★★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한양중고딕"/>
                          <a:cs typeface="Calibri" panose="020F0502020204030204" pitchFamily="34" charset="0"/>
                        </a:rPr>
                        <a:t>60-74.9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776656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한양중고딕"/>
                          <a:cs typeface="Calibri" panose="020F0502020204030204" pitchFamily="34" charset="0"/>
                        </a:rPr>
                        <a:t>★★★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한양중고딕"/>
                          <a:cs typeface="Calibri" panose="020F0502020204030204" pitchFamily="34" charset="0"/>
                        </a:rPr>
                        <a:t>45-59.9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880976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한양중고딕"/>
                          <a:cs typeface="Calibri" panose="020F0502020204030204" pitchFamily="34" charset="0"/>
                        </a:rPr>
                        <a:t>★★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한양중고딕"/>
                          <a:cs typeface="Calibri" panose="020F0502020204030204" pitchFamily="34" charset="0"/>
                        </a:rPr>
                        <a:t>35-44.9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269006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한양중고딕"/>
                          <a:cs typeface="Calibri" panose="020F0502020204030204" pitchFamily="34" charset="0"/>
                        </a:rPr>
                        <a:t>★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한양중고딕"/>
                          <a:cs typeface="Calibri" panose="020F0502020204030204" pitchFamily="34" charset="0"/>
                        </a:rPr>
                        <a:t>25-34.9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5580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한양중고딕"/>
                          <a:cs typeface="Calibri" panose="020F0502020204030204" pitchFamily="34" charset="0"/>
                        </a:rPr>
                        <a:t>-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한양중고딕"/>
                          <a:cs typeface="Calibri" panose="020F0502020204030204" pitchFamily="34" charset="0"/>
                        </a:rPr>
                        <a:t>0-24.9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33021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 rot="10800000" flipH="1" flipV="1">
            <a:off x="683568" y="4615415"/>
            <a:ext cx="3468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itchFamily="2" charset="2"/>
              <a:buChar char="§"/>
            </a:pPr>
            <a:r>
              <a:rPr lang="en-US" altLang="ko-KR" sz="1400" b="1" dirty="0">
                <a:latin typeface="Calibri" pitchFamily="34" charset="0"/>
                <a:cs typeface="Arial" pitchFamily="34" charset="0"/>
              </a:rPr>
              <a:t>Body Regions assessed in Frontal Impact</a:t>
            </a:r>
            <a:endParaRPr lang="ko-KR" altLang="en-US" sz="1100" b="1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0800000" flipH="1" flipV="1">
            <a:off x="980226" y="4905502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1400" dirty="0">
                <a:latin typeface="Calibri" pitchFamily="34" charset="0"/>
                <a:cs typeface="Arial" pitchFamily="34" charset="0"/>
              </a:rPr>
              <a:t>Head : 4 point</a:t>
            </a:r>
          </a:p>
          <a:p>
            <a:pPr fontAlgn="base"/>
            <a:r>
              <a:rPr lang="en-US" altLang="ko-KR" sz="1400" dirty="0">
                <a:latin typeface="Calibri" pitchFamily="34" charset="0"/>
                <a:cs typeface="Arial" pitchFamily="34" charset="0"/>
              </a:rPr>
              <a:t>Neck : 4 point</a:t>
            </a:r>
          </a:p>
          <a:p>
            <a:pPr fontAlgn="base"/>
            <a:r>
              <a:rPr lang="en-US" altLang="ko-KR" sz="1400" dirty="0">
                <a:latin typeface="Calibri" pitchFamily="34" charset="0"/>
                <a:cs typeface="Arial" pitchFamily="34" charset="0"/>
              </a:rPr>
              <a:t>Chest : 4 Point</a:t>
            </a:r>
          </a:p>
          <a:p>
            <a:pPr fontAlgn="base"/>
            <a:r>
              <a:rPr lang="en-US" altLang="ko-KR" sz="1400" dirty="0">
                <a:latin typeface="Calibri" pitchFamily="34" charset="0"/>
                <a:cs typeface="Arial" pitchFamily="34" charset="0"/>
              </a:rPr>
              <a:t>Knee &amp; Femur  : 4 point</a:t>
            </a:r>
            <a:endParaRPr lang="ko-KR" altLang="en-US" sz="11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0800000" flipH="1" flipV="1">
            <a:off x="4283968" y="4633077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Wingdings" pitchFamily="2" charset="2"/>
              <a:buChar char="§"/>
            </a:pPr>
            <a:r>
              <a:rPr lang="en-US" altLang="ko-KR" sz="1400" b="1" dirty="0">
                <a:latin typeface="Calibri" pitchFamily="34" charset="0"/>
                <a:cs typeface="Arial" pitchFamily="34" charset="0"/>
              </a:rPr>
              <a:t>Body Regions assessed in Side Impact</a:t>
            </a:r>
            <a:endParaRPr lang="ko-KR" altLang="en-US" sz="1100" b="1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0800000" flipH="1" flipV="1">
            <a:off x="4597878" y="4923164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1400" dirty="0">
                <a:latin typeface="Calibri" pitchFamily="34" charset="0"/>
                <a:cs typeface="Arial" pitchFamily="34" charset="0"/>
              </a:rPr>
              <a:t>Head : 4 point</a:t>
            </a:r>
          </a:p>
          <a:p>
            <a:pPr fontAlgn="base"/>
            <a:r>
              <a:rPr lang="en-US" altLang="ko-KR" sz="1400" dirty="0">
                <a:latin typeface="Calibri" pitchFamily="34" charset="0"/>
                <a:cs typeface="Arial" pitchFamily="34" charset="0"/>
              </a:rPr>
              <a:t>Chest : 4 Point</a:t>
            </a:r>
          </a:p>
          <a:p>
            <a:pPr fontAlgn="base"/>
            <a:r>
              <a:rPr lang="en-US" altLang="ko-KR" sz="1400" dirty="0">
                <a:latin typeface="Calibri" pitchFamily="34" charset="0"/>
                <a:cs typeface="Arial" pitchFamily="34" charset="0"/>
              </a:rPr>
              <a:t>Abdomen : 4 point</a:t>
            </a:r>
          </a:p>
          <a:p>
            <a:pPr fontAlgn="base"/>
            <a:r>
              <a:rPr lang="en-US" altLang="ko-KR" sz="1400" dirty="0">
                <a:latin typeface="Calibri" pitchFamily="34" charset="0"/>
                <a:cs typeface="Arial" pitchFamily="34" charset="0"/>
              </a:rPr>
              <a:t>Pelvis : 4 point</a:t>
            </a:r>
            <a:endParaRPr lang="ko-KR" altLang="en-US" sz="1100" dirty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60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347916" y="939618"/>
            <a:ext cx="4296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ko-KR" sz="1600" b="1" dirty="0">
                <a:latin typeface="Calibri" pitchFamily="34" charset="0"/>
                <a:cs typeface="Arial" pitchFamily="34" charset="0"/>
              </a:rPr>
              <a:t>KNCAP Overall rating Results</a:t>
            </a:r>
            <a:endParaRPr lang="ko-KR" altLang="en-US" sz="1600" b="1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3" name="_x145219488" descr="EMB0000096415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7" y="6538041"/>
            <a:ext cx="2398926" cy="28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8534860" y="6583469"/>
            <a:ext cx="6207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fld id="{C8F1E231-AFA3-4187-95A2-97149B9CF3C5}" type="slidenum">
              <a:rPr lang="ko-KR" alt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t>5</a:t>
            </a:fld>
            <a:r>
              <a:rPr lang="en-US" altLang="ko-K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270"/>
            <a:ext cx="9144000" cy="62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 rot="10800000" flipH="1" flipV="1">
            <a:off x="62272" y="108154"/>
            <a:ext cx="667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Calibri" pitchFamily="34" charset="0"/>
                <a:ea typeface="Ebrima" pitchFamily="2" charset="0"/>
                <a:cs typeface="Arial" pitchFamily="34" charset="0"/>
              </a:rPr>
              <a:t>KNCAP for Micro-Mobility(2019)</a:t>
            </a:r>
            <a:endParaRPr lang="ko-KR" altLang="en-US" sz="20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536605"/>
              </p:ext>
            </p:extLst>
          </p:nvPr>
        </p:nvGraphicFramePr>
        <p:xfrm>
          <a:off x="683568" y="1307522"/>
          <a:ext cx="7128792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422875230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11638809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3223220246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104859182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2383438477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378714579"/>
                    </a:ext>
                  </a:extLst>
                </a:gridCol>
              </a:tblGrid>
              <a:tr h="189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</a:rPr>
                        <a:t>Vehicle</a:t>
                      </a:r>
                      <a:r>
                        <a:rPr lang="en-US" altLang="ko-KR" sz="1100" b="1" baseline="0" dirty="0">
                          <a:solidFill>
                            <a:schemeClr val="bg1"/>
                          </a:solidFill>
                        </a:rPr>
                        <a:t> Type</a:t>
                      </a:r>
                      <a:endParaRPr lang="ko-KR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</a:rPr>
                        <a:t>Overall Rating</a:t>
                      </a:r>
                      <a:endParaRPr lang="ko-KR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</a:rPr>
                        <a:t>Star Rating</a:t>
                      </a:r>
                      <a:endParaRPr lang="ko-KR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</a:rPr>
                        <a:t>Frontal</a:t>
                      </a:r>
                      <a:endParaRPr lang="ko-KR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</a:rPr>
                        <a:t>Side</a:t>
                      </a:r>
                      <a:endParaRPr lang="ko-KR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159425"/>
                  </a:ext>
                </a:extLst>
              </a:tr>
              <a:tr h="19420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/>
                        <a:t>Domestic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Case 1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27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한양중고딕"/>
                          <a:cs typeface="Calibri" panose="020F0502020204030204" pitchFamily="34" charset="0"/>
                        </a:rPr>
                        <a:t>★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5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2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389685"/>
                  </a:ext>
                </a:extLst>
              </a:tr>
              <a:tr h="194208">
                <a:tc rowSpan="3">
                  <a:txBody>
                    <a:bodyPr/>
                    <a:lstStyle/>
                    <a:p>
                      <a:pPr latinLnBrk="1"/>
                      <a:r>
                        <a:rPr lang="en-US" altLang="ko-KR" sz="1100" dirty="0"/>
                        <a:t>Foreign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Case</a:t>
                      </a:r>
                      <a:r>
                        <a:rPr lang="en-US" altLang="ko-KR" sz="1100" baseline="0" dirty="0"/>
                        <a:t> 2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39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한양중고딕"/>
                          <a:cs typeface="Calibri" panose="020F0502020204030204" pitchFamily="34" charset="0"/>
                        </a:rPr>
                        <a:t>★★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7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4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90899"/>
                  </a:ext>
                </a:extLst>
              </a:tr>
              <a:tr h="189916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Case 3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36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한양중고딕"/>
                          <a:cs typeface="Calibri" panose="020F0502020204030204" pitchFamily="34" charset="0"/>
                        </a:rPr>
                        <a:t>★★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5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8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17818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Case 4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11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-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0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7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3035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 rot="10800000" flipH="1" flipV="1">
            <a:off x="354902" y="2780928"/>
            <a:ext cx="4296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ko-KR" sz="1600" b="1" dirty="0">
                <a:latin typeface="Calibri" pitchFamily="34" charset="0"/>
                <a:cs typeface="Arial" pitchFamily="34" charset="0"/>
              </a:rPr>
              <a:t>Comparison with other types in KNCAP </a:t>
            </a:r>
            <a:endParaRPr lang="ko-KR" altLang="en-US" sz="1600" b="1" dirty="0"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654491"/>
              </p:ext>
            </p:extLst>
          </p:nvPr>
        </p:nvGraphicFramePr>
        <p:xfrm>
          <a:off x="710198" y="3119483"/>
          <a:ext cx="7128792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4228752306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3223220246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104859182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2383438477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378714579"/>
                    </a:ext>
                  </a:extLst>
                </a:gridCol>
              </a:tblGrid>
              <a:tr h="21981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</a:rPr>
                        <a:t>Passenger</a:t>
                      </a:r>
                      <a:r>
                        <a:rPr lang="en-US" altLang="ko-KR" sz="11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100" b="1" dirty="0">
                          <a:solidFill>
                            <a:schemeClr val="bg1"/>
                          </a:solidFill>
                        </a:rPr>
                        <a:t>Vehicle</a:t>
                      </a:r>
                      <a:r>
                        <a:rPr lang="en-US" altLang="ko-KR" sz="1100" b="1" baseline="0" dirty="0">
                          <a:solidFill>
                            <a:schemeClr val="bg1"/>
                          </a:solidFill>
                        </a:rPr>
                        <a:t> Type</a:t>
                      </a:r>
                      <a:endParaRPr lang="ko-KR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</a:rPr>
                        <a:t>Overall Rating</a:t>
                      </a:r>
                      <a:endParaRPr lang="ko-KR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</a:rPr>
                        <a:t>Star Rating</a:t>
                      </a:r>
                      <a:endParaRPr lang="ko-KR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</a:rPr>
                        <a:t>Frontal ( )/16</a:t>
                      </a:r>
                      <a:endParaRPr lang="ko-KR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</a:rPr>
                        <a:t>Side ( )/16</a:t>
                      </a:r>
                      <a:endParaRPr lang="ko-KR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159425"/>
                  </a:ext>
                </a:extLst>
              </a:tr>
              <a:tr h="24869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Small</a:t>
                      </a:r>
                      <a:r>
                        <a:rPr lang="en-US" altLang="ko-KR" sz="1100" baseline="0" dirty="0"/>
                        <a:t>-Size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tx1"/>
                          </a:solidFill>
                        </a:rPr>
                        <a:t>95.9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한양중고딕"/>
                          <a:cs typeface="Calibri" panose="020F0502020204030204" pitchFamily="34" charset="0"/>
                        </a:rPr>
                        <a:t>★★★★★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/>
                        <a:t>15.5</a:t>
                      </a:r>
                      <a:endParaRPr lang="ko-KR" alt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/>
                        <a:t>14.9</a:t>
                      </a:r>
                      <a:endParaRPr lang="ko-KR" alt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389685"/>
                  </a:ext>
                </a:extLst>
              </a:tr>
              <a:tr h="24869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Middle-size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tx1"/>
                          </a:solidFill>
                        </a:rPr>
                        <a:t>94.1</a:t>
                      </a:r>
                      <a:endParaRPr lang="ko-KR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한양중고딕"/>
                          <a:cs typeface="Calibri" panose="020F0502020204030204" pitchFamily="34" charset="0"/>
                        </a:rPr>
                        <a:t>★★★★★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/>
                        <a:t>15.3</a:t>
                      </a:r>
                      <a:endParaRPr lang="ko-KR" alt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/>
                        <a:t>14.3</a:t>
                      </a:r>
                      <a:endParaRPr lang="ko-KR" altLang="en-US" sz="1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90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rgbClr val="0000FF"/>
                          </a:solidFill>
                        </a:rPr>
                        <a:t>Micro-Mobility(L7</a:t>
                      </a:r>
                      <a:r>
                        <a:rPr lang="en-US" altLang="ko-KR" sz="1100" b="1" baseline="0" dirty="0">
                          <a:solidFill>
                            <a:srgbClr val="0000FF"/>
                          </a:solidFill>
                        </a:rPr>
                        <a:t> category)</a:t>
                      </a:r>
                      <a:endParaRPr lang="ko-KR" altLang="en-US" sz="11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rgbClr val="0000FF"/>
                          </a:solidFill>
                        </a:rPr>
                        <a:t>28.3</a:t>
                      </a:r>
                      <a:endParaRPr lang="ko-KR" altLang="en-US" sz="11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kern="0" spc="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한양중고딕"/>
                          <a:cs typeface="Calibri" panose="020F0502020204030204" pitchFamily="34" charset="0"/>
                        </a:rPr>
                        <a:t>★★</a:t>
                      </a:r>
                      <a:endParaRPr lang="ko-KR" altLang="en-US" sz="1100" b="1" kern="0" spc="0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rgbClr val="0000FF"/>
                          </a:solidFill>
                        </a:rPr>
                        <a:t>4.3</a:t>
                      </a:r>
                      <a:endParaRPr lang="ko-KR" altLang="en-US" sz="11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rgbClr val="0000FF"/>
                          </a:solidFill>
                        </a:rPr>
                        <a:t>5.3</a:t>
                      </a:r>
                      <a:endParaRPr lang="ko-KR" altLang="en-US" sz="11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178180"/>
                  </a:ext>
                </a:extLst>
              </a:tr>
            </a:tbl>
          </a:graphicData>
        </a:graphic>
      </p:graphicFrame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198" y="4573236"/>
            <a:ext cx="3672408" cy="16548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10800000" flipH="1" flipV="1">
            <a:off x="611560" y="4263248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US" altLang="ko-KR" sz="1400" b="1" dirty="0">
                <a:latin typeface="Calibri" pitchFamily="34" charset="0"/>
                <a:cs typeface="Arial" pitchFamily="34" charset="0"/>
              </a:rPr>
              <a:t>Average Overall Rating</a:t>
            </a:r>
            <a:r>
              <a:rPr lang="en-US" altLang="ko-KR" sz="1100" dirty="0">
                <a:latin typeface="Calibri" pitchFamily="34" charset="0"/>
                <a:cs typeface="Arial" pitchFamily="34" charset="0"/>
              </a:rPr>
              <a:t>(%)</a:t>
            </a:r>
            <a:r>
              <a:rPr lang="en-US" altLang="ko-KR" sz="1400" dirty="0">
                <a:latin typeface="Calibri" pitchFamily="34" charset="0"/>
                <a:cs typeface="Arial" pitchFamily="34" charset="0"/>
              </a:rPr>
              <a:t> </a:t>
            </a:r>
            <a:endParaRPr lang="ko-KR" altLang="en-US" sz="1400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0800000" flipH="1" flipV="1">
            <a:off x="710198" y="6246450"/>
            <a:ext cx="15592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2" fontAlgn="base"/>
            <a:r>
              <a:rPr lang="en-US" altLang="ko-KR" sz="1100" dirty="0">
                <a:latin typeface="Calibri" pitchFamily="34" charset="0"/>
              </a:rPr>
              <a:t>Micro-Mobility</a:t>
            </a:r>
            <a:endParaRPr lang="ko-KR" altLang="en-US" sz="11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 flipH="1" flipV="1">
            <a:off x="1945692" y="6254090"/>
            <a:ext cx="130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2" fontAlgn="base"/>
            <a:r>
              <a:rPr lang="en-US" altLang="ko-KR" sz="1100" dirty="0">
                <a:latin typeface="Calibri" pitchFamily="34" charset="0"/>
              </a:rPr>
              <a:t>Small-size</a:t>
            </a:r>
            <a:endParaRPr lang="ko-KR" altLang="en-US" sz="1100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0800000" flipH="1" flipV="1">
            <a:off x="3101777" y="6246955"/>
            <a:ext cx="130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2" fontAlgn="base"/>
            <a:r>
              <a:rPr lang="en-US" altLang="ko-KR" sz="1100" dirty="0">
                <a:latin typeface="Calibri" pitchFamily="34" charset="0"/>
              </a:rPr>
              <a:t>Middle-size</a:t>
            </a:r>
            <a:endParaRPr lang="ko-KR" altLang="en-US" sz="1100" dirty="0">
              <a:latin typeface="Calibri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0994" y="4474169"/>
            <a:ext cx="3407542" cy="177992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10800000" flipH="1" flipV="1">
            <a:off x="4716016" y="4273351"/>
            <a:ext cx="3818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US" altLang="ko-KR" sz="1400" b="1" dirty="0">
                <a:latin typeface="Calibri" pitchFamily="34" charset="0"/>
                <a:cs typeface="Arial" pitchFamily="34" charset="0"/>
              </a:rPr>
              <a:t>Average Rating of each impact test </a:t>
            </a:r>
            <a:endParaRPr lang="ko-KR" altLang="en-US" sz="1400" b="1" dirty="0">
              <a:solidFill>
                <a:srgbClr val="0000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0800000" flipH="1" flipV="1">
            <a:off x="4677523" y="6152582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2" algn="ctr" fontAlgn="base"/>
            <a:r>
              <a:rPr lang="en-US" altLang="ko-KR" sz="1100" dirty="0">
                <a:latin typeface="Calibri" pitchFamily="34" charset="0"/>
              </a:rPr>
              <a:t>Micro-</a:t>
            </a:r>
          </a:p>
          <a:p>
            <a:pPr marL="265112" algn="ctr" fontAlgn="base"/>
            <a:r>
              <a:rPr lang="en-US" altLang="ko-KR" sz="1100" dirty="0">
                <a:latin typeface="Calibri" pitchFamily="34" charset="0"/>
              </a:rPr>
              <a:t>Mobility</a:t>
            </a:r>
            <a:endParaRPr lang="ko-KR" altLang="en-US" sz="1100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0800000" flipH="1" flipV="1">
            <a:off x="5292081" y="6165304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2" algn="ctr" fontAlgn="base"/>
            <a:r>
              <a:rPr lang="en-US" altLang="ko-KR" sz="1100" dirty="0">
                <a:latin typeface="Calibri" pitchFamily="34" charset="0"/>
              </a:rPr>
              <a:t>Small&amp;</a:t>
            </a:r>
          </a:p>
          <a:p>
            <a:pPr marL="265112" algn="ctr" fontAlgn="base"/>
            <a:r>
              <a:rPr lang="en-US" altLang="ko-KR" sz="1100" dirty="0">
                <a:latin typeface="Calibri" pitchFamily="34" charset="0"/>
              </a:rPr>
              <a:t>Middle -size</a:t>
            </a:r>
            <a:endParaRPr lang="ko-KR" altLang="en-US" sz="1100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0800000" flipH="1" flipV="1">
            <a:off x="6172955" y="6148526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2" algn="ctr" fontAlgn="base"/>
            <a:r>
              <a:rPr lang="en-US" altLang="ko-KR" sz="1100" dirty="0">
                <a:latin typeface="Calibri" pitchFamily="34" charset="0"/>
              </a:rPr>
              <a:t>Micro-</a:t>
            </a:r>
          </a:p>
          <a:p>
            <a:pPr marL="265112" algn="ctr" fontAlgn="base"/>
            <a:r>
              <a:rPr lang="en-US" altLang="ko-KR" sz="1100" dirty="0">
                <a:latin typeface="Calibri" pitchFamily="34" charset="0"/>
              </a:rPr>
              <a:t>Mobility</a:t>
            </a:r>
            <a:endParaRPr lang="ko-KR" altLang="en-US" sz="1100" dirty="0"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0800000" flipH="1" flipV="1">
            <a:off x="6787513" y="6161248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2" algn="ctr" fontAlgn="base"/>
            <a:r>
              <a:rPr lang="en-US" altLang="ko-KR" sz="1100" dirty="0">
                <a:latin typeface="Calibri" pitchFamily="34" charset="0"/>
              </a:rPr>
              <a:t>Small&amp;</a:t>
            </a:r>
          </a:p>
          <a:p>
            <a:pPr marL="265112" algn="ctr" fontAlgn="base"/>
            <a:r>
              <a:rPr lang="en-US" altLang="ko-KR" sz="1100" dirty="0">
                <a:latin typeface="Calibri" pitchFamily="34" charset="0"/>
              </a:rPr>
              <a:t>Middle -size</a:t>
            </a:r>
            <a:endParaRPr lang="ko-KR" altLang="en-US" sz="1100" dirty="0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0800000" flipH="1" flipV="1">
            <a:off x="4821538" y="5201916"/>
            <a:ext cx="1622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1400" dirty="0">
                <a:latin typeface="Calibri" pitchFamily="34" charset="0"/>
                <a:cs typeface="Arial" pitchFamily="34" charset="0"/>
              </a:rPr>
              <a:t>Frontal Impact</a:t>
            </a:r>
            <a:endParaRPr lang="ko-KR" altLang="en-US" sz="14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0800000" flipH="1" flipV="1">
            <a:off x="6513747" y="5169816"/>
            <a:ext cx="1622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1400" dirty="0">
                <a:latin typeface="Calibri" pitchFamily="34" charset="0"/>
                <a:cs typeface="Arial" pitchFamily="34" charset="0"/>
              </a:rPr>
              <a:t>Side Impact</a:t>
            </a:r>
            <a:endParaRPr lang="ko-KR" altLang="en-US" sz="1400" dirty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6444209" y="4562531"/>
            <a:ext cx="0" cy="1731759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073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347916" y="939618"/>
            <a:ext cx="4296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ko-KR" sz="1600" b="1" dirty="0">
                <a:latin typeface="Calibri" pitchFamily="34" charset="0"/>
                <a:cs typeface="Arial" pitchFamily="34" charset="0"/>
              </a:rPr>
              <a:t>Frontal Impact Test Results</a:t>
            </a:r>
            <a:endParaRPr lang="ko-KR" altLang="en-US" sz="1600" b="1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3" name="_x145219488" descr="EMB0000096415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7" y="6538041"/>
            <a:ext cx="2398926" cy="28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8534860" y="6583469"/>
            <a:ext cx="6207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fld id="{C8F1E231-AFA3-4187-95A2-97149B9CF3C5}" type="slidenum">
              <a:rPr lang="ko-KR" alt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t>6</a:t>
            </a:fld>
            <a:r>
              <a:rPr lang="en-US" altLang="ko-K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270"/>
            <a:ext cx="9144000" cy="62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 rot="10800000" flipH="1" flipV="1">
            <a:off x="62272" y="108154"/>
            <a:ext cx="667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Calibri" pitchFamily="34" charset="0"/>
                <a:ea typeface="Ebrima" pitchFamily="2" charset="0"/>
                <a:cs typeface="Arial" pitchFamily="34" charset="0"/>
              </a:rPr>
              <a:t>KNCAP for Micro-Mobility(2019)</a:t>
            </a:r>
            <a:endParaRPr lang="ko-KR" altLang="en-US" sz="20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119" y="1287301"/>
            <a:ext cx="8179763" cy="493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20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347916" y="939618"/>
            <a:ext cx="4296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ko-KR" sz="1600" b="1" dirty="0">
                <a:latin typeface="Calibri" pitchFamily="34" charset="0"/>
                <a:cs typeface="Arial" pitchFamily="34" charset="0"/>
              </a:rPr>
              <a:t>Side Impact Test Results</a:t>
            </a:r>
            <a:endParaRPr lang="ko-KR" altLang="en-US" sz="1600" b="1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3" name="_x145219488" descr="EMB0000096415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7" y="6538041"/>
            <a:ext cx="2398926" cy="28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8534860" y="6583469"/>
            <a:ext cx="6207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fld id="{C8F1E231-AFA3-4187-95A2-97149B9CF3C5}" type="slidenum">
              <a:rPr lang="ko-KR" alt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t>7</a:t>
            </a:fld>
            <a:r>
              <a:rPr lang="en-US" altLang="ko-K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270"/>
            <a:ext cx="9144000" cy="62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 rot="10800000" flipH="1" flipV="1">
            <a:off x="62272" y="108154"/>
            <a:ext cx="667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Calibri" pitchFamily="34" charset="0"/>
                <a:ea typeface="Ebrima" pitchFamily="2" charset="0"/>
                <a:cs typeface="Arial" pitchFamily="34" charset="0"/>
              </a:rPr>
              <a:t>KNCAP for Micro-Mobility(2019)</a:t>
            </a:r>
            <a:endParaRPr lang="ko-KR" altLang="en-US" sz="20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1356858"/>
            <a:ext cx="7905802" cy="325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86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_x145219488" descr="EMB0000096415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7" y="6538041"/>
            <a:ext cx="2398926" cy="28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8534860" y="6583469"/>
            <a:ext cx="6207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fld id="{C8F1E231-AFA3-4187-95A2-97149B9CF3C5}" type="slidenum">
              <a:rPr lang="ko-KR" alt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t>8</a:t>
            </a:fld>
            <a:r>
              <a:rPr lang="en-US" altLang="ko-K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270"/>
            <a:ext cx="9144000" cy="62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 rot="10800000" flipH="1" flipV="1">
            <a:off x="62272" y="108154"/>
            <a:ext cx="667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Calibri" pitchFamily="34" charset="0"/>
                <a:ea typeface="Ebrima" pitchFamily="2" charset="0"/>
                <a:cs typeface="Arial" pitchFamily="34" charset="0"/>
              </a:rPr>
              <a:t>KNCAP for Micro-Mobility(2019)</a:t>
            </a:r>
            <a:endParaRPr lang="ko-KR" altLang="en-US" sz="20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 flipH="1" flipV="1">
            <a:off x="274024" y="859671"/>
            <a:ext cx="4296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ko-KR" sz="1600" b="1" dirty="0">
                <a:latin typeface="Calibri" pitchFamily="34" charset="0"/>
                <a:cs typeface="Arial" pitchFamily="34" charset="0"/>
              </a:rPr>
              <a:t>Comparison with Euro-NCAP  </a:t>
            </a:r>
            <a:endParaRPr lang="ko-KR" altLang="en-US" sz="1600" b="1" dirty="0"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1" name="차트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6801059"/>
              </p:ext>
            </p:extLst>
          </p:nvPr>
        </p:nvGraphicFramePr>
        <p:xfrm>
          <a:off x="624157" y="1506001"/>
          <a:ext cx="4489097" cy="2361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 rot="10800000" flipH="1" flipV="1">
            <a:off x="395536" y="1198225"/>
            <a:ext cx="2897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2" fontAlgn="base"/>
            <a:r>
              <a:rPr lang="en-US" altLang="ko-KR" sz="1400" dirty="0">
                <a:latin typeface="Calibri" pitchFamily="34" charset="0"/>
              </a:rPr>
              <a:t>Overall Rating for Crash Safety </a:t>
            </a:r>
            <a:endParaRPr lang="ko-KR" altLang="en-US" sz="14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0800000" flipH="1" flipV="1">
            <a:off x="350987" y="3959034"/>
            <a:ext cx="2920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ko-KR" sz="1600" b="1" dirty="0">
                <a:latin typeface="Calibri" pitchFamily="34" charset="0"/>
                <a:cs typeface="Arial" pitchFamily="34" charset="0"/>
              </a:rPr>
              <a:t>Comparison of CPI*</a:t>
            </a:r>
            <a:endParaRPr lang="ko-KR" altLang="en-US" sz="16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0800000" flipH="1" flipV="1">
            <a:off x="5113254" y="816042"/>
            <a:ext cx="3707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0862" indent="-285750" fontAlgn="base">
              <a:buFont typeface="Wingdings" panose="05000000000000000000" pitchFamily="2" charset="2"/>
              <a:buChar char="l"/>
            </a:pPr>
            <a:r>
              <a:rPr lang="en-US" altLang="ko-KR" sz="1600" b="1" dirty="0">
                <a:latin typeface="Calibri" pitchFamily="34" charset="0"/>
              </a:rPr>
              <a:t>Motorcycle to Vehicle impact test</a:t>
            </a:r>
            <a:endParaRPr lang="ko-KR" altLang="en-US" sz="1600" b="1" dirty="0">
              <a:latin typeface="Calibri" pitchFamily="34" charset="0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222456"/>
              </p:ext>
            </p:extLst>
          </p:nvPr>
        </p:nvGraphicFramePr>
        <p:xfrm>
          <a:off x="750767" y="4630256"/>
          <a:ext cx="4235875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499">
                  <a:extLst>
                    <a:ext uri="{9D8B030D-6E8A-4147-A177-3AD203B41FA5}">
                      <a16:colId xmlns:a16="http://schemas.microsoft.com/office/drawing/2014/main" val="42287523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11638809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22322024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04859182"/>
                    </a:ext>
                  </a:extLst>
                </a:gridCol>
              </a:tblGrid>
              <a:tr h="386919"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</a:rPr>
                        <a:t>Micro-Mobility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</a:rPr>
                        <a:t>CPI(Star</a:t>
                      </a:r>
                      <a:r>
                        <a:rPr lang="en-US" altLang="ko-KR" sz="1100" b="1" baseline="0" dirty="0">
                          <a:solidFill>
                            <a:schemeClr val="bg1"/>
                          </a:solidFill>
                        </a:rPr>
                        <a:t> rating)</a:t>
                      </a:r>
                      <a:endParaRPr lang="ko-KR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</a:rPr>
                        <a:t>Motorcycle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</a:rPr>
                        <a:t>CPI</a:t>
                      </a:r>
                      <a:endParaRPr lang="ko-KR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159425"/>
                  </a:ext>
                </a:extLst>
              </a:tr>
              <a:tr h="19420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/>
                        <a:t>Domestic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Case 1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/>
                        <a:t>44% (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한양중고딕"/>
                          <a:cs typeface="Calibri" panose="020F0502020204030204" pitchFamily="34" charset="0"/>
                        </a:rPr>
                        <a:t>★</a:t>
                      </a:r>
                      <a:r>
                        <a:rPr lang="en-US" altLang="ko-KR" sz="1100" kern="1200" spc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/>
                        <a:t>36%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389685"/>
                  </a:ext>
                </a:extLst>
              </a:tr>
              <a:tr h="194208">
                <a:tc rowSpan="3">
                  <a:txBody>
                    <a:bodyPr/>
                    <a:lstStyle/>
                    <a:p>
                      <a:pPr latinLnBrk="1"/>
                      <a:r>
                        <a:rPr lang="en-US" altLang="ko-KR" sz="1100" dirty="0"/>
                        <a:t>Foreign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Case</a:t>
                      </a:r>
                      <a:r>
                        <a:rPr lang="en-US" altLang="ko-KR" sz="1100" baseline="0" dirty="0"/>
                        <a:t> 2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/>
                        <a:t>26% (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한양중고딕"/>
                          <a:cs typeface="Calibri" panose="020F0502020204030204" pitchFamily="34" charset="0"/>
                        </a:rPr>
                        <a:t>★★</a:t>
                      </a:r>
                      <a:r>
                        <a:rPr lang="en-US" altLang="ko-KR" sz="1100" kern="1200" spc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90899"/>
                  </a:ext>
                </a:extLst>
              </a:tr>
              <a:tr h="189916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Case 3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/>
                        <a:t>24% (</a:t>
                      </a: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한양중고딕"/>
                          <a:cs typeface="Calibri" panose="020F0502020204030204" pitchFamily="34" charset="0"/>
                        </a:rPr>
                        <a:t>★★</a:t>
                      </a:r>
                      <a:r>
                        <a:rPr lang="en-US" altLang="ko-KR" sz="1100" kern="1200" spc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17818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Case 4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66%(-)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30356"/>
                  </a:ext>
                </a:extLst>
              </a:tr>
            </a:tbl>
          </a:graphicData>
        </a:graphic>
      </p:graphicFrame>
      <p:pic>
        <p:nvPicPr>
          <p:cNvPr id="5" name="그림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8633" y="1807997"/>
            <a:ext cx="1653796" cy="101863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2198" y="1821970"/>
            <a:ext cx="1608775" cy="100466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10800000" flipH="1" flipV="1">
            <a:off x="5108002" y="1097854"/>
            <a:ext cx="3995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2" fontAlgn="base"/>
            <a:r>
              <a:rPr lang="en-US" altLang="ko-KR" sz="1400" dirty="0">
                <a:latin typeface="Calibri" pitchFamily="34" charset="0"/>
              </a:rPr>
              <a:t>- Test velocity : 50km/h side impact to B-pillar</a:t>
            </a:r>
          </a:p>
          <a:p>
            <a:pPr marL="265112" fontAlgn="base"/>
            <a:r>
              <a:rPr lang="en-US" altLang="ko-KR" sz="1400" dirty="0">
                <a:latin typeface="Calibri" pitchFamily="34" charset="0"/>
              </a:rPr>
              <a:t>- Dummy :  50%ile wearing helmet</a:t>
            </a:r>
          </a:p>
          <a:p>
            <a:pPr marL="265112" fontAlgn="base"/>
            <a:r>
              <a:rPr lang="en-US" altLang="ko-KR" sz="1400" dirty="0">
                <a:latin typeface="Calibri" pitchFamily="34" charset="0"/>
              </a:rPr>
              <a:t>- Measuring HIC(head, neck, Chest deflect.) </a:t>
            </a:r>
            <a:endParaRPr lang="ko-KR" altLang="en-US" sz="1400" dirty="0">
              <a:latin typeface="Calibri" pitchFamily="34" charset="0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007784"/>
              </p:ext>
            </p:extLst>
          </p:nvPr>
        </p:nvGraphicFramePr>
        <p:xfrm>
          <a:off x="5408634" y="2948693"/>
          <a:ext cx="3282340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5544">
                  <a:extLst>
                    <a:ext uri="{9D8B030D-6E8A-4147-A177-3AD203B41FA5}">
                      <a16:colId xmlns:a16="http://schemas.microsoft.com/office/drawing/2014/main" val="3338201789"/>
                    </a:ext>
                  </a:extLst>
                </a:gridCol>
                <a:gridCol w="900573">
                  <a:extLst>
                    <a:ext uri="{9D8B030D-6E8A-4147-A177-3AD203B41FA5}">
                      <a16:colId xmlns:a16="http://schemas.microsoft.com/office/drawing/2014/main" val="4223407187"/>
                    </a:ext>
                  </a:extLst>
                </a:gridCol>
                <a:gridCol w="653633">
                  <a:extLst>
                    <a:ext uri="{9D8B030D-6E8A-4147-A177-3AD203B41FA5}">
                      <a16:colId xmlns:a16="http://schemas.microsoft.com/office/drawing/2014/main" val="3388960559"/>
                    </a:ext>
                  </a:extLst>
                </a:gridCol>
                <a:gridCol w="662590">
                  <a:extLst>
                    <a:ext uri="{9D8B030D-6E8A-4147-A177-3AD203B41FA5}">
                      <a16:colId xmlns:a16="http://schemas.microsoft.com/office/drawing/2014/main" val="85190506"/>
                    </a:ext>
                  </a:extLst>
                </a:gridCol>
              </a:tblGrid>
              <a:tr h="225165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</a:t>
                      </a:r>
                      <a:r>
                        <a:rPr lang="en-US" altLang="ko-KR" sz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results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FMVSS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208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 R137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381016"/>
                  </a:ext>
                </a:extLst>
              </a:tr>
              <a:tr h="2251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Head(HIC)</a:t>
                      </a:r>
                      <a:endParaRPr lang="ko-KR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1,105</a:t>
                      </a:r>
                      <a:endParaRPr lang="ko-KR" alt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1,000</a:t>
                      </a:r>
                      <a:endParaRPr lang="ko-KR" alt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1,000</a:t>
                      </a:r>
                      <a:endParaRPr lang="ko-KR" alt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476625"/>
                  </a:ext>
                </a:extLst>
              </a:tr>
              <a:tr h="2251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Neck(</a:t>
                      </a:r>
                      <a:r>
                        <a:rPr lang="en-US" altLang="ko-KR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Nij</a:t>
                      </a:r>
                      <a:r>
                        <a:rPr lang="en-US" altLang="ko-K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ko-KR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0.53</a:t>
                      </a:r>
                      <a:endParaRPr lang="ko-KR" alt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1.00</a:t>
                      </a:r>
                      <a:endParaRPr lang="ko-KR" alt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ko-KR" alt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96939"/>
                  </a:ext>
                </a:extLst>
              </a:tr>
              <a:tr h="2251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Chest(Deflection)</a:t>
                      </a:r>
                      <a:endParaRPr lang="ko-KR" alt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24.2</a:t>
                      </a:r>
                      <a:endParaRPr lang="ko-KR" alt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62.0</a:t>
                      </a:r>
                      <a:endParaRPr lang="ko-KR" alt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42.0</a:t>
                      </a:r>
                      <a:endParaRPr lang="ko-KR" alt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166972"/>
                  </a:ext>
                </a:extLst>
              </a:tr>
              <a:tr h="22516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Combined Probability</a:t>
                      </a:r>
                      <a:r>
                        <a:rPr lang="en-US" altLang="ko-KR" sz="10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Injury</a:t>
                      </a:r>
                      <a:endParaRPr lang="ko-KR" altLang="en-US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36%</a:t>
                      </a:r>
                      <a:endParaRPr lang="ko-KR" alt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ko-KR" alt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ko-KR" alt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737215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 rot="10800000" flipH="1" flipV="1">
            <a:off x="610837" y="4276118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Calibri" pitchFamily="34" charset="0"/>
                <a:cs typeface="Arial" pitchFamily="34" charset="0"/>
              </a:rPr>
              <a:t>  * Combined Probability of Injury</a:t>
            </a:r>
            <a:endParaRPr lang="ko-KR" altLang="en-US" sz="1400" dirty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694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8534860" y="6583469"/>
            <a:ext cx="6207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fld id="{C8F1E231-AFA3-4187-95A2-97149B9CF3C5}" type="slidenum">
              <a:rPr lang="ko-KR" altLang="en-US" sz="12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ctr">
                <a:lnSpc>
                  <a:spcPct val="150000"/>
                </a:lnSpc>
                <a:buFont typeface="Wingdings" pitchFamily="2" charset="2"/>
                <a:buNone/>
                <a:defRPr/>
              </a:pPr>
              <a:t>9</a:t>
            </a:fld>
            <a:r>
              <a:rPr lang="en-US" altLang="ko-K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270"/>
            <a:ext cx="9144000" cy="62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 rot="10800000" flipH="1" flipV="1">
            <a:off x="62272" y="108154"/>
            <a:ext cx="6672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Calibri" pitchFamily="34" charset="0"/>
                <a:ea typeface="Ebrima" pitchFamily="2" charset="0"/>
                <a:cs typeface="Arial" pitchFamily="34" charset="0"/>
              </a:rPr>
              <a:t>KNCAP for </a:t>
            </a:r>
            <a:r>
              <a:rPr lang="en-US" altLang="ko-KR" sz="2000" b="1" dirty="0" err="1">
                <a:solidFill>
                  <a:schemeClr val="bg1"/>
                </a:solidFill>
                <a:latin typeface="Calibri" pitchFamily="34" charset="0"/>
                <a:ea typeface="Ebrima" pitchFamily="2" charset="0"/>
                <a:cs typeface="Arial" pitchFamily="34" charset="0"/>
              </a:rPr>
              <a:t>Micr</a:t>
            </a:r>
            <a:r>
              <a:rPr lang="en-US" altLang="ko-KR" sz="2000" b="1" dirty="0">
                <a:solidFill>
                  <a:schemeClr val="bg1"/>
                </a:solidFill>
                <a:latin typeface="Calibri" pitchFamily="34" charset="0"/>
                <a:ea typeface="Ebrima" pitchFamily="2" charset="0"/>
                <a:cs typeface="Arial" pitchFamily="34" charset="0"/>
              </a:rPr>
              <a:t>- Mobility(2019)</a:t>
            </a:r>
            <a:endParaRPr lang="ko-KR" altLang="en-US" sz="20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0800000" flipH="1" flipV="1">
            <a:off x="323528" y="908720"/>
            <a:ext cx="590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ko-KR" sz="1600" b="1" dirty="0">
                <a:latin typeface="Calibri" pitchFamily="34" charset="0"/>
                <a:cs typeface="Arial" pitchFamily="34" charset="0"/>
              </a:rPr>
              <a:t>Test Results on Electrical Safety of High voltage system</a:t>
            </a:r>
            <a:endParaRPr lang="ko-KR" altLang="en-US" sz="1600" b="1" dirty="0"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03230"/>
              </p:ext>
            </p:extLst>
          </p:nvPr>
        </p:nvGraphicFramePr>
        <p:xfrm>
          <a:off x="755576" y="1990960"/>
          <a:ext cx="4752528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422875230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116388092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3223220246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104859182"/>
                    </a:ext>
                  </a:extLst>
                </a:gridCol>
              </a:tblGrid>
              <a:tr h="189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</a:rPr>
                        <a:t>Vehicle</a:t>
                      </a:r>
                      <a:r>
                        <a:rPr lang="en-US" altLang="ko-KR" sz="1100" b="1" baseline="0" dirty="0">
                          <a:solidFill>
                            <a:schemeClr val="bg1"/>
                          </a:solidFill>
                        </a:rPr>
                        <a:t> Type</a:t>
                      </a:r>
                      <a:endParaRPr lang="ko-KR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</a:rPr>
                        <a:t>Frontal</a:t>
                      </a:r>
                      <a:endParaRPr lang="ko-KR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bg1"/>
                          </a:solidFill>
                        </a:rPr>
                        <a:t>Side</a:t>
                      </a:r>
                      <a:endParaRPr lang="ko-KR" alt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159425"/>
                  </a:ext>
                </a:extLst>
              </a:tr>
              <a:tr h="19420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/>
                        <a:t>Domestic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Case 1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Pass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/>
                        <a:t>Pass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389685"/>
                  </a:ext>
                </a:extLst>
              </a:tr>
              <a:tr h="194208">
                <a:tc rowSpan="3">
                  <a:txBody>
                    <a:bodyPr/>
                    <a:lstStyle/>
                    <a:p>
                      <a:pPr latinLnBrk="1"/>
                      <a:r>
                        <a:rPr lang="en-US" altLang="ko-KR" sz="1100" dirty="0"/>
                        <a:t>Foreign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Case</a:t>
                      </a:r>
                      <a:r>
                        <a:rPr lang="en-US" altLang="ko-KR" sz="1100" baseline="0" dirty="0"/>
                        <a:t> 2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Pass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Pass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90899"/>
                  </a:ext>
                </a:extLst>
              </a:tr>
              <a:tr h="189916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Case 3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Pass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Pass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17818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Case 4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Pass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/>
                        <a:t>Pass</a:t>
                      </a:r>
                      <a:endParaRPr lang="ko-KR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30356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 rot="10800000" flipH="1" flipV="1">
            <a:off x="352103" y="3408074"/>
            <a:ext cx="5904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ko-KR" sz="1600" b="1" dirty="0">
                <a:latin typeface="Calibri" pitchFamily="34" charset="0"/>
                <a:cs typeface="Arial" pitchFamily="34" charset="0"/>
              </a:rPr>
              <a:t>Test pictures</a:t>
            </a:r>
            <a:endParaRPr lang="ko-KR" altLang="en-US" sz="1600" b="1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121" name="_x407467616" descr="EMB000024cc39f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92" y="4090885"/>
            <a:ext cx="1986539" cy="111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타원 2"/>
          <p:cNvSpPr/>
          <p:nvPr/>
        </p:nvSpPr>
        <p:spPr>
          <a:xfrm>
            <a:off x="6799395" y="4378656"/>
            <a:ext cx="576064" cy="57606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 rot="10800000" flipH="1" flipV="1">
            <a:off x="5665494" y="5225665"/>
            <a:ext cx="2138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2" fontAlgn="base"/>
            <a:r>
              <a:rPr lang="en-US" altLang="ko-KR" sz="1200" dirty="0">
                <a:latin typeface="Calibri" pitchFamily="34" charset="0"/>
              </a:rPr>
              <a:t>&lt; Case 3 Door open &gt;</a:t>
            </a:r>
            <a:endParaRPr lang="ko-KR" altLang="en-US" sz="1200" dirty="0">
              <a:latin typeface="Calibri" pitchFamily="34" charset="0"/>
            </a:endParaRPr>
          </a:p>
        </p:txBody>
      </p:sp>
      <p:pic>
        <p:nvPicPr>
          <p:cNvPr id="5123" name="_x407472096" descr="EMB000024cc39f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690" y="4087707"/>
            <a:ext cx="1473221" cy="111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 rot="10800000" flipH="1" flipV="1">
            <a:off x="382166" y="3753668"/>
            <a:ext cx="3995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2" fontAlgn="base"/>
            <a:r>
              <a:rPr lang="en-US" altLang="ko-KR" sz="1400" dirty="0">
                <a:latin typeface="Calibri" pitchFamily="34" charset="0"/>
              </a:rPr>
              <a:t>-Side Impact</a:t>
            </a:r>
            <a:endParaRPr lang="ko-KR" altLang="en-US" sz="1400" dirty="0">
              <a:latin typeface="Calibri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5" name="_x407472416" descr="EMB000024cc3a0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71" y="4087707"/>
            <a:ext cx="1492473" cy="111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 rot="10800000" flipH="1" flipV="1">
            <a:off x="971601" y="5240232"/>
            <a:ext cx="396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2" fontAlgn="base"/>
            <a:r>
              <a:rPr lang="en-US" altLang="ko-KR" sz="1200" dirty="0">
                <a:latin typeface="Calibri" pitchFamily="34" charset="0"/>
              </a:rPr>
              <a:t>&lt; Case 1, 4 :  Release Belt, Separate Head &amp; Torso &gt;</a:t>
            </a:r>
            <a:endParaRPr lang="ko-KR" altLang="en-US" sz="1200" dirty="0">
              <a:latin typeface="Calibri" pitchFamily="34" charset="0"/>
            </a:endParaRPr>
          </a:p>
        </p:txBody>
      </p:sp>
      <p:pic>
        <p:nvPicPr>
          <p:cNvPr id="5127" name="_x407472416" descr="EMB000024cc3a0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067" y="4083612"/>
            <a:ext cx="1661037" cy="111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 rot="10800000" flipH="1" flipV="1">
            <a:off x="323528" y="1287191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179388" fontAlgn="base">
              <a:buFont typeface="Arial" pitchFamily="34" charset="0"/>
              <a:buChar char="•"/>
            </a:pPr>
            <a:r>
              <a:rPr lang="en-US" altLang="ko-KR" sz="1400" dirty="0">
                <a:latin typeface="Calibri" pitchFamily="34" charset="0"/>
              </a:rPr>
              <a:t> After impact test*, Check the safety insulation &amp; prevention against electrical shock </a:t>
            </a:r>
            <a:endParaRPr lang="ko-KR" altLang="en-US" sz="1400" dirty="0">
              <a:latin typeface="Calibri" pitchFamily="34" charset="0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58628" y="1553596"/>
            <a:ext cx="82720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indent="-146050" fontAlgn="base"/>
            <a:r>
              <a:rPr lang="ko-KR" altLang="en-US" sz="1200" dirty="0">
                <a:latin typeface="Calibri" pitchFamily="34" charset="0"/>
                <a:cs typeface="Arial" pitchFamily="34" charset="0"/>
              </a:rPr>
              <a:t>* </a:t>
            </a:r>
            <a:r>
              <a:rPr lang="en-US" altLang="ko-KR" sz="1200" dirty="0">
                <a:latin typeface="Calibri" pitchFamily="34" charset="0"/>
                <a:cs typeface="Arial" pitchFamily="34" charset="0"/>
              </a:rPr>
              <a:t>Frontal : 48.3km/h, Side : 50km/h</a:t>
            </a:r>
            <a:endParaRPr lang="ko-KR" altLang="en-US" sz="1200" dirty="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660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F28DC0697F2946967019A6C2D9957F" ma:contentTypeVersion="13" ma:contentTypeDescription="Create a new document." ma:contentTypeScope="" ma:versionID="17c92271807e1ae9c68aba83e4a62845">
  <xsd:schema xmlns:xsd="http://www.w3.org/2001/XMLSchema" xmlns:xs="http://www.w3.org/2001/XMLSchema" xmlns:p="http://schemas.microsoft.com/office/2006/metadata/properties" xmlns:ns3="145f47db-c14e-4b38-9bf8-0ca0ef7f6396" xmlns:ns4="21dbf145-ec6f-4074-a11c-49f272c036cd" targetNamespace="http://schemas.microsoft.com/office/2006/metadata/properties" ma:root="true" ma:fieldsID="261b978d88a285d498d7334e80599cc7" ns3:_="" ns4:_="">
    <xsd:import namespace="145f47db-c14e-4b38-9bf8-0ca0ef7f6396"/>
    <xsd:import namespace="21dbf145-ec6f-4074-a11c-49f272c036c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f47db-c14e-4b38-9bf8-0ca0ef7f63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dbf145-ec6f-4074-a11c-49f272c036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38B5B2-C5C5-49B2-82A0-748C81084C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f47db-c14e-4b38-9bf8-0ca0ef7f6396"/>
    <ds:schemaRef ds:uri="21dbf145-ec6f-4074-a11c-49f272c036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09BC3A-4D8E-4702-89A7-3817AB0D7B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35477D-C780-4E90-8002-D1BD8405927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1105</Words>
  <Application>Microsoft Office PowerPoint</Application>
  <PresentationFormat>On-screen Show (4:3)</PresentationFormat>
  <Paragraphs>275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맑은 고딕</vt:lpstr>
      <vt:lpstr>Arial</vt:lpstr>
      <vt:lpstr>Calibri</vt:lpstr>
      <vt:lpstr>Wingdings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Edoardo Gianotti</cp:lastModifiedBy>
  <cp:revision>99</cp:revision>
  <cp:lastPrinted>2019-05-10T01:22:23Z</cp:lastPrinted>
  <dcterms:created xsi:type="dcterms:W3CDTF">2019-05-03T00:03:39Z</dcterms:created>
  <dcterms:modified xsi:type="dcterms:W3CDTF">2020-12-01T13:26:17Z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0x01010058F28DC0697F2946967019A6C2D9957F</vt:lpwstr>
  </property>
</Properties>
</file>