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18"/>
  </p:notesMasterIdLst>
  <p:handoutMasterIdLst>
    <p:handoutMasterId r:id="rId19"/>
  </p:handoutMasterIdLst>
  <p:sldIdLst>
    <p:sldId id="327" r:id="rId5"/>
    <p:sldId id="1076" r:id="rId6"/>
    <p:sldId id="331" r:id="rId7"/>
    <p:sldId id="1072" r:id="rId8"/>
    <p:sldId id="1069" r:id="rId9"/>
    <p:sldId id="1075" r:id="rId10"/>
    <p:sldId id="1077" r:id="rId11"/>
    <p:sldId id="1078" r:id="rId12"/>
    <p:sldId id="1079" r:id="rId13"/>
    <p:sldId id="1082" r:id="rId14"/>
    <p:sldId id="1080" r:id="rId15"/>
    <p:sldId id="1081" r:id="rId16"/>
    <p:sldId id="320" r:id="rId17"/>
  </p:sldIdLst>
  <p:sldSz cx="9144000" cy="5143500" type="screen16x9"/>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S PGothic" pitchFamily="34" charset="-128"/>
        <a:cs typeface="Arial" charset="0"/>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Arial" charset="0"/>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Arial" charset="0"/>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Arial" charset="0"/>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Arial" charset="0"/>
      </a:defRPr>
    </a:lvl5pPr>
    <a:lvl6pPr marL="2286000" algn="l" defTabSz="914400" rtl="0" eaLnBrk="1" latinLnBrk="0" hangingPunct="1">
      <a:defRPr kern="1200">
        <a:solidFill>
          <a:schemeClr val="tx1"/>
        </a:solidFill>
        <a:latin typeface="Calibri" pitchFamily="34" charset="0"/>
        <a:ea typeface="MS PGothic" pitchFamily="34" charset="-128"/>
        <a:cs typeface="Arial" charset="0"/>
      </a:defRPr>
    </a:lvl6pPr>
    <a:lvl7pPr marL="2743200" algn="l" defTabSz="914400" rtl="0" eaLnBrk="1" latinLnBrk="0" hangingPunct="1">
      <a:defRPr kern="1200">
        <a:solidFill>
          <a:schemeClr val="tx1"/>
        </a:solidFill>
        <a:latin typeface="Calibri" pitchFamily="34" charset="0"/>
        <a:ea typeface="MS PGothic" pitchFamily="34" charset="-128"/>
        <a:cs typeface="Arial" charset="0"/>
      </a:defRPr>
    </a:lvl7pPr>
    <a:lvl8pPr marL="3200400" algn="l" defTabSz="914400" rtl="0" eaLnBrk="1" latinLnBrk="0" hangingPunct="1">
      <a:defRPr kern="1200">
        <a:solidFill>
          <a:schemeClr val="tx1"/>
        </a:solidFill>
        <a:latin typeface="Calibri" pitchFamily="34" charset="0"/>
        <a:ea typeface="MS PGothic" pitchFamily="34" charset="-128"/>
        <a:cs typeface="Arial" charset="0"/>
      </a:defRPr>
    </a:lvl8pPr>
    <a:lvl9pPr marL="3657600" algn="l" defTabSz="914400" rtl="0" eaLnBrk="1" latinLnBrk="0" hangingPunct="1">
      <a:defRPr kern="1200">
        <a:solidFill>
          <a:schemeClr val="tx1"/>
        </a:solidFill>
        <a:latin typeface="Calibri" pitchFamily="34" charset="0"/>
        <a:ea typeface="MS PGothic" pitchFamily="34" charset="-128"/>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66FF"/>
    <a:srgbClr val="61FFA8"/>
    <a:srgbClr val="515B5E"/>
    <a:srgbClr val="FF6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2C762-D98B-474F-A94A-A614A9A75CEE}" v="209" dt="2020-07-10T15:53:52.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napToObjects="1">
      <p:cViewPr varScale="1">
        <p:scale>
          <a:sx n="146" d="100"/>
          <a:sy n="146" d="100"/>
        </p:scale>
        <p:origin x="378" y="114"/>
      </p:cViewPr>
      <p:guideLst>
        <p:guide orient="horz" pos="1620"/>
        <p:guide pos="2880"/>
      </p:guideLst>
    </p:cSldViewPr>
  </p:slideViewPr>
  <p:notesTextViewPr>
    <p:cViewPr>
      <p:scale>
        <a:sx n="1" d="1"/>
        <a:sy n="1" d="1"/>
      </p:scale>
      <p:origin x="0" y="0"/>
    </p:cViewPr>
  </p:notesTextViewPr>
  <p:sorterViewPr>
    <p:cViewPr>
      <p:scale>
        <a:sx n="60" d="100"/>
        <a:sy n="60" d="100"/>
      </p:scale>
      <p:origin x="0" y="-24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B730C2DA-83E7-43D5-AC9E-E51F9F239CC0}" type="datetimeFigureOut">
              <a:rPr lang="en-GB" altLang="en-US"/>
              <a:pPr>
                <a:defRPr/>
              </a:pPr>
              <a:t>15/07/2020</a:t>
            </a:fld>
            <a:endParaRPr lang="en-GB"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80756E1-58C9-40EC-A57A-08E875492933}" type="slidenum">
              <a:rPr lang="en-GB" altLang="en-US"/>
              <a:pPr>
                <a:defRPr/>
              </a:pPr>
              <a:t>‹#›</a:t>
            </a:fld>
            <a:endParaRPr lang="en-GB" altLang="en-US" dirty="0"/>
          </a:p>
        </p:txBody>
      </p:sp>
    </p:spTree>
    <p:extLst>
      <p:ext uri="{BB962C8B-B14F-4D97-AF65-F5344CB8AC3E}">
        <p14:creationId xmlns:p14="http://schemas.microsoft.com/office/powerpoint/2010/main" val="2372081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332AC8F7-34E6-498F-B51B-D72445DE0F33}" type="datetimeFigureOut">
              <a:rPr lang="en-GB" altLang="en-US"/>
              <a:pPr>
                <a:defRPr/>
              </a:pPr>
              <a:t>15/07/2020</a:t>
            </a:fld>
            <a:endParaRPr lang="en-GB" alt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3BCC905-9378-49E7-B41A-1EB35980E400}" type="slidenum">
              <a:rPr lang="en-GB" altLang="en-US"/>
              <a:pPr>
                <a:defRPr/>
              </a:pPr>
              <a:t>‹#›</a:t>
            </a:fld>
            <a:endParaRPr lang="en-GB" altLang="en-US" dirty="0"/>
          </a:p>
        </p:txBody>
      </p:sp>
    </p:spTree>
    <p:extLst>
      <p:ext uri="{BB962C8B-B14F-4D97-AF65-F5344CB8AC3E}">
        <p14:creationId xmlns:p14="http://schemas.microsoft.com/office/powerpoint/2010/main" val="13798534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3BCC905-9378-49E7-B41A-1EB35980E400}" type="slidenum">
              <a:rPr lang="en-GB" altLang="en-US" smtClean="0"/>
              <a:pPr>
                <a:defRPr/>
              </a:pPr>
              <a:t>1</a:t>
            </a:fld>
            <a:endParaRPr lang="en-GB" altLang="en-US" dirty="0"/>
          </a:p>
        </p:txBody>
      </p:sp>
    </p:spTree>
    <p:extLst>
      <p:ext uri="{BB962C8B-B14F-4D97-AF65-F5344CB8AC3E}">
        <p14:creationId xmlns:p14="http://schemas.microsoft.com/office/powerpoint/2010/main" val="155769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hasCustomPrompt="1"/>
          </p:nvPr>
        </p:nvSpPr>
        <p:spPr>
          <a:xfrm>
            <a:off x="449266" y="889001"/>
            <a:ext cx="6888515" cy="860778"/>
          </a:xfrm>
        </p:spPr>
        <p:txBody>
          <a:bodyPr/>
          <a:lstStyle>
            <a:lvl1pPr>
              <a:defRPr/>
            </a:lvl1pPr>
          </a:lstStyle>
          <a:p>
            <a:r>
              <a:rPr lang="en-US" dirty="0"/>
              <a:t>Click To Add Title</a:t>
            </a:r>
          </a:p>
        </p:txBody>
      </p:sp>
      <p:sp>
        <p:nvSpPr>
          <p:cNvPr id="5" name="TextBox 10"/>
          <p:cNvSpPr txBox="1">
            <a:spLocks noChangeArrowheads="1"/>
          </p:cNvSpPr>
          <p:nvPr userDrawn="1"/>
        </p:nvSpPr>
        <p:spPr bwMode="auto">
          <a:xfrm>
            <a:off x="27128" y="4870696"/>
            <a:ext cx="1495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defRPr/>
            </a:pPr>
            <a:r>
              <a:rPr lang="en-GB" altLang="en-US" sz="1000" dirty="0">
                <a:solidFill>
                  <a:schemeClr val="tx1"/>
                </a:solidFill>
                <a:cs typeface="+mn-cs"/>
              </a:rPr>
              <a:t>© 2020 TRL Ltd</a:t>
            </a:r>
          </a:p>
        </p:txBody>
      </p:sp>
    </p:spTree>
    <p:extLst>
      <p:ext uri="{BB962C8B-B14F-4D97-AF65-F5344CB8AC3E}">
        <p14:creationId xmlns:p14="http://schemas.microsoft.com/office/powerpoint/2010/main" val="63860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438150" y="871538"/>
            <a:ext cx="8229600"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hasCustomPrompt="1"/>
          </p:nvPr>
        </p:nvSpPr>
        <p:spPr bwMode="auto">
          <a:xfrm>
            <a:off x="304804" y="95079"/>
            <a:ext cx="6847113"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Tree>
    <p:extLst>
      <p:ext uri="{BB962C8B-B14F-4D97-AF65-F5344CB8AC3E}">
        <p14:creationId xmlns:p14="http://schemas.microsoft.com/office/powerpoint/2010/main" val="207875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457200" y="1151335"/>
            <a:ext cx="4040188" cy="479822"/>
          </a:xfrm>
        </p:spPr>
        <p:txBody>
          <a:bodyPr anchor="b"/>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8" name="Content Placeholder 3"/>
          <p:cNvSpPr>
            <a:spLocks noGrp="1"/>
          </p:cNvSpPr>
          <p:nvPr>
            <p:ph sz="half" idx="2"/>
          </p:nvPr>
        </p:nvSpPr>
        <p:spPr>
          <a:xfrm>
            <a:off x="457200"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3"/>
          </p:nvPr>
        </p:nvSpPr>
        <p:spPr>
          <a:xfrm>
            <a:off x="4645028" y="1151335"/>
            <a:ext cx="4041775" cy="479822"/>
          </a:xfrm>
        </p:spPr>
        <p:txBody>
          <a:bodyPr anchor="b"/>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p:cNvSpPr>
            <a:spLocks noGrp="1"/>
          </p:cNvSpPr>
          <p:nvPr>
            <p:ph sz="quarter" idx="4"/>
          </p:nvPr>
        </p:nvSpPr>
        <p:spPr>
          <a:xfrm>
            <a:off x="4645028"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hasCustomPrompt="1"/>
          </p:nvPr>
        </p:nvSpPr>
        <p:spPr bwMode="auto">
          <a:xfrm>
            <a:off x="304801" y="95079"/>
            <a:ext cx="7021286"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Tree>
    <p:extLst>
      <p:ext uri="{BB962C8B-B14F-4D97-AF65-F5344CB8AC3E}">
        <p14:creationId xmlns:p14="http://schemas.microsoft.com/office/powerpoint/2010/main" val="103809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bwMode="auto">
          <a:xfrm>
            <a:off x="304803" y="95079"/>
            <a:ext cx="6825343"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
        <p:nvSpPr>
          <p:cNvPr id="8" name="Text Placeholder 2"/>
          <p:cNvSpPr>
            <a:spLocks noGrp="1"/>
          </p:cNvSpPr>
          <p:nvPr>
            <p:ph idx="1"/>
          </p:nvPr>
        </p:nvSpPr>
        <p:spPr bwMode="auto">
          <a:xfrm>
            <a:off x="438150" y="1243013"/>
            <a:ext cx="82486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9" name="Rectangle 8"/>
          <p:cNvSpPr/>
          <p:nvPr userDrawn="1"/>
        </p:nvSpPr>
        <p:spPr>
          <a:xfrm>
            <a:off x="969217" y="795528"/>
            <a:ext cx="8174783" cy="2968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Content Placeholder 6">
            <a:extLst>
              <a:ext uri="{FF2B5EF4-FFF2-40B4-BE49-F238E27FC236}">
                <a16:creationId xmlns:a16="http://schemas.microsoft.com/office/drawing/2014/main" id="{FE235C04-A8F8-4C51-9609-BE8DEF7BC64A}"/>
              </a:ext>
            </a:extLst>
          </p:cNvPr>
          <p:cNvSpPr>
            <a:spLocks noGrp="1"/>
          </p:cNvSpPr>
          <p:nvPr>
            <p:ph sz="quarter" idx="10" hasCustomPrompt="1"/>
          </p:nvPr>
        </p:nvSpPr>
        <p:spPr>
          <a:xfrm>
            <a:off x="969217" y="773015"/>
            <a:ext cx="6509268" cy="298800"/>
          </a:xfrm>
        </p:spPr>
        <p:txBody>
          <a:bodyPr/>
          <a:lstStyle>
            <a:lvl1pPr marL="0" indent="0">
              <a:buNone/>
              <a:defRPr>
                <a:solidFill>
                  <a:schemeClr val="bg1"/>
                </a:solidFill>
              </a:defRPr>
            </a:lvl1pPr>
          </a:lstStyle>
          <a:p>
            <a:pPr lvl="0"/>
            <a:r>
              <a:rPr lang="en-US" dirty="0"/>
              <a:t>Click to add text</a:t>
            </a:r>
            <a:endParaRPr lang="en-GB" dirty="0"/>
          </a:p>
        </p:txBody>
      </p:sp>
    </p:spTree>
    <p:extLst>
      <p:ext uri="{BB962C8B-B14F-4D97-AF65-F5344CB8AC3E}">
        <p14:creationId xmlns:p14="http://schemas.microsoft.com/office/powerpoint/2010/main" val="183733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164433"/>
            <a:ext cx="8229600" cy="3450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hasCustomPrompt="1"/>
          </p:nvPr>
        </p:nvSpPr>
        <p:spPr bwMode="auto">
          <a:xfrm>
            <a:off x="304801" y="95079"/>
            <a:ext cx="6847114"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
        <p:nvSpPr>
          <p:cNvPr id="8" name="Rectangle 7">
            <a:extLst>
              <a:ext uri="{FF2B5EF4-FFF2-40B4-BE49-F238E27FC236}">
                <a16:creationId xmlns:a16="http://schemas.microsoft.com/office/drawing/2014/main" id="{9A1639A1-38CA-4511-A616-D090E8828818}"/>
              </a:ext>
            </a:extLst>
          </p:cNvPr>
          <p:cNvSpPr/>
          <p:nvPr userDrawn="1"/>
        </p:nvSpPr>
        <p:spPr>
          <a:xfrm>
            <a:off x="969217" y="810272"/>
            <a:ext cx="8174783" cy="2968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Content Placeholder 6">
            <a:extLst>
              <a:ext uri="{FF2B5EF4-FFF2-40B4-BE49-F238E27FC236}">
                <a16:creationId xmlns:a16="http://schemas.microsoft.com/office/drawing/2014/main" id="{8D4C9537-5C31-4B5A-8A72-97D49A9B3A84}"/>
              </a:ext>
            </a:extLst>
          </p:cNvPr>
          <p:cNvSpPr>
            <a:spLocks noGrp="1"/>
          </p:cNvSpPr>
          <p:nvPr>
            <p:ph sz="quarter" idx="10" hasCustomPrompt="1"/>
          </p:nvPr>
        </p:nvSpPr>
        <p:spPr>
          <a:xfrm>
            <a:off x="969217" y="773015"/>
            <a:ext cx="6509268" cy="298800"/>
          </a:xfrm>
        </p:spPr>
        <p:txBody>
          <a:bodyPr/>
          <a:lstStyle>
            <a:lvl1pPr marL="0" indent="0">
              <a:buNone/>
              <a:defRPr>
                <a:solidFill>
                  <a:schemeClr val="bg1"/>
                </a:solidFill>
              </a:defRPr>
            </a:lvl1pPr>
          </a:lstStyle>
          <a:p>
            <a:pPr lvl="0"/>
            <a:r>
              <a:rPr lang="en-US" dirty="0"/>
              <a:t>Click to add text</a:t>
            </a:r>
            <a:endParaRPr lang="en-GB" dirty="0"/>
          </a:p>
        </p:txBody>
      </p:sp>
    </p:spTree>
    <p:extLst>
      <p:ext uri="{BB962C8B-B14F-4D97-AF65-F5344CB8AC3E}">
        <p14:creationId xmlns:p14="http://schemas.microsoft.com/office/powerpoint/2010/main" val="45589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bwMode="auto">
          <a:xfrm>
            <a:off x="304801" y="95079"/>
            <a:ext cx="6868886"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
        <p:nvSpPr>
          <p:cNvPr id="10" name="Content Placeholder 2"/>
          <p:cNvSpPr>
            <a:spLocks noGrp="1"/>
          </p:cNvSpPr>
          <p:nvPr>
            <p:ph idx="1"/>
          </p:nvPr>
        </p:nvSpPr>
        <p:spPr>
          <a:xfrm>
            <a:off x="457200" y="1164432"/>
            <a:ext cx="8229600" cy="292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3B8DBD0-52EB-41E3-8026-98A4A96E9B22}"/>
              </a:ext>
            </a:extLst>
          </p:cNvPr>
          <p:cNvSpPr/>
          <p:nvPr userDrawn="1"/>
        </p:nvSpPr>
        <p:spPr>
          <a:xfrm>
            <a:off x="969217" y="795528"/>
            <a:ext cx="8174783" cy="2968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Content Placeholder 6">
            <a:extLst>
              <a:ext uri="{FF2B5EF4-FFF2-40B4-BE49-F238E27FC236}">
                <a16:creationId xmlns:a16="http://schemas.microsoft.com/office/drawing/2014/main" id="{3B1B69A0-AC78-4668-9BF0-37E0F2C54FA4}"/>
              </a:ext>
            </a:extLst>
          </p:cNvPr>
          <p:cNvSpPr>
            <a:spLocks noGrp="1"/>
          </p:cNvSpPr>
          <p:nvPr>
            <p:ph sz="quarter" idx="10" hasCustomPrompt="1"/>
          </p:nvPr>
        </p:nvSpPr>
        <p:spPr>
          <a:xfrm>
            <a:off x="969217" y="773015"/>
            <a:ext cx="6509268" cy="298800"/>
          </a:xfrm>
        </p:spPr>
        <p:txBody>
          <a:bodyPr/>
          <a:lstStyle>
            <a:lvl1pPr marL="0" indent="0">
              <a:buNone/>
              <a:defRPr>
                <a:solidFill>
                  <a:schemeClr val="bg1"/>
                </a:solidFill>
              </a:defRPr>
            </a:lvl1pPr>
          </a:lstStyle>
          <a:p>
            <a:pPr lvl="0"/>
            <a:r>
              <a:rPr lang="en-US" dirty="0"/>
              <a:t>Click to add text</a:t>
            </a:r>
            <a:endParaRPr lang="en-GB" dirty="0"/>
          </a:p>
        </p:txBody>
      </p:sp>
    </p:spTree>
    <p:extLst>
      <p:ext uri="{BB962C8B-B14F-4D97-AF65-F5344CB8AC3E}">
        <p14:creationId xmlns:p14="http://schemas.microsoft.com/office/powerpoint/2010/main" val="227749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304803" y="95079"/>
            <a:ext cx="7064829"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
        <p:nvSpPr>
          <p:cNvPr id="9" name="Text Placeholder 2"/>
          <p:cNvSpPr>
            <a:spLocks noGrp="1"/>
          </p:cNvSpPr>
          <p:nvPr>
            <p:ph type="body" idx="1"/>
          </p:nvPr>
        </p:nvSpPr>
        <p:spPr bwMode="auto">
          <a:xfrm>
            <a:off x="628650" y="1004209"/>
            <a:ext cx="7961356" cy="361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pic>
        <p:nvPicPr>
          <p:cNvPr id="16" name="Picture 6" descr="trl-logo-gre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66320" y="218283"/>
            <a:ext cx="763706" cy="28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27128" y="4870696"/>
            <a:ext cx="1495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defRPr/>
            </a:pPr>
            <a:r>
              <a:rPr lang="en-GB" altLang="en-US" sz="1000" dirty="0">
                <a:solidFill>
                  <a:schemeClr val="tx1"/>
                </a:solidFill>
                <a:cs typeface="+mn-cs"/>
              </a:rPr>
              <a:t>© 2020 TRL Ltd</a:t>
            </a:r>
          </a:p>
        </p:txBody>
      </p:sp>
    </p:spTree>
  </p:cSld>
  <p:clrMap bg1="lt1" tx1="dk1" bg2="lt2" tx2="dk2" accent1="accent1" accent2="accent2" accent3="accent3" accent4="accent4" accent5="accent5" accent6="accent6" hlink="hlink" folHlink="folHlink"/>
  <p:sldLayoutIdLst>
    <p:sldLayoutId id="2147483701" r:id="rId1"/>
    <p:sldLayoutId id="2147483692" r:id="rId2"/>
    <p:sldLayoutId id="2147483689" r:id="rId3"/>
    <p:sldLayoutId id="2147483693" r:id="rId4"/>
    <p:sldLayoutId id="2147483694" r:id="rId5"/>
    <p:sldLayoutId id="2147483695" r:id="rId6"/>
  </p:sldLayoutIdLst>
  <p:hf hdr="0" ftr="0" dt="0"/>
  <p:txStyles>
    <p:titleStyle>
      <a:lvl1pPr algn="l" defTabSz="457200" rtl="0" eaLnBrk="1" fontAlgn="base" hangingPunct="1">
        <a:spcBef>
          <a:spcPct val="0"/>
        </a:spcBef>
        <a:spcAft>
          <a:spcPct val="0"/>
        </a:spcAft>
        <a:defRPr sz="2400" b="0" kern="1200">
          <a:solidFill>
            <a:schemeClr val="tx1"/>
          </a:solidFill>
          <a:latin typeface="+mj-lt"/>
          <a:ea typeface="MS PGothic" pitchFamily="34" charset="-128"/>
          <a:cs typeface="+mj-cs"/>
        </a:defRPr>
      </a:lvl1pPr>
      <a:lvl2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2pPr>
      <a:lvl3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3pPr>
      <a:lvl4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4pPr>
      <a:lvl5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5pPr>
      <a:lvl6pPr marL="4572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6pPr>
      <a:lvl7pPr marL="9144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7pPr>
      <a:lvl8pPr marL="13716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8pPr>
      <a:lvl9pPr marL="18288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Clr>
          <a:schemeClr val="bg2"/>
        </a:buClr>
        <a:buFont typeface="Wingdings" pitchFamily="2" charset="2"/>
        <a:buChar char="§"/>
        <a:defRPr sz="16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
        <a:defRPr sz="14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chemeClr val="bg2"/>
        </a:buClr>
        <a:buFont typeface="Wingdings" pitchFamily="2" charset="2"/>
        <a:buChar char="§"/>
        <a:defRPr sz="12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chemeClr val="bg2"/>
        </a:buClr>
        <a:buFont typeface="Wingdings" pitchFamily="2" charset="2"/>
        <a:buChar char="§"/>
        <a:defRPr sz="11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chemeClr val="bg2"/>
        </a:buClr>
        <a:buFont typeface="Wingdings" pitchFamily="2" charset="2"/>
        <a:buChar char="§"/>
        <a:defRPr sz="11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ingram\Desktop\New folder\New folder\white_overlay_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
            <a:ext cx="9144000" cy="514923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17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04962"/>
            <a:ext cx="9144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itle 3"/>
          <p:cNvSpPr>
            <a:spLocks noGrp="1"/>
          </p:cNvSpPr>
          <p:nvPr>
            <p:ph type="ctrTitle"/>
          </p:nvPr>
        </p:nvSpPr>
        <p:spPr>
          <a:xfrm>
            <a:off x="1216028" y="2462213"/>
            <a:ext cx="6888163" cy="860822"/>
          </a:xfrm>
          <a:prstGeom prst="rect">
            <a:avLst/>
          </a:prstGeom>
        </p:spPr>
        <p:txBody>
          <a:bodyPr/>
          <a:lstStyle/>
          <a:p>
            <a:r>
              <a:rPr lang="en-GB" altLang="en-US" b="1" dirty="0">
                <a:solidFill>
                  <a:schemeClr val="tx1"/>
                </a:solidFill>
              </a:rPr>
              <a:t>Moving Off Information Signal (MOIS) Regulation</a:t>
            </a:r>
            <a:br>
              <a:rPr lang="en-GB" altLang="en-US" b="1" dirty="0"/>
            </a:br>
            <a:r>
              <a:rPr lang="en-GB" altLang="en-US" dirty="0"/>
              <a:t>Overview of Regulation Proposed by VRU-Proxi IWG</a:t>
            </a:r>
            <a:br>
              <a:rPr lang="en-GB" altLang="en-US" dirty="0"/>
            </a:br>
            <a:r>
              <a:rPr lang="en-GB" altLang="en-US" dirty="0"/>
              <a:t>GRSG-118</a:t>
            </a:r>
            <a:endParaRPr lang="en-GB" altLang="en-US" dirty="0">
              <a:solidFill>
                <a:schemeClr val="tx1"/>
              </a:solidFill>
            </a:endParaRPr>
          </a:p>
        </p:txBody>
      </p:sp>
      <p:sp>
        <p:nvSpPr>
          <p:cNvPr id="7174" name="Title 3"/>
          <p:cNvSpPr txBox="1">
            <a:spLocks/>
          </p:cNvSpPr>
          <p:nvPr/>
        </p:nvSpPr>
        <p:spPr bwMode="auto">
          <a:xfrm>
            <a:off x="1216025" y="3700063"/>
            <a:ext cx="2543175"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Font typeface="Wingdings" pitchFamily="2" charset="2"/>
              <a:buChar char="§"/>
              <a:defRPr sz="3200">
                <a:solidFill>
                  <a:srgbClr val="515B5E"/>
                </a:solidFill>
                <a:latin typeface="Calibri" pitchFamily="34" charset="0"/>
                <a:ea typeface="MS PGothic" pitchFamily="34" charset="-128"/>
              </a:defRPr>
            </a:lvl1pPr>
            <a:lvl2pPr marL="742950" indent="-285750">
              <a:spcBef>
                <a:spcPct val="20000"/>
              </a:spcBef>
              <a:buClr>
                <a:schemeClr val="bg2"/>
              </a:buClr>
              <a:buFont typeface="Wingdings" pitchFamily="2" charset="2"/>
              <a:buChar char="§"/>
              <a:defRPr sz="2800">
                <a:solidFill>
                  <a:srgbClr val="515B5E"/>
                </a:solidFill>
                <a:latin typeface="Calibri" pitchFamily="34" charset="0"/>
                <a:ea typeface="MS PGothic" pitchFamily="34" charset="-128"/>
              </a:defRPr>
            </a:lvl2pPr>
            <a:lvl3pPr marL="1143000" indent="-228600">
              <a:spcBef>
                <a:spcPct val="20000"/>
              </a:spcBef>
              <a:buClr>
                <a:schemeClr val="bg2"/>
              </a:buClr>
              <a:buFont typeface="Wingdings" pitchFamily="2" charset="2"/>
              <a:buChar char="§"/>
              <a:defRPr sz="2400">
                <a:solidFill>
                  <a:srgbClr val="515B5E"/>
                </a:solidFill>
                <a:latin typeface="Calibri" pitchFamily="34" charset="0"/>
                <a:ea typeface="MS PGothic" pitchFamily="34" charset="-128"/>
              </a:defRPr>
            </a:lvl3pPr>
            <a:lvl4pPr marL="1600200" indent="-228600">
              <a:spcBef>
                <a:spcPct val="20000"/>
              </a:spcBef>
              <a:buClr>
                <a:schemeClr val="bg2"/>
              </a:buClr>
              <a:buFont typeface="Wingdings" pitchFamily="2" charset="2"/>
              <a:buChar char="§"/>
              <a:defRPr sz="2000">
                <a:solidFill>
                  <a:srgbClr val="515B5E"/>
                </a:solidFill>
                <a:latin typeface="Calibri" pitchFamily="34" charset="0"/>
                <a:ea typeface="MS PGothic" pitchFamily="34" charset="-128"/>
              </a:defRPr>
            </a:lvl4pPr>
            <a:lvl5pPr marL="2057400" indent="-228600">
              <a:spcBef>
                <a:spcPct val="20000"/>
              </a:spcBef>
              <a:buClr>
                <a:schemeClr val="bg2"/>
              </a:buClr>
              <a:buFont typeface="Wingdings" pitchFamily="2" charset="2"/>
              <a:buChar char="§"/>
              <a:defRPr sz="2000">
                <a:solidFill>
                  <a:srgbClr val="515B5E"/>
                </a:solidFill>
                <a:latin typeface="Calibri" pitchFamily="34" charset="0"/>
                <a:ea typeface="MS PGothic" pitchFamily="34" charset="-128"/>
              </a:defRPr>
            </a:lvl5pPr>
            <a:lvl6pPr marL="25146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6pPr>
            <a:lvl7pPr marL="29718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7pPr>
            <a:lvl8pPr marL="34290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8pPr>
            <a:lvl9pPr marL="38862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9pPr>
          </a:lstStyle>
          <a:p>
            <a:pPr>
              <a:spcBef>
                <a:spcPct val="0"/>
              </a:spcBef>
              <a:buClrTx/>
              <a:buFontTx/>
              <a:buNone/>
            </a:pPr>
            <a:r>
              <a:rPr lang="en-GB" altLang="en-US" sz="2600" dirty="0">
                <a:solidFill>
                  <a:schemeClr val="bg2"/>
                </a:solidFill>
              </a:rPr>
              <a:t>16</a:t>
            </a:r>
            <a:r>
              <a:rPr lang="en-GB" altLang="en-US" sz="2600" baseline="30000" dirty="0">
                <a:solidFill>
                  <a:schemeClr val="bg2"/>
                </a:solidFill>
              </a:rPr>
              <a:t>th</a:t>
            </a:r>
            <a:r>
              <a:rPr lang="en-GB" altLang="en-US" sz="2600" dirty="0">
                <a:solidFill>
                  <a:schemeClr val="bg2"/>
                </a:solidFill>
              </a:rPr>
              <a:t> July 2020</a:t>
            </a:r>
          </a:p>
        </p:txBody>
      </p:sp>
      <p:pic>
        <p:nvPicPr>
          <p:cNvPr id="2051" name="Picture 3" descr="\\trllimited\data\MKT_Press\Brand &amp; company information\Logos\TRL Logos\TRL logo 2017\strapline\White Background\online\trl_logo_original_rgb_large_colou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362" y="903316"/>
            <a:ext cx="4414383" cy="875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726776-8BC4-41A6-90DD-5F821E18A037}"/>
              </a:ext>
            </a:extLst>
          </p:cNvPr>
          <p:cNvSpPr txBox="1"/>
          <p:nvPr/>
        </p:nvSpPr>
        <p:spPr>
          <a:xfrm>
            <a:off x="6962504" y="202474"/>
            <a:ext cx="1920240" cy="553998"/>
          </a:xfrm>
          <a:prstGeom prst="rect">
            <a:avLst/>
          </a:prstGeom>
          <a:noFill/>
        </p:spPr>
        <p:txBody>
          <a:bodyPr wrap="square" rtlCol="0">
            <a:spAutoFit/>
          </a:bodyPr>
          <a:lstStyle/>
          <a:p>
            <a:pPr algn="r"/>
            <a:r>
              <a:rPr lang="en-GB" sz="1000" u="sng" dirty="0"/>
              <a:t>Informal document</a:t>
            </a:r>
            <a:r>
              <a:rPr lang="en-GB" sz="1000" dirty="0"/>
              <a:t> </a:t>
            </a:r>
            <a:r>
              <a:rPr lang="en-GB" sz="1000" b="1" dirty="0"/>
              <a:t>GRSG-118-36</a:t>
            </a:r>
            <a:br>
              <a:rPr lang="en-GB" sz="1000" b="1" dirty="0"/>
            </a:br>
            <a:r>
              <a:rPr lang="en-GB" sz="1000" dirty="0"/>
              <a:t>(118th GRSG, 15-17 July2020, </a:t>
            </a:r>
            <a:br>
              <a:rPr lang="en-GB" sz="1000" dirty="0"/>
            </a:br>
            <a:r>
              <a:rPr lang="en-GB" sz="1000" dirty="0"/>
              <a:t>Agenda item 5)</a:t>
            </a:r>
          </a:p>
        </p:txBody>
      </p:sp>
    </p:spTree>
    <p:extLst>
      <p:ext uri="{BB962C8B-B14F-4D97-AF65-F5344CB8AC3E}">
        <p14:creationId xmlns:p14="http://schemas.microsoft.com/office/powerpoint/2010/main" val="62828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49" y="1186584"/>
            <a:ext cx="8323658" cy="3591893"/>
          </a:xfrm>
        </p:spPr>
        <p:txBody>
          <a:bodyPr/>
          <a:lstStyle/>
          <a:p>
            <a:pPr lvl="0">
              <a:buClr>
                <a:srgbClr val="FF641E"/>
              </a:buClr>
            </a:pPr>
            <a:r>
              <a:rPr lang="en-GB" dirty="0">
                <a:solidFill>
                  <a:prstClr val="black"/>
                </a:solidFill>
              </a:rPr>
              <a:t>Static Crossing Tests:</a:t>
            </a:r>
          </a:p>
        </p:txBody>
      </p:sp>
      <p:sp>
        <p:nvSpPr>
          <p:cNvPr id="3" name="Title 2"/>
          <p:cNvSpPr>
            <a:spLocks noGrp="1"/>
          </p:cNvSpPr>
          <p:nvPr>
            <p:ph type="title"/>
          </p:nvPr>
        </p:nvSpPr>
        <p:spPr/>
        <p:txBody>
          <a:bodyPr/>
          <a:lstStyle/>
          <a:p>
            <a:r>
              <a:rPr lang="en-GB" b="1" dirty="0"/>
              <a:t>Test Specifications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Type Approval testing</a:t>
            </a:r>
          </a:p>
        </p:txBody>
      </p:sp>
      <p:pic>
        <p:nvPicPr>
          <p:cNvPr id="12" name="Grafik 3">
            <a:extLst>
              <a:ext uri="{FF2B5EF4-FFF2-40B4-BE49-F238E27FC236}">
                <a16:creationId xmlns:a16="http://schemas.microsoft.com/office/drawing/2014/main" id="{AA2F1322-DBF6-42DC-98FF-BB7BC9AE1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48" y="1904880"/>
            <a:ext cx="4288000" cy="2412000"/>
          </a:xfrm>
          <a:prstGeom prst="rect">
            <a:avLst/>
          </a:prstGeom>
        </p:spPr>
      </p:pic>
      <p:pic>
        <p:nvPicPr>
          <p:cNvPr id="13" name="Grafik 2">
            <a:extLst>
              <a:ext uri="{FF2B5EF4-FFF2-40B4-BE49-F238E27FC236}">
                <a16:creationId xmlns:a16="http://schemas.microsoft.com/office/drawing/2014/main" id="{FA4234D5-AE14-40B0-906A-7E9F17378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152" y="1904880"/>
            <a:ext cx="4288000" cy="2412000"/>
          </a:xfrm>
          <a:prstGeom prst="rect">
            <a:avLst/>
          </a:prstGeom>
        </p:spPr>
      </p:pic>
    </p:spTree>
    <p:extLst>
      <p:ext uri="{BB962C8B-B14F-4D97-AF65-F5344CB8AC3E}">
        <p14:creationId xmlns:p14="http://schemas.microsoft.com/office/powerpoint/2010/main" val="148971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49" y="1186584"/>
            <a:ext cx="8323658" cy="3591893"/>
          </a:xfrm>
        </p:spPr>
        <p:txBody>
          <a:bodyPr/>
          <a:lstStyle/>
          <a:p>
            <a:pPr lvl="0">
              <a:buClr>
                <a:srgbClr val="FF641E"/>
              </a:buClr>
            </a:pPr>
            <a:r>
              <a:rPr lang="en-GB" dirty="0">
                <a:solidFill>
                  <a:prstClr val="black"/>
                </a:solidFill>
              </a:rPr>
              <a:t>Longitudinal Tests:</a:t>
            </a:r>
          </a:p>
          <a:p>
            <a:pPr lvl="1">
              <a:buClr>
                <a:srgbClr val="FF641E"/>
              </a:buClr>
            </a:pPr>
            <a:r>
              <a:rPr lang="en-GB" dirty="0">
                <a:solidFill>
                  <a:prstClr val="black"/>
                </a:solidFill>
              </a:rPr>
              <a:t>Subject vehicle travelling at 10 km/h and braking to a stop, before area where test planes marked out</a:t>
            </a:r>
          </a:p>
          <a:p>
            <a:pPr lvl="1">
              <a:buClr>
                <a:srgbClr val="FF641E"/>
              </a:buClr>
            </a:pPr>
            <a:r>
              <a:rPr lang="en-GB" dirty="0">
                <a:solidFill>
                  <a:prstClr val="black"/>
                </a:solidFill>
              </a:rPr>
              <a:t>Cyclist test targets stationary at a range of positions in front of vehicle within detection zone</a:t>
            </a:r>
          </a:p>
          <a:p>
            <a:pPr lvl="1">
              <a:buClr>
                <a:srgbClr val="FF641E"/>
              </a:buClr>
            </a:pPr>
            <a:r>
              <a:rPr lang="en-GB" dirty="0">
                <a:solidFill>
                  <a:prstClr val="black"/>
                </a:solidFill>
              </a:rPr>
              <a:t>Cyclist moves off from rest either with or without subject vehicle also moving off from rest</a:t>
            </a:r>
          </a:p>
          <a:p>
            <a:pPr lvl="1">
              <a:buClr>
                <a:srgbClr val="FF641E"/>
              </a:buClr>
            </a:pPr>
            <a:r>
              <a:rPr lang="en-GB" dirty="0">
                <a:solidFill>
                  <a:prstClr val="black"/>
                </a:solidFill>
              </a:rPr>
              <a:t>Information signal shall be provided before subject vehicle reaches a distance from the test target reference point equivalent to the maximum forward separation distance and shall be maintained for at least as long as the cyclist is located within the detection zone</a:t>
            </a:r>
          </a:p>
          <a:p>
            <a:pPr lvl="1">
              <a:buClr>
                <a:srgbClr val="FF641E"/>
              </a:buClr>
            </a:pPr>
            <a:r>
              <a:rPr lang="en-GB" dirty="0">
                <a:solidFill>
                  <a:prstClr val="black"/>
                </a:solidFill>
              </a:rPr>
              <a:t>Performed for two tests from Table 2 Appendix 1 and one additional test not in Table</a:t>
            </a:r>
          </a:p>
        </p:txBody>
      </p:sp>
      <p:sp>
        <p:nvSpPr>
          <p:cNvPr id="3" name="Title 2"/>
          <p:cNvSpPr>
            <a:spLocks noGrp="1"/>
          </p:cNvSpPr>
          <p:nvPr>
            <p:ph type="title"/>
          </p:nvPr>
        </p:nvSpPr>
        <p:spPr/>
        <p:txBody>
          <a:bodyPr/>
          <a:lstStyle/>
          <a:p>
            <a:r>
              <a:rPr lang="en-GB" b="1" dirty="0"/>
              <a:t>Test Specifications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Type Approval testing</a:t>
            </a:r>
          </a:p>
        </p:txBody>
      </p:sp>
      <p:pic>
        <p:nvPicPr>
          <p:cNvPr id="5" name="Picture 4">
            <a:extLst>
              <a:ext uri="{FF2B5EF4-FFF2-40B4-BE49-F238E27FC236}">
                <a16:creationId xmlns:a16="http://schemas.microsoft.com/office/drawing/2014/main" id="{AEEA91F8-E204-4F6F-9F1A-CEC346E5BC02}"/>
              </a:ext>
            </a:extLst>
          </p:cNvPr>
          <p:cNvPicPr>
            <a:picLocks noChangeAspect="1"/>
          </p:cNvPicPr>
          <p:nvPr/>
        </p:nvPicPr>
        <p:blipFill>
          <a:blip r:embed="rId2"/>
          <a:stretch>
            <a:fillRect/>
          </a:stretch>
        </p:blipFill>
        <p:spPr>
          <a:xfrm>
            <a:off x="110375" y="3390840"/>
            <a:ext cx="5424151" cy="1507671"/>
          </a:xfrm>
          <a:prstGeom prst="rect">
            <a:avLst/>
          </a:prstGeom>
        </p:spPr>
      </p:pic>
      <p:pic>
        <p:nvPicPr>
          <p:cNvPr id="87" name="Picture 86">
            <a:extLst>
              <a:ext uri="{FF2B5EF4-FFF2-40B4-BE49-F238E27FC236}">
                <a16:creationId xmlns:a16="http://schemas.microsoft.com/office/drawing/2014/main" id="{C1EFA4E4-E5CD-4A56-99E4-8CE30ADBD20F}"/>
              </a:ext>
            </a:extLst>
          </p:cNvPr>
          <p:cNvPicPr>
            <a:picLocks noChangeAspect="1"/>
          </p:cNvPicPr>
          <p:nvPr/>
        </p:nvPicPr>
        <p:blipFill>
          <a:blip r:embed="rId3"/>
          <a:stretch>
            <a:fillRect/>
          </a:stretch>
        </p:blipFill>
        <p:spPr>
          <a:xfrm>
            <a:off x="5378116" y="3663904"/>
            <a:ext cx="3711465" cy="1003988"/>
          </a:xfrm>
          <a:prstGeom prst="rect">
            <a:avLst/>
          </a:prstGeom>
        </p:spPr>
      </p:pic>
    </p:spTree>
    <p:extLst>
      <p:ext uri="{BB962C8B-B14F-4D97-AF65-F5344CB8AC3E}">
        <p14:creationId xmlns:p14="http://schemas.microsoft.com/office/powerpoint/2010/main" val="67291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49" y="1186584"/>
            <a:ext cx="8323658" cy="3591893"/>
          </a:xfrm>
        </p:spPr>
        <p:txBody>
          <a:bodyPr/>
          <a:lstStyle/>
          <a:p>
            <a:pPr lvl="0">
              <a:buClr>
                <a:srgbClr val="FF641E"/>
              </a:buClr>
            </a:pPr>
            <a:r>
              <a:rPr lang="en-GB" dirty="0">
                <a:solidFill>
                  <a:prstClr val="black"/>
                </a:solidFill>
              </a:rPr>
              <a:t>Longitudinal Tests:</a:t>
            </a:r>
          </a:p>
        </p:txBody>
      </p:sp>
      <p:sp>
        <p:nvSpPr>
          <p:cNvPr id="3" name="Title 2"/>
          <p:cNvSpPr>
            <a:spLocks noGrp="1"/>
          </p:cNvSpPr>
          <p:nvPr>
            <p:ph type="title"/>
          </p:nvPr>
        </p:nvSpPr>
        <p:spPr/>
        <p:txBody>
          <a:bodyPr/>
          <a:lstStyle/>
          <a:p>
            <a:r>
              <a:rPr lang="en-GB" b="1" dirty="0"/>
              <a:t>Test Specifications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Type Approval testing</a:t>
            </a:r>
          </a:p>
        </p:txBody>
      </p:sp>
      <p:pic>
        <p:nvPicPr>
          <p:cNvPr id="8" name="Grafik 6">
            <a:extLst>
              <a:ext uri="{FF2B5EF4-FFF2-40B4-BE49-F238E27FC236}">
                <a16:creationId xmlns:a16="http://schemas.microsoft.com/office/drawing/2014/main" id="{20994FD4-4E1C-4E52-BAE6-70D0C17F0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47" y="1904880"/>
            <a:ext cx="4288000" cy="2412000"/>
          </a:xfrm>
          <a:prstGeom prst="rect">
            <a:avLst/>
          </a:prstGeom>
        </p:spPr>
      </p:pic>
      <p:pic>
        <p:nvPicPr>
          <p:cNvPr id="11" name="Grafik 8">
            <a:extLst>
              <a:ext uri="{FF2B5EF4-FFF2-40B4-BE49-F238E27FC236}">
                <a16:creationId xmlns:a16="http://schemas.microsoft.com/office/drawing/2014/main" id="{3493CBB9-D0E6-4306-90C7-F20E152BB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153" y="1904880"/>
            <a:ext cx="4288000" cy="2412000"/>
          </a:xfrm>
          <a:prstGeom prst="rect">
            <a:avLst/>
          </a:prstGeom>
        </p:spPr>
      </p:pic>
    </p:spTree>
    <p:extLst>
      <p:ext uri="{BB962C8B-B14F-4D97-AF65-F5344CB8AC3E}">
        <p14:creationId xmlns:p14="http://schemas.microsoft.com/office/powerpoint/2010/main" val="106969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796"/>
            <a:ext cx="9144000" cy="51480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p:cNvPicPr>
          <p:nvPr/>
        </p:nvPicPr>
        <p:blipFill>
          <a:blip r:embed="rId3">
            <a:extLst>
              <a:ext uri="{28A0092B-C50C-407E-A947-70E740481C1C}">
                <a14:useLocalDpi xmlns:a14="http://schemas.microsoft.com/office/drawing/2010/main" val="0"/>
              </a:ext>
            </a:extLst>
          </a:blip>
          <a:srcRect t="22488"/>
          <a:stretch>
            <a:fillRect/>
          </a:stretch>
        </p:blipFill>
        <p:spPr bwMode="auto">
          <a:xfrm>
            <a:off x="0" y="3549723"/>
            <a:ext cx="9144000" cy="159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1871663"/>
            <a:ext cx="9146418" cy="2293143"/>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0" y="1301021"/>
            <a:ext cx="7946136" cy="570643"/>
          </a:xfrm>
          <a:prstGeom prst="rect">
            <a:avLst/>
          </a:prstGeom>
          <a:solidFill>
            <a:schemeClr val="bg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itle 4"/>
          <p:cNvSpPr txBox="1">
            <a:spLocks/>
          </p:cNvSpPr>
          <p:nvPr/>
        </p:nvSpPr>
        <p:spPr bwMode="auto">
          <a:xfrm>
            <a:off x="353350" y="1238390"/>
            <a:ext cx="5448741" cy="65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400" b="1" kern="1200">
                <a:solidFill>
                  <a:schemeClr val="tx2"/>
                </a:solidFill>
                <a:latin typeface="+mj-lt"/>
                <a:ea typeface="MS PGothic" pitchFamily="34" charset="-128"/>
                <a:cs typeface="+mj-cs"/>
              </a:defRPr>
            </a:lvl1pPr>
            <a:lvl2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2pPr>
            <a:lvl3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3pPr>
            <a:lvl4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4pPr>
            <a:lvl5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5pPr>
            <a:lvl6pPr marL="4572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6pPr>
            <a:lvl7pPr marL="9144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7pPr>
            <a:lvl8pPr marL="13716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8pPr>
            <a:lvl9pPr marL="18288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9pPr>
          </a:lstStyle>
          <a:p>
            <a:r>
              <a:rPr lang="en-GB" dirty="0">
                <a:solidFill>
                  <a:schemeClr val="bg1"/>
                </a:solidFill>
              </a:rPr>
              <a:t>Questions? </a:t>
            </a:r>
            <a:endParaRPr lang="en-US" altLang="en-US" dirty="0">
              <a:solidFill>
                <a:schemeClr val="bg1"/>
              </a:solidFill>
            </a:endParaRPr>
          </a:p>
        </p:txBody>
      </p:sp>
      <p:sp>
        <p:nvSpPr>
          <p:cNvPr id="9" name="TextBox 8"/>
          <p:cNvSpPr txBox="1"/>
          <p:nvPr/>
        </p:nvSpPr>
        <p:spPr>
          <a:xfrm>
            <a:off x="373062" y="1998547"/>
            <a:ext cx="6484941" cy="2308324"/>
          </a:xfrm>
          <a:prstGeom prst="rect">
            <a:avLst/>
          </a:prstGeom>
          <a:noFill/>
        </p:spPr>
        <p:txBody>
          <a:bodyPr wrap="square" rtlCol="0">
            <a:spAutoFit/>
          </a:bodyPr>
          <a:lstStyle/>
          <a:p>
            <a:r>
              <a:rPr lang="en-GB" b="1" dirty="0">
                <a:solidFill>
                  <a:schemeClr val="bg1"/>
                </a:solidFill>
                <a:latin typeface="+mj-lt"/>
              </a:rPr>
              <a:t>Dr Phil Martin</a:t>
            </a:r>
          </a:p>
          <a:p>
            <a:r>
              <a:rPr lang="en-GB" dirty="0">
                <a:solidFill>
                  <a:schemeClr val="bg1"/>
                </a:solidFill>
                <a:latin typeface="+mj-lt"/>
              </a:rPr>
              <a:t>Head of Biomechanics</a:t>
            </a:r>
          </a:p>
          <a:p>
            <a:endParaRPr lang="en-GB" dirty="0">
              <a:solidFill>
                <a:schemeClr val="bg1"/>
              </a:solidFill>
              <a:latin typeface="+mj-lt"/>
            </a:endParaRPr>
          </a:p>
          <a:p>
            <a:r>
              <a:rPr lang="en-GB" cap="none" baseline="0" dirty="0">
                <a:solidFill>
                  <a:schemeClr val="bg1"/>
                </a:solidFill>
                <a:latin typeface="+mj-lt"/>
              </a:rPr>
              <a:t>pmartin@trl.co.uk</a:t>
            </a:r>
          </a:p>
          <a:p>
            <a:r>
              <a:rPr lang="en-GB" dirty="0">
                <a:solidFill>
                  <a:schemeClr val="bg1"/>
                </a:solidFill>
                <a:latin typeface="+mj-lt"/>
              </a:rPr>
              <a:t>+44 [0]1344 770 326</a:t>
            </a:r>
          </a:p>
          <a:p>
            <a:r>
              <a:rPr lang="en-GB" dirty="0">
                <a:solidFill>
                  <a:schemeClr val="bg1"/>
                </a:solidFill>
                <a:latin typeface="+mj-lt"/>
              </a:rPr>
              <a:t>TRL | Crowthorne House | Nine Mile Ride | Wokingham </a:t>
            </a:r>
          </a:p>
          <a:p>
            <a:r>
              <a:rPr lang="en-GB" dirty="0">
                <a:solidFill>
                  <a:schemeClr val="bg1"/>
                </a:solidFill>
                <a:latin typeface="+mj-lt"/>
              </a:rPr>
              <a:t>Berkshire | RG40 3GA | United Kingdom</a:t>
            </a:r>
          </a:p>
          <a:p>
            <a:endParaRPr lang="en-GB" cap="none" baseline="0" dirty="0">
              <a:solidFill>
                <a:schemeClr val="bg1"/>
              </a:solidFill>
              <a:latin typeface="+mj-lt"/>
            </a:endParaRPr>
          </a:p>
        </p:txBody>
      </p:sp>
    </p:spTree>
    <p:extLst>
      <p:ext uri="{BB962C8B-B14F-4D97-AF65-F5344CB8AC3E}">
        <p14:creationId xmlns:p14="http://schemas.microsoft.com/office/powerpoint/2010/main" val="287613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38150" y="1186585"/>
            <a:ext cx="5412044" cy="3473905"/>
          </a:xfrm>
        </p:spPr>
        <p:txBody>
          <a:bodyPr/>
          <a:lstStyle/>
          <a:p>
            <a:pPr>
              <a:spcBef>
                <a:spcPts val="600"/>
              </a:spcBef>
            </a:pPr>
            <a:r>
              <a:rPr lang="en-GB" dirty="0"/>
              <a:t>A substantial number of VRUs are involved in collisions with heavy vehicles moving off from rest (~£98M /year)</a:t>
            </a:r>
          </a:p>
          <a:p>
            <a:pPr>
              <a:spcBef>
                <a:spcPts val="600"/>
              </a:spcBef>
            </a:pPr>
            <a:r>
              <a:rPr lang="en-GB" dirty="0"/>
              <a:t>More severe consequences for heavier (M2/M3/N2/N3) vehicles, compared to light vehicles</a:t>
            </a:r>
          </a:p>
          <a:p>
            <a:pPr>
              <a:spcBef>
                <a:spcPts val="600"/>
              </a:spcBef>
            </a:pPr>
            <a:r>
              <a:rPr lang="en-GB" dirty="0"/>
              <a:t>Key VRUs involved include pedestrians and cyclists</a:t>
            </a:r>
          </a:p>
          <a:p>
            <a:pPr>
              <a:spcBef>
                <a:spcPts val="600"/>
              </a:spcBef>
            </a:pPr>
            <a:r>
              <a:rPr lang="en-GB" dirty="0"/>
              <a:t>Key collision scenarios characteristics include:</a:t>
            </a:r>
          </a:p>
          <a:p>
            <a:pPr lvl="1"/>
            <a:r>
              <a:rPr lang="en-GB" b="1" dirty="0"/>
              <a:t>Crossing VRU: </a:t>
            </a:r>
            <a:r>
              <a:rPr lang="en-GB" dirty="0"/>
              <a:t>VRU (ped/cyclist) crossing in front of stationary heavy vehicle which subsequently moves off from rest</a:t>
            </a:r>
          </a:p>
          <a:p>
            <a:pPr lvl="1"/>
            <a:r>
              <a:rPr lang="en-GB" b="1" dirty="0"/>
              <a:t>Longitudinal cyclist:</a:t>
            </a:r>
            <a:r>
              <a:rPr lang="en-GB" dirty="0"/>
              <a:t> Cyclist located in carriageway in front of stationary heavy vehicle with heavy vehicle either moving off before or at same time as (but faster than) cyclist</a:t>
            </a:r>
          </a:p>
          <a:p>
            <a:pPr lvl="1"/>
            <a:r>
              <a:rPr lang="en-GB" b="1" dirty="0"/>
              <a:t>Blind spots:</a:t>
            </a:r>
            <a:r>
              <a:rPr lang="en-GB" dirty="0"/>
              <a:t> VRUs “located in vehicle blind spot” at critical point in time in 30% of MOIS related collisions</a:t>
            </a:r>
          </a:p>
          <a:p>
            <a:pPr lvl="1"/>
            <a:r>
              <a:rPr lang="en-US" b="1" dirty="0"/>
              <a:t>Driver looked but didn’t see:</a:t>
            </a:r>
            <a:r>
              <a:rPr lang="en-US" dirty="0"/>
              <a:t> Driver “failed to look properly” at critical point in time in 49% of MOIS related collisions</a:t>
            </a:r>
          </a:p>
        </p:txBody>
      </p:sp>
      <p:sp>
        <p:nvSpPr>
          <p:cNvPr id="3" name="Title 2"/>
          <p:cNvSpPr>
            <a:spLocks noGrp="1"/>
          </p:cNvSpPr>
          <p:nvPr>
            <p:ph type="title"/>
          </p:nvPr>
        </p:nvSpPr>
        <p:spPr/>
        <p:txBody>
          <a:bodyPr/>
          <a:lstStyle/>
          <a:p>
            <a:r>
              <a:rPr lang="en-GB" b="1" dirty="0"/>
              <a:t>Collision Scenarios to be Addressed</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Characteristics of Moving Off from Rest Collisions </a:t>
            </a:r>
          </a:p>
        </p:txBody>
      </p:sp>
      <p:pic>
        <p:nvPicPr>
          <p:cNvPr id="7" name="Picture 6">
            <a:extLst>
              <a:ext uri="{FF2B5EF4-FFF2-40B4-BE49-F238E27FC236}">
                <a16:creationId xmlns:a16="http://schemas.microsoft.com/office/drawing/2014/main" id="{0D9DC371-FE3B-4CD2-BCF6-4A1103B31515}"/>
              </a:ext>
            </a:extLst>
          </p:cNvPr>
          <p:cNvPicPr>
            <a:picLocks noChangeAspect="1"/>
          </p:cNvPicPr>
          <p:nvPr/>
        </p:nvPicPr>
        <p:blipFill>
          <a:blip r:embed="rId2"/>
          <a:stretch>
            <a:fillRect/>
          </a:stretch>
        </p:blipFill>
        <p:spPr>
          <a:xfrm>
            <a:off x="6125497" y="1260988"/>
            <a:ext cx="2877561" cy="1908213"/>
          </a:xfrm>
          <a:prstGeom prst="rect">
            <a:avLst/>
          </a:prstGeom>
        </p:spPr>
      </p:pic>
      <p:pic>
        <p:nvPicPr>
          <p:cNvPr id="8" name="Picture 7">
            <a:extLst>
              <a:ext uri="{FF2B5EF4-FFF2-40B4-BE49-F238E27FC236}">
                <a16:creationId xmlns:a16="http://schemas.microsoft.com/office/drawing/2014/main" id="{C71919C5-444D-4B47-B70B-47097742CC3B}"/>
              </a:ext>
            </a:extLst>
          </p:cNvPr>
          <p:cNvPicPr>
            <a:picLocks noChangeAspect="1"/>
          </p:cNvPicPr>
          <p:nvPr/>
        </p:nvPicPr>
        <p:blipFill>
          <a:blip r:embed="rId3"/>
          <a:stretch>
            <a:fillRect/>
          </a:stretch>
        </p:blipFill>
        <p:spPr>
          <a:xfrm>
            <a:off x="6125497" y="3169201"/>
            <a:ext cx="2877561" cy="1908213"/>
          </a:xfrm>
          <a:prstGeom prst="rect">
            <a:avLst/>
          </a:prstGeom>
        </p:spPr>
      </p:pic>
    </p:spTree>
    <p:extLst>
      <p:ext uri="{BB962C8B-B14F-4D97-AF65-F5344CB8AC3E}">
        <p14:creationId xmlns:p14="http://schemas.microsoft.com/office/powerpoint/2010/main" val="179198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38150" y="1186585"/>
            <a:ext cx="5412044" cy="3473905"/>
          </a:xfrm>
        </p:spPr>
        <p:txBody>
          <a:bodyPr/>
          <a:lstStyle/>
          <a:p>
            <a:pPr>
              <a:spcBef>
                <a:spcPts val="600"/>
              </a:spcBef>
            </a:pPr>
            <a:r>
              <a:rPr lang="en-GB" dirty="0">
                <a:solidFill>
                  <a:schemeClr val="accent4"/>
                </a:solidFill>
              </a:rPr>
              <a:t>A substantial number of VRUs are involved in collisions with heavy vehicles moving off from rest (~£98M /year)</a:t>
            </a:r>
          </a:p>
          <a:p>
            <a:pPr>
              <a:spcBef>
                <a:spcPts val="600"/>
              </a:spcBef>
            </a:pPr>
            <a:r>
              <a:rPr lang="en-GB" dirty="0">
                <a:solidFill>
                  <a:schemeClr val="accent4"/>
                </a:solidFill>
              </a:rPr>
              <a:t>More severe consequences for heavier (M2/M3/N2/N3) vehicles, compared to light vehicles</a:t>
            </a:r>
          </a:p>
          <a:p>
            <a:pPr>
              <a:spcBef>
                <a:spcPts val="600"/>
              </a:spcBef>
            </a:pPr>
            <a:r>
              <a:rPr lang="en-GB" dirty="0">
                <a:solidFill>
                  <a:schemeClr val="accent4"/>
                </a:solidFill>
              </a:rPr>
              <a:t>Key VRUs involved include pedestrians and cyclists</a:t>
            </a:r>
          </a:p>
          <a:p>
            <a:pPr>
              <a:spcBef>
                <a:spcPts val="600"/>
              </a:spcBef>
            </a:pPr>
            <a:r>
              <a:rPr lang="en-GB" dirty="0"/>
              <a:t>Key collision scenarios characteristics include:</a:t>
            </a:r>
          </a:p>
          <a:p>
            <a:pPr lvl="1"/>
            <a:r>
              <a:rPr lang="en-GB" b="1" dirty="0"/>
              <a:t>Crossing VRU: </a:t>
            </a:r>
            <a:r>
              <a:rPr lang="en-GB" dirty="0"/>
              <a:t>VRU (ped/cyclist) crossing in front of stationary heavy vehicle which subsequently moves off from rest</a:t>
            </a:r>
          </a:p>
          <a:p>
            <a:pPr lvl="1"/>
            <a:r>
              <a:rPr lang="en-GB" b="1" dirty="0"/>
              <a:t>Longitudinal cyclist:</a:t>
            </a:r>
            <a:r>
              <a:rPr lang="en-GB" dirty="0"/>
              <a:t> Cyclist located in carriageway in front of stationary heavy vehicle with heavy vehicle either moving off before or at same time as (but faster than) cyclist</a:t>
            </a:r>
          </a:p>
          <a:p>
            <a:pPr lvl="1"/>
            <a:r>
              <a:rPr lang="en-GB" b="1" dirty="0"/>
              <a:t>Blind spots:</a:t>
            </a:r>
            <a:r>
              <a:rPr lang="en-GB" dirty="0"/>
              <a:t> VRUs “located in vehicle blind spot” at critical point in time in 30% of MOIS related collisions</a:t>
            </a:r>
          </a:p>
          <a:p>
            <a:pPr lvl="1"/>
            <a:r>
              <a:rPr lang="en-US" b="1" dirty="0"/>
              <a:t>Driver looked but didn’t see:</a:t>
            </a:r>
            <a:r>
              <a:rPr lang="en-US" dirty="0"/>
              <a:t> Driver “failed to look properly” at critical point in time in 49% of MOIS related collisions</a:t>
            </a:r>
          </a:p>
        </p:txBody>
      </p:sp>
      <p:sp>
        <p:nvSpPr>
          <p:cNvPr id="3" name="Title 2"/>
          <p:cNvSpPr>
            <a:spLocks noGrp="1"/>
          </p:cNvSpPr>
          <p:nvPr>
            <p:ph type="title"/>
          </p:nvPr>
        </p:nvSpPr>
        <p:spPr/>
        <p:txBody>
          <a:bodyPr/>
          <a:lstStyle/>
          <a:p>
            <a:r>
              <a:rPr lang="en-GB" b="1" dirty="0"/>
              <a:t>Collision Scenarios to be Addressed</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Characteristics of Moving Off from Rest Collisions </a:t>
            </a:r>
          </a:p>
        </p:txBody>
      </p:sp>
      <p:pic>
        <p:nvPicPr>
          <p:cNvPr id="7" name="Picture 6">
            <a:extLst>
              <a:ext uri="{FF2B5EF4-FFF2-40B4-BE49-F238E27FC236}">
                <a16:creationId xmlns:a16="http://schemas.microsoft.com/office/drawing/2014/main" id="{0D9DC371-FE3B-4CD2-BCF6-4A1103B31515}"/>
              </a:ext>
            </a:extLst>
          </p:cNvPr>
          <p:cNvPicPr>
            <a:picLocks noChangeAspect="1"/>
          </p:cNvPicPr>
          <p:nvPr/>
        </p:nvPicPr>
        <p:blipFill>
          <a:blip r:embed="rId2"/>
          <a:stretch>
            <a:fillRect/>
          </a:stretch>
        </p:blipFill>
        <p:spPr>
          <a:xfrm>
            <a:off x="6125497" y="1260988"/>
            <a:ext cx="2877561" cy="1908213"/>
          </a:xfrm>
          <a:prstGeom prst="rect">
            <a:avLst/>
          </a:prstGeom>
        </p:spPr>
      </p:pic>
      <p:pic>
        <p:nvPicPr>
          <p:cNvPr id="8" name="Picture 7">
            <a:extLst>
              <a:ext uri="{FF2B5EF4-FFF2-40B4-BE49-F238E27FC236}">
                <a16:creationId xmlns:a16="http://schemas.microsoft.com/office/drawing/2014/main" id="{C71919C5-444D-4B47-B70B-47097742CC3B}"/>
              </a:ext>
            </a:extLst>
          </p:cNvPr>
          <p:cNvPicPr>
            <a:picLocks noChangeAspect="1"/>
          </p:cNvPicPr>
          <p:nvPr/>
        </p:nvPicPr>
        <p:blipFill>
          <a:blip r:embed="rId3"/>
          <a:stretch>
            <a:fillRect/>
          </a:stretch>
        </p:blipFill>
        <p:spPr>
          <a:xfrm>
            <a:off x="6125497" y="3169201"/>
            <a:ext cx="2877561" cy="1908213"/>
          </a:xfrm>
          <a:prstGeom prst="rect">
            <a:avLst/>
          </a:prstGeom>
        </p:spPr>
      </p:pic>
    </p:spTree>
    <p:extLst>
      <p:ext uri="{BB962C8B-B14F-4D97-AF65-F5344CB8AC3E}">
        <p14:creationId xmlns:p14="http://schemas.microsoft.com/office/powerpoint/2010/main" val="70988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a:extLst>
              <a:ext uri="{FF2B5EF4-FFF2-40B4-BE49-F238E27FC236}">
                <a16:creationId xmlns:a16="http://schemas.microsoft.com/office/drawing/2014/main" id="{40BB1226-64A5-476B-9CE8-11FDC7AD3662}"/>
              </a:ext>
            </a:extLst>
          </p:cNvPr>
          <p:cNvSpPr>
            <a:spLocks noGrp="1"/>
          </p:cNvSpPr>
          <p:nvPr>
            <p:ph idx="1"/>
          </p:nvPr>
        </p:nvSpPr>
        <p:spPr>
          <a:xfrm>
            <a:off x="438150" y="1186585"/>
            <a:ext cx="5412044" cy="3473905"/>
          </a:xfrm>
        </p:spPr>
        <p:txBody>
          <a:bodyPr/>
          <a:lstStyle/>
          <a:p>
            <a:pPr>
              <a:spcBef>
                <a:spcPts val="600"/>
              </a:spcBef>
            </a:pPr>
            <a:r>
              <a:rPr lang="en-GB" dirty="0"/>
              <a:t>A substantial number of VRUs are involved in collisions with heavy vehicles moving off from rest (~£98M /year)</a:t>
            </a:r>
          </a:p>
          <a:p>
            <a:pPr>
              <a:spcBef>
                <a:spcPts val="600"/>
              </a:spcBef>
            </a:pPr>
            <a:r>
              <a:rPr lang="en-GB" dirty="0"/>
              <a:t>More severe consequences for heavier (M2/M3/N2/N3) vehicles, compared to light vehicles</a:t>
            </a:r>
          </a:p>
          <a:p>
            <a:pPr>
              <a:spcBef>
                <a:spcPts val="600"/>
              </a:spcBef>
            </a:pPr>
            <a:r>
              <a:rPr lang="en-GB" dirty="0"/>
              <a:t>Key VRUs involved include pedestrians and cyclists</a:t>
            </a:r>
          </a:p>
          <a:p>
            <a:pPr>
              <a:spcBef>
                <a:spcPts val="600"/>
              </a:spcBef>
            </a:pPr>
            <a:r>
              <a:rPr lang="en-GB" dirty="0"/>
              <a:t>Key collision scenarios characteristics include:</a:t>
            </a:r>
          </a:p>
          <a:p>
            <a:pPr lvl="1"/>
            <a:r>
              <a:rPr lang="en-GB" b="1" dirty="0">
                <a:solidFill>
                  <a:schemeClr val="accent4"/>
                </a:solidFill>
              </a:rPr>
              <a:t>Crossing VRU: </a:t>
            </a:r>
            <a:r>
              <a:rPr lang="en-GB" dirty="0">
                <a:solidFill>
                  <a:schemeClr val="accent4"/>
                </a:solidFill>
              </a:rPr>
              <a:t>VRU (ped/cyclist) crossing in front of stationary heavy vehicle which subsequently moves off from rest</a:t>
            </a:r>
          </a:p>
          <a:p>
            <a:pPr lvl="1"/>
            <a:r>
              <a:rPr lang="en-GB" b="1" dirty="0">
                <a:solidFill>
                  <a:schemeClr val="accent4"/>
                </a:solidFill>
              </a:rPr>
              <a:t>Longitudinal cyclist:</a:t>
            </a:r>
            <a:r>
              <a:rPr lang="en-GB" dirty="0">
                <a:solidFill>
                  <a:schemeClr val="accent4"/>
                </a:solidFill>
              </a:rPr>
              <a:t> Cyclist located in carriageway in front of stationary heavy vehicle with heavy vehicle either moving off before or at same time as (but faster than) cyclist</a:t>
            </a:r>
          </a:p>
          <a:p>
            <a:pPr lvl="1"/>
            <a:r>
              <a:rPr lang="en-GB" b="1" dirty="0">
                <a:solidFill>
                  <a:schemeClr val="accent4"/>
                </a:solidFill>
              </a:rPr>
              <a:t>Blind spots:</a:t>
            </a:r>
            <a:r>
              <a:rPr lang="en-GB" dirty="0">
                <a:solidFill>
                  <a:schemeClr val="accent4"/>
                </a:solidFill>
              </a:rPr>
              <a:t> VRUs “located in vehicle blind spot” at critical point in time in 30% of MOIS related collisions</a:t>
            </a:r>
          </a:p>
          <a:p>
            <a:pPr lvl="1"/>
            <a:r>
              <a:rPr lang="en-GB" b="1" dirty="0">
                <a:solidFill>
                  <a:schemeClr val="accent4"/>
                </a:solidFill>
              </a:rPr>
              <a:t>Driver looked but didn’t see:</a:t>
            </a:r>
            <a:r>
              <a:rPr lang="en-GB" dirty="0">
                <a:solidFill>
                  <a:schemeClr val="accent4"/>
                </a:solidFill>
              </a:rPr>
              <a:t> Driver “failed to look properly” at critical point in time in 49% of MOIS related collisions</a:t>
            </a:r>
          </a:p>
        </p:txBody>
      </p:sp>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b="1" dirty="0"/>
              <a:t>Collision Scenarios to be Addressed</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Characteristics of Moving Off from Rest Collisions </a:t>
            </a:r>
          </a:p>
        </p:txBody>
      </p:sp>
      <p:pic>
        <p:nvPicPr>
          <p:cNvPr id="21" name="Picture 20">
            <a:extLst>
              <a:ext uri="{FF2B5EF4-FFF2-40B4-BE49-F238E27FC236}">
                <a16:creationId xmlns:a16="http://schemas.microsoft.com/office/drawing/2014/main" id="{3575BE5B-D092-43ED-855B-19B925B26C86}"/>
              </a:ext>
            </a:extLst>
          </p:cNvPr>
          <p:cNvPicPr>
            <a:picLocks noChangeAspect="1"/>
          </p:cNvPicPr>
          <p:nvPr/>
        </p:nvPicPr>
        <p:blipFill>
          <a:blip r:embed="rId2"/>
          <a:stretch>
            <a:fillRect/>
          </a:stretch>
        </p:blipFill>
        <p:spPr>
          <a:xfrm>
            <a:off x="5848648" y="1164555"/>
            <a:ext cx="3295351" cy="1864475"/>
          </a:xfrm>
          <a:prstGeom prst="rect">
            <a:avLst/>
          </a:prstGeom>
        </p:spPr>
      </p:pic>
      <p:pic>
        <p:nvPicPr>
          <p:cNvPr id="25" name="Picture 24">
            <a:extLst>
              <a:ext uri="{FF2B5EF4-FFF2-40B4-BE49-F238E27FC236}">
                <a16:creationId xmlns:a16="http://schemas.microsoft.com/office/drawing/2014/main" id="{9328572C-E1BA-4F1B-8981-5EEC59171828}"/>
              </a:ext>
            </a:extLst>
          </p:cNvPr>
          <p:cNvPicPr>
            <a:picLocks noChangeAspect="1"/>
          </p:cNvPicPr>
          <p:nvPr/>
        </p:nvPicPr>
        <p:blipFill>
          <a:blip r:embed="rId3"/>
          <a:stretch>
            <a:fillRect/>
          </a:stretch>
        </p:blipFill>
        <p:spPr>
          <a:xfrm>
            <a:off x="5850194" y="3086475"/>
            <a:ext cx="3293805" cy="1858785"/>
          </a:xfrm>
          <a:prstGeom prst="rect">
            <a:avLst/>
          </a:prstGeom>
        </p:spPr>
      </p:pic>
    </p:spTree>
    <p:extLst>
      <p:ext uri="{BB962C8B-B14F-4D97-AF65-F5344CB8AC3E}">
        <p14:creationId xmlns:p14="http://schemas.microsoft.com/office/powerpoint/2010/main" val="63395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50" y="1186584"/>
            <a:ext cx="5601406" cy="3591893"/>
          </a:xfrm>
        </p:spPr>
        <p:txBody>
          <a:bodyPr/>
          <a:lstStyle/>
          <a:p>
            <a:pPr lvl="0">
              <a:buClr>
                <a:srgbClr val="FF641E"/>
              </a:buClr>
            </a:pPr>
            <a:r>
              <a:rPr lang="en-GB" dirty="0">
                <a:solidFill>
                  <a:prstClr val="black"/>
                </a:solidFill>
              </a:rPr>
              <a:t>Regulation drafted based on VRU-Proxi IWG consensus</a:t>
            </a:r>
          </a:p>
          <a:p>
            <a:pPr lvl="0">
              <a:buClr>
                <a:srgbClr val="FF641E"/>
              </a:buClr>
            </a:pPr>
            <a:r>
              <a:rPr lang="en-GB" dirty="0">
                <a:solidFill>
                  <a:prstClr val="black"/>
                </a:solidFill>
              </a:rPr>
              <a:t>Scope of regulation:</a:t>
            </a:r>
          </a:p>
          <a:p>
            <a:pPr lvl="1">
              <a:buClr>
                <a:srgbClr val="FF641E"/>
              </a:buClr>
            </a:pPr>
            <a:r>
              <a:rPr lang="en-GB" dirty="0">
                <a:solidFill>
                  <a:prstClr val="black"/>
                </a:solidFill>
              </a:rPr>
              <a:t>Vehicle categories: </a:t>
            </a:r>
            <a:r>
              <a:rPr lang="en-US" dirty="0"/>
              <a:t>M2, M3, N2, N3</a:t>
            </a:r>
          </a:p>
          <a:p>
            <a:pPr lvl="1">
              <a:buClr>
                <a:srgbClr val="FF641E"/>
              </a:buClr>
            </a:pPr>
            <a:r>
              <a:rPr lang="en-US" dirty="0">
                <a:solidFill>
                  <a:prstClr val="black"/>
                </a:solidFill>
              </a:rPr>
              <a:t>VRUs: </a:t>
            </a:r>
            <a:r>
              <a:rPr lang="en-US" dirty="0"/>
              <a:t>Adult/child pedestrians, adult/child cyclists</a:t>
            </a:r>
            <a:endParaRPr lang="en-GB" dirty="0">
              <a:solidFill>
                <a:prstClr val="black"/>
              </a:solidFill>
            </a:endParaRPr>
          </a:p>
          <a:p>
            <a:pPr lvl="0">
              <a:buClr>
                <a:srgbClr val="FF641E"/>
              </a:buClr>
            </a:pPr>
            <a:r>
              <a:rPr lang="en-GB" dirty="0">
                <a:solidFill>
                  <a:prstClr val="black"/>
                </a:solidFill>
              </a:rPr>
              <a:t>System functionality:</a:t>
            </a:r>
          </a:p>
          <a:p>
            <a:pPr lvl="1"/>
            <a:r>
              <a:rPr lang="en-US" dirty="0"/>
              <a:t>Detection of presence of VRUs in close proximity to vehicle front</a:t>
            </a:r>
          </a:p>
          <a:p>
            <a:pPr lvl="1"/>
            <a:r>
              <a:rPr lang="en-US" dirty="0"/>
              <a:t>Provision of signal to alert driver of VRU presence</a:t>
            </a:r>
          </a:p>
          <a:p>
            <a:pPr lvl="2"/>
            <a:r>
              <a:rPr lang="en-US" dirty="0"/>
              <a:t>Information signal (medium-urgency, low-intrusion)</a:t>
            </a:r>
          </a:p>
          <a:p>
            <a:pPr lvl="2"/>
            <a:r>
              <a:rPr lang="en-US" dirty="0"/>
              <a:t>Collision warning signal (high-urgency, high-intrusion)</a:t>
            </a:r>
          </a:p>
          <a:p>
            <a:r>
              <a:rPr lang="en-US" dirty="0"/>
              <a:t>Applicable vehicle </a:t>
            </a:r>
            <a:r>
              <a:rPr lang="en-US" dirty="0" err="1"/>
              <a:t>manoeuvres</a:t>
            </a:r>
            <a:r>
              <a:rPr lang="en-US" dirty="0"/>
              <a:t>:</a:t>
            </a:r>
          </a:p>
          <a:p>
            <a:pPr lvl="1"/>
            <a:r>
              <a:rPr lang="en-US" dirty="0"/>
              <a:t>Stationary while preparing to move off from rest</a:t>
            </a:r>
          </a:p>
          <a:p>
            <a:pPr lvl="1"/>
            <a:r>
              <a:rPr lang="en-US" dirty="0"/>
              <a:t>Moving off from rest in a straight line</a:t>
            </a:r>
          </a:p>
          <a:p>
            <a:pPr lvl="1"/>
            <a:r>
              <a:rPr lang="en-US" dirty="0"/>
              <a:t>Moving ahead slowly in a straight line</a:t>
            </a:r>
          </a:p>
          <a:p>
            <a:pPr lvl="1"/>
            <a:r>
              <a:rPr lang="en-US" dirty="0"/>
              <a:t>Operational at vehicle speeds of ≤10 km/h</a:t>
            </a:r>
          </a:p>
        </p:txBody>
      </p:sp>
      <p:sp>
        <p:nvSpPr>
          <p:cNvPr id="3" name="Title 2"/>
          <p:cNvSpPr>
            <a:spLocks noGrp="1"/>
          </p:cNvSpPr>
          <p:nvPr>
            <p:ph type="title"/>
          </p:nvPr>
        </p:nvSpPr>
        <p:spPr/>
        <p:txBody>
          <a:bodyPr/>
          <a:lstStyle/>
          <a:p>
            <a:r>
              <a:rPr lang="en-GB" b="1" dirty="0"/>
              <a:t>Key MOIS Regulation Requirements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The regulatory solution for the safety problem</a:t>
            </a:r>
          </a:p>
        </p:txBody>
      </p:sp>
      <p:pic>
        <p:nvPicPr>
          <p:cNvPr id="6" name="図 11">
            <a:extLst>
              <a:ext uri="{FF2B5EF4-FFF2-40B4-BE49-F238E27FC236}">
                <a16:creationId xmlns:a16="http://schemas.microsoft.com/office/drawing/2014/main" id="{19192B76-9B66-41EE-899A-5DC1EF32E727}"/>
              </a:ext>
            </a:extLst>
          </p:cNvPr>
          <p:cNvPicPr/>
          <p:nvPr/>
        </p:nvPicPr>
        <p:blipFill rotWithShape="1">
          <a:blip r:embed="rId4" cstate="print">
            <a:extLst>
              <a:ext uri="{28A0092B-C50C-407E-A947-70E740481C1C}">
                <a14:useLocalDpi xmlns:a14="http://schemas.microsoft.com/office/drawing/2010/main" val="0"/>
              </a:ext>
            </a:extLst>
          </a:blip>
          <a:srcRect t="9220" r="50000" b="67619"/>
          <a:stretch/>
        </p:blipFill>
        <p:spPr bwMode="auto">
          <a:xfrm>
            <a:off x="5892956" y="3161218"/>
            <a:ext cx="3251044" cy="1726863"/>
          </a:xfrm>
          <a:prstGeom prst="rect">
            <a:avLst/>
          </a:prstGeom>
          <a:noFill/>
          <a:ln>
            <a:noFill/>
          </a:ln>
        </p:spPr>
      </p:pic>
      <p:pic>
        <p:nvPicPr>
          <p:cNvPr id="7" name="図 11">
            <a:extLst>
              <a:ext uri="{FF2B5EF4-FFF2-40B4-BE49-F238E27FC236}">
                <a16:creationId xmlns:a16="http://schemas.microsoft.com/office/drawing/2014/main" id="{3FAE9026-42F2-4773-A7E2-CE76D4385FAF}"/>
              </a:ext>
            </a:extLst>
          </p:cNvPr>
          <p:cNvPicPr/>
          <p:nvPr/>
        </p:nvPicPr>
        <p:blipFill rotWithShape="1">
          <a:blip r:embed="rId4" cstate="print">
            <a:extLst>
              <a:ext uri="{28A0092B-C50C-407E-A947-70E740481C1C}">
                <a14:useLocalDpi xmlns:a14="http://schemas.microsoft.com/office/drawing/2010/main" val="0"/>
              </a:ext>
            </a:extLst>
          </a:blip>
          <a:srcRect l="11226" r="7388" b="94651"/>
          <a:stretch/>
        </p:blipFill>
        <p:spPr bwMode="auto">
          <a:xfrm>
            <a:off x="4479357" y="4787761"/>
            <a:ext cx="4664643" cy="338554"/>
          </a:xfrm>
          <a:prstGeom prst="rect">
            <a:avLst/>
          </a:prstGeom>
          <a:noFill/>
          <a:ln>
            <a:noFill/>
          </a:ln>
        </p:spPr>
      </p:pic>
      <p:sp>
        <p:nvSpPr>
          <p:cNvPr id="4" name="TextBox 3">
            <a:extLst>
              <a:ext uri="{FF2B5EF4-FFF2-40B4-BE49-F238E27FC236}">
                <a16:creationId xmlns:a16="http://schemas.microsoft.com/office/drawing/2014/main" id="{A0D0AEC2-B0FA-4011-A5B5-3DA65DEEEAC6}"/>
              </a:ext>
            </a:extLst>
          </p:cNvPr>
          <p:cNvSpPr txBox="1"/>
          <p:nvPr/>
        </p:nvSpPr>
        <p:spPr>
          <a:xfrm>
            <a:off x="6801633" y="2976981"/>
            <a:ext cx="1433689" cy="246221"/>
          </a:xfrm>
          <a:prstGeom prst="rect">
            <a:avLst/>
          </a:prstGeom>
          <a:noFill/>
        </p:spPr>
        <p:txBody>
          <a:bodyPr wrap="square" rtlCol="0">
            <a:spAutoFit/>
          </a:bodyPr>
          <a:lstStyle/>
          <a:p>
            <a:pPr algn="ctr"/>
            <a:r>
              <a:rPr lang="en-GB" sz="1000" b="1" dirty="0"/>
              <a:t>Truck – GVW ≥7.5t</a:t>
            </a:r>
          </a:p>
        </p:txBody>
      </p:sp>
      <p:pic>
        <p:nvPicPr>
          <p:cNvPr id="11" name="Media3.wmv">
            <a:hlinkClick r:id="" action="ppaction://media"/>
            <a:extLst>
              <a:ext uri="{FF2B5EF4-FFF2-40B4-BE49-F238E27FC236}">
                <a16:creationId xmlns:a16="http://schemas.microsoft.com/office/drawing/2014/main" id="{74A7502F-8726-4B29-8DA2-821488335A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39555" y="1186585"/>
            <a:ext cx="2993541" cy="1683867"/>
          </a:xfrm>
          <a:prstGeom prst="rect">
            <a:avLst/>
          </a:prstGeom>
        </p:spPr>
      </p:pic>
    </p:spTree>
    <p:extLst>
      <p:ext uri="{BB962C8B-B14F-4D97-AF65-F5344CB8AC3E}">
        <p14:creationId xmlns:p14="http://schemas.microsoft.com/office/powerpoint/2010/main" val="1924090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50" y="1186584"/>
            <a:ext cx="5782028" cy="3591893"/>
          </a:xfrm>
        </p:spPr>
        <p:txBody>
          <a:bodyPr/>
          <a:lstStyle/>
          <a:p>
            <a:pPr lvl="0">
              <a:buClr>
                <a:srgbClr val="FF641E"/>
              </a:buClr>
            </a:pPr>
            <a:r>
              <a:rPr lang="en-GB" dirty="0">
                <a:solidFill>
                  <a:prstClr val="black"/>
                </a:solidFill>
              </a:rPr>
              <a:t>VRU manoeuvres:</a:t>
            </a:r>
          </a:p>
          <a:p>
            <a:pPr lvl="1">
              <a:buClr>
                <a:srgbClr val="FF641E"/>
              </a:buClr>
            </a:pPr>
            <a:r>
              <a:rPr lang="en-GB" dirty="0">
                <a:solidFill>
                  <a:prstClr val="black"/>
                </a:solidFill>
              </a:rPr>
              <a:t>Pedestrians:</a:t>
            </a:r>
          </a:p>
          <a:p>
            <a:pPr lvl="2">
              <a:buClr>
                <a:srgbClr val="FF641E"/>
              </a:buClr>
            </a:pPr>
            <a:r>
              <a:rPr lang="en-GB" dirty="0">
                <a:solidFill>
                  <a:prstClr val="black"/>
                </a:solidFill>
              </a:rPr>
              <a:t>Crossing perpendicular from nearside and offside, vehicle stationary</a:t>
            </a:r>
          </a:p>
          <a:p>
            <a:pPr lvl="1">
              <a:buClr>
                <a:srgbClr val="FF641E"/>
              </a:buClr>
            </a:pPr>
            <a:r>
              <a:rPr lang="en-GB" dirty="0">
                <a:solidFill>
                  <a:prstClr val="black"/>
                </a:solidFill>
              </a:rPr>
              <a:t>Cyclists:</a:t>
            </a:r>
          </a:p>
          <a:p>
            <a:pPr lvl="2">
              <a:buClr>
                <a:srgbClr val="FF641E"/>
              </a:buClr>
            </a:pPr>
            <a:r>
              <a:rPr lang="en-GB" dirty="0">
                <a:solidFill>
                  <a:prstClr val="black"/>
                </a:solidFill>
              </a:rPr>
              <a:t>Crossing perpendicular from nearside and offside, vehicle stationary</a:t>
            </a:r>
          </a:p>
          <a:p>
            <a:pPr lvl="2">
              <a:buClr>
                <a:srgbClr val="FF641E"/>
              </a:buClr>
            </a:pPr>
            <a:r>
              <a:rPr lang="en-GB" dirty="0">
                <a:solidFill>
                  <a:prstClr val="black"/>
                </a:solidFill>
              </a:rPr>
              <a:t>In carriageway, while stationary</a:t>
            </a:r>
          </a:p>
          <a:p>
            <a:pPr lvl="2">
              <a:buClr>
                <a:srgbClr val="FF641E"/>
              </a:buClr>
            </a:pPr>
            <a:r>
              <a:rPr lang="en-GB" dirty="0">
                <a:solidFill>
                  <a:prstClr val="black"/>
                </a:solidFill>
              </a:rPr>
              <a:t>In carriageway, while moving off in same direction as vehicle</a:t>
            </a:r>
          </a:p>
          <a:p>
            <a:pPr lvl="1">
              <a:buClr>
                <a:srgbClr val="FF641E"/>
              </a:buClr>
            </a:pPr>
            <a:r>
              <a:rPr lang="en-GB" dirty="0">
                <a:solidFill>
                  <a:prstClr val="black"/>
                </a:solidFill>
              </a:rPr>
              <a:t>Speeds:</a:t>
            </a:r>
          </a:p>
          <a:p>
            <a:pPr lvl="2">
              <a:buClr>
                <a:srgbClr val="FF641E"/>
              </a:buClr>
            </a:pPr>
            <a:r>
              <a:rPr lang="en-GB" dirty="0">
                <a:solidFill>
                  <a:prstClr val="black"/>
                </a:solidFill>
              </a:rPr>
              <a:t>Pedestrian/cyclist crossing: 3-5 km/h</a:t>
            </a:r>
          </a:p>
          <a:p>
            <a:pPr lvl="2">
              <a:buClr>
                <a:srgbClr val="FF641E"/>
              </a:buClr>
            </a:pPr>
            <a:r>
              <a:rPr lang="en-GB" dirty="0">
                <a:solidFill>
                  <a:prstClr val="black"/>
                </a:solidFill>
              </a:rPr>
              <a:t>Cyclist in carriageway: 0-10 km/h</a:t>
            </a:r>
          </a:p>
          <a:p>
            <a:pPr lvl="0">
              <a:buClr>
                <a:srgbClr val="FF641E"/>
              </a:buClr>
            </a:pPr>
            <a:r>
              <a:rPr lang="en-GB" dirty="0">
                <a:solidFill>
                  <a:prstClr val="black"/>
                </a:solidFill>
              </a:rPr>
              <a:t>Vehicle blind spot:</a:t>
            </a:r>
          </a:p>
          <a:p>
            <a:pPr lvl="1"/>
            <a:r>
              <a:rPr lang="en-US" dirty="0"/>
              <a:t>Detection of VRU required within forward blind spot of vehicle</a:t>
            </a:r>
          </a:p>
          <a:p>
            <a:pPr lvl="1"/>
            <a:r>
              <a:rPr lang="en-US" dirty="0"/>
              <a:t>Maximum forward extent of blind spot used to determine detection zone size</a:t>
            </a:r>
          </a:p>
        </p:txBody>
      </p:sp>
      <p:sp>
        <p:nvSpPr>
          <p:cNvPr id="3" name="Title 2"/>
          <p:cNvSpPr>
            <a:spLocks noGrp="1"/>
          </p:cNvSpPr>
          <p:nvPr>
            <p:ph type="title"/>
          </p:nvPr>
        </p:nvSpPr>
        <p:spPr/>
        <p:txBody>
          <a:bodyPr/>
          <a:lstStyle/>
          <a:p>
            <a:r>
              <a:rPr lang="en-GB" b="1" dirty="0"/>
              <a:t>Key MOIS Regulation Requirements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The regulatory solution for the safety problem</a:t>
            </a:r>
          </a:p>
        </p:txBody>
      </p:sp>
      <p:pic>
        <p:nvPicPr>
          <p:cNvPr id="11" name="Image 11">
            <a:extLst>
              <a:ext uri="{FF2B5EF4-FFF2-40B4-BE49-F238E27FC236}">
                <a16:creationId xmlns:a16="http://schemas.microsoft.com/office/drawing/2014/main" id="{4CA78065-EFD7-4029-BFE8-F997424A8C1D}"/>
              </a:ext>
            </a:extLst>
          </p:cNvPr>
          <p:cNvPicPr>
            <a:picLocks noChangeAspect="1"/>
          </p:cNvPicPr>
          <p:nvPr/>
        </p:nvPicPr>
        <p:blipFill rotWithShape="1">
          <a:blip r:embed="rId2">
            <a:extLst>
              <a:ext uri="{28A0092B-C50C-407E-A947-70E740481C1C}">
                <a14:useLocalDpi xmlns:a14="http://schemas.microsoft.com/office/drawing/2010/main" val="0"/>
              </a:ext>
            </a:extLst>
          </a:blip>
          <a:srcRect l="9412" r="17571" b="37264"/>
          <a:stretch/>
        </p:blipFill>
        <p:spPr bwMode="auto">
          <a:xfrm>
            <a:off x="6125770" y="3325365"/>
            <a:ext cx="2580080" cy="1246635"/>
          </a:xfrm>
          <a:prstGeom prst="rect">
            <a:avLst/>
          </a:prstGeom>
          <a:noFill/>
        </p:spPr>
      </p:pic>
      <p:pic>
        <p:nvPicPr>
          <p:cNvPr id="12" name="Image 4">
            <a:extLst>
              <a:ext uri="{FF2B5EF4-FFF2-40B4-BE49-F238E27FC236}">
                <a16:creationId xmlns:a16="http://schemas.microsoft.com/office/drawing/2014/main" id="{FD0A641F-C066-4A06-BF1A-50AD20D901BC}"/>
              </a:ext>
            </a:extLst>
          </p:cNvPr>
          <p:cNvPicPr/>
          <p:nvPr/>
        </p:nvPicPr>
        <p:blipFill rotWithShape="1">
          <a:blip r:embed="rId3"/>
          <a:srcRect l="33852" t="14609" r="13851" b="3679"/>
          <a:stretch/>
        </p:blipFill>
        <p:spPr>
          <a:xfrm>
            <a:off x="6125770" y="1491576"/>
            <a:ext cx="2260225" cy="1627312"/>
          </a:xfrm>
          <a:prstGeom prst="rect">
            <a:avLst/>
          </a:prstGeom>
          <a:ln>
            <a:noFill/>
          </a:ln>
        </p:spPr>
      </p:pic>
      <p:cxnSp>
        <p:nvCxnSpPr>
          <p:cNvPr id="13" name="Straight Arrow Connector 12">
            <a:extLst>
              <a:ext uri="{FF2B5EF4-FFF2-40B4-BE49-F238E27FC236}">
                <a16:creationId xmlns:a16="http://schemas.microsoft.com/office/drawing/2014/main" id="{9D871503-57AF-4476-A2D9-A1FC8A761B54}"/>
              </a:ext>
            </a:extLst>
          </p:cNvPr>
          <p:cNvCxnSpPr/>
          <p:nvPr/>
        </p:nvCxnSpPr>
        <p:spPr>
          <a:xfrm>
            <a:off x="8705850" y="4233333"/>
            <a:ext cx="0" cy="32737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BD1564-2B8D-4EB0-BC0D-7C83E4A2609C}"/>
              </a:ext>
            </a:extLst>
          </p:cNvPr>
          <p:cNvSpPr txBox="1"/>
          <p:nvPr/>
        </p:nvSpPr>
        <p:spPr>
          <a:xfrm>
            <a:off x="8786133" y="4310953"/>
            <a:ext cx="324000" cy="153888"/>
          </a:xfrm>
          <a:prstGeom prst="rect">
            <a:avLst/>
          </a:prstGeom>
          <a:noFill/>
        </p:spPr>
        <p:txBody>
          <a:bodyPr wrap="square" lIns="0" tIns="0" rIns="0" bIns="0" rtlCol="0">
            <a:spAutoFit/>
          </a:bodyPr>
          <a:lstStyle/>
          <a:p>
            <a:r>
              <a:rPr lang="en-GB" sz="1000" dirty="0"/>
              <a:t>0.9 m</a:t>
            </a:r>
          </a:p>
        </p:txBody>
      </p:sp>
      <p:sp>
        <p:nvSpPr>
          <p:cNvPr id="15" name="TextBox 14">
            <a:extLst>
              <a:ext uri="{FF2B5EF4-FFF2-40B4-BE49-F238E27FC236}">
                <a16:creationId xmlns:a16="http://schemas.microsoft.com/office/drawing/2014/main" id="{6D6BF9F5-8F43-49EB-A6E3-99B282A435CD}"/>
              </a:ext>
            </a:extLst>
          </p:cNvPr>
          <p:cNvSpPr txBox="1"/>
          <p:nvPr/>
        </p:nvSpPr>
        <p:spPr>
          <a:xfrm>
            <a:off x="8423239" y="2775913"/>
            <a:ext cx="545633" cy="307777"/>
          </a:xfrm>
          <a:prstGeom prst="rect">
            <a:avLst/>
          </a:prstGeom>
          <a:noFill/>
        </p:spPr>
        <p:txBody>
          <a:bodyPr wrap="square" lIns="0" tIns="0" rIns="0" bIns="0" rtlCol="0">
            <a:spAutoFit/>
          </a:bodyPr>
          <a:lstStyle/>
          <a:p>
            <a:r>
              <a:rPr lang="en-GB" sz="1000" dirty="0"/>
              <a:t>Blind spot boundary</a:t>
            </a:r>
          </a:p>
        </p:txBody>
      </p:sp>
      <p:cxnSp>
        <p:nvCxnSpPr>
          <p:cNvPr id="17" name="Straight Connector 16">
            <a:extLst>
              <a:ext uri="{FF2B5EF4-FFF2-40B4-BE49-F238E27FC236}">
                <a16:creationId xmlns:a16="http://schemas.microsoft.com/office/drawing/2014/main" id="{3E531436-FDFF-402A-B723-2F9263714E87}"/>
              </a:ext>
            </a:extLst>
          </p:cNvPr>
          <p:cNvCxnSpPr/>
          <p:nvPr/>
        </p:nvCxnSpPr>
        <p:spPr>
          <a:xfrm>
            <a:off x="8207023" y="1377244"/>
            <a:ext cx="0" cy="192554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1C6BC6A8-F2B5-476D-84A4-FA848E2E879F}"/>
              </a:ext>
            </a:extLst>
          </p:cNvPr>
          <p:cNvCxnSpPr/>
          <p:nvPr/>
        </p:nvCxnSpPr>
        <p:spPr>
          <a:xfrm>
            <a:off x="7924800" y="2912533"/>
            <a:ext cx="43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E408C2-114C-4179-9E16-A2D7FB2B3397}"/>
              </a:ext>
            </a:extLst>
          </p:cNvPr>
          <p:cNvCxnSpPr>
            <a:cxnSpLocks/>
          </p:cNvCxnSpPr>
          <p:nvPr/>
        </p:nvCxnSpPr>
        <p:spPr>
          <a:xfrm>
            <a:off x="7775023" y="1468998"/>
            <a:ext cx="432000" cy="1143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C8C279A-E363-487B-963F-584BF47425CB}"/>
              </a:ext>
            </a:extLst>
          </p:cNvPr>
          <p:cNvSpPr txBox="1"/>
          <p:nvPr/>
        </p:nvSpPr>
        <p:spPr>
          <a:xfrm>
            <a:off x="7157164" y="1218565"/>
            <a:ext cx="708172" cy="461665"/>
          </a:xfrm>
          <a:prstGeom prst="rect">
            <a:avLst/>
          </a:prstGeom>
          <a:noFill/>
        </p:spPr>
        <p:txBody>
          <a:bodyPr wrap="square" lIns="0" tIns="0" rIns="0" bIns="0" rtlCol="0">
            <a:spAutoFit/>
          </a:bodyPr>
          <a:lstStyle/>
          <a:p>
            <a:r>
              <a:rPr lang="en-GB" sz="1000" dirty="0"/>
              <a:t>Max. forward separation plane</a:t>
            </a:r>
          </a:p>
        </p:txBody>
      </p:sp>
    </p:spTree>
    <p:extLst>
      <p:ext uri="{BB962C8B-B14F-4D97-AF65-F5344CB8AC3E}">
        <p14:creationId xmlns:p14="http://schemas.microsoft.com/office/powerpoint/2010/main" val="114535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BCEB2BB9-AF74-44FE-BFED-13DA59BA6B75}"/>
              </a:ext>
            </a:extLst>
          </p:cNvPr>
          <p:cNvSpPr/>
          <p:nvPr/>
        </p:nvSpPr>
        <p:spPr>
          <a:xfrm>
            <a:off x="7024178" y="2802501"/>
            <a:ext cx="1295346" cy="1213804"/>
          </a:xfrm>
          <a:prstGeom prst="rect">
            <a:avLst/>
          </a:prstGeom>
          <a:solidFill>
            <a:srgbClr val="0066FF">
              <a:alpha val="4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60595E85-6D67-456C-BCDC-E133EE8D6516}"/>
              </a:ext>
            </a:extLst>
          </p:cNvPr>
          <p:cNvSpPr/>
          <p:nvPr/>
        </p:nvSpPr>
        <p:spPr>
          <a:xfrm>
            <a:off x="7210510" y="2810421"/>
            <a:ext cx="917391" cy="1216197"/>
          </a:xfrm>
          <a:prstGeom prst="rect">
            <a:avLst/>
          </a:prstGeom>
          <a:solidFill>
            <a:srgbClr val="61FF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50" y="1186584"/>
            <a:ext cx="5782028" cy="3591893"/>
          </a:xfrm>
        </p:spPr>
        <p:txBody>
          <a:bodyPr/>
          <a:lstStyle/>
          <a:p>
            <a:pPr lvl="0">
              <a:buClr>
                <a:srgbClr val="FF641E"/>
              </a:buClr>
            </a:pPr>
            <a:r>
              <a:rPr lang="en-GB" dirty="0">
                <a:solidFill>
                  <a:prstClr val="black"/>
                </a:solidFill>
              </a:rPr>
              <a:t>Detection zone:</a:t>
            </a:r>
          </a:p>
          <a:p>
            <a:pPr lvl="1">
              <a:buClr>
                <a:srgbClr val="FF641E"/>
              </a:buClr>
            </a:pPr>
            <a:r>
              <a:rPr lang="en-GB" dirty="0">
                <a:solidFill>
                  <a:prstClr val="black"/>
                </a:solidFill>
              </a:rPr>
              <a:t>Trade off between true positives (detection of VRUs at risk) and false positives (detection of VRUs not at risk)</a:t>
            </a:r>
          </a:p>
          <a:p>
            <a:pPr lvl="2">
              <a:buClr>
                <a:srgbClr val="FF641E"/>
              </a:buClr>
            </a:pPr>
            <a:r>
              <a:rPr lang="en-GB" dirty="0">
                <a:solidFill>
                  <a:prstClr val="black"/>
                </a:solidFill>
              </a:rPr>
              <a:t>Larger detection zones increase the likelihood of false positives</a:t>
            </a:r>
          </a:p>
          <a:p>
            <a:pPr lvl="2">
              <a:buClr>
                <a:srgbClr val="FF641E"/>
              </a:buClr>
            </a:pPr>
            <a:r>
              <a:rPr lang="en-GB" dirty="0">
                <a:solidFill>
                  <a:prstClr val="black"/>
                </a:solidFill>
              </a:rPr>
              <a:t>More false positives =&gt; lower driver acceptance =&gt; less safe system</a:t>
            </a:r>
          </a:p>
          <a:p>
            <a:pPr lvl="2">
              <a:buClr>
                <a:srgbClr val="FF641E"/>
              </a:buClr>
            </a:pPr>
            <a:r>
              <a:rPr lang="en-GB" dirty="0">
                <a:solidFill>
                  <a:prstClr val="black"/>
                </a:solidFill>
              </a:rPr>
              <a:t>Requirement to document efforts for reducing false positives</a:t>
            </a:r>
          </a:p>
          <a:p>
            <a:pPr lvl="1">
              <a:buClr>
                <a:srgbClr val="FF641E"/>
              </a:buClr>
            </a:pPr>
            <a:r>
              <a:rPr lang="en-GB" dirty="0">
                <a:solidFill>
                  <a:prstClr val="black"/>
                </a:solidFill>
              </a:rPr>
              <a:t>Maximum forward separation plane</a:t>
            </a:r>
          </a:p>
          <a:p>
            <a:pPr lvl="2">
              <a:buClr>
                <a:srgbClr val="FF641E"/>
              </a:buClr>
            </a:pPr>
            <a:r>
              <a:rPr lang="en-GB" dirty="0">
                <a:solidFill>
                  <a:prstClr val="black"/>
                </a:solidFill>
              </a:rPr>
              <a:t>Based on most forward point of the blind spot boundary</a:t>
            </a:r>
          </a:p>
          <a:p>
            <a:pPr lvl="2">
              <a:buClr>
                <a:srgbClr val="FF641E"/>
              </a:buClr>
            </a:pPr>
            <a:r>
              <a:rPr lang="en-GB" dirty="0">
                <a:solidFill>
                  <a:prstClr val="black"/>
                </a:solidFill>
              </a:rPr>
              <a:t>Maximum of 3.7 m, minimum of 1.0 m, from vehicle front</a:t>
            </a:r>
          </a:p>
          <a:p>
            <a:pPr lvl="1">
              <a:buClr>
                <a:srgbClr val="FF641E"/>
              </a:buClr>
            </a:pPr>
            <a:r>
              <a:rPr lang="en-GB" dirty="0">
                <a:solidFill>
                  <a:prstClr val="black"/>
                </a:solidFill>
              </a:rPr>
              <a:t>Minimum forward separation plane</a:t>
            </a:r>
          </a:p>
          <a:p>
            <a:pPr lvl="2">
              <a:buClr>
                <a:srgbClr val="FF641E"/>
              </a:buClr>
            </a:pPr>
            <a:r>
              <a:rPr lang="en-GB" dirty="0">
                <a:solidFill>
                  <a:prstClr val="black"/>
                </a:solidFill>
              </a:rPr>
              <a:t>Distance of 0.8 m from vehicle front</a:t>
            </a:r>
          </a:p>
          <a:p>
            <a:pPr lvl="1">
              <a:buClr>
                <a:srgbClr val="FF641E"/>
              </a:buClr>
            </a:pPr>
            <a:r>
              <a:rPr lang="en-GB" dirty="0">
                <a:solidFill>
                  <a:prstClr val="black"/>
                </a:solidFill>
              </a:rPr>
              <a:t>Nearside/offside separation planes</a:t>
            </a:r>
          </a:p>
          <a:p>
            <a:pPr lvl="2">
              <a:buClr>
                <a:srgbClr val="FF641E"/>
              </a:buClr>
            </a:pPr>
            <a:r>
              <a:rPr lang="en-GB" dirty="0">
                <a:solidFill>
                  <a:prstClr val="black"/>
                </a:solidFill>
              </a:rPr>
              <a:t>Dependent on vehicle manoeuvre</a:t>
            </a:r>
          </a:p>
          <a:p>
            <a:pPr lvl="2">
              <a:buClr>
                <a:srgbClr val="FF641E"/>
              </a:buClr>
            </a:pPr>
            <a:r>
              <a:rPr lang="en-GB" i="1" dirty="0">
                <a:solidFill>
                  <a:srgbClr val="0066FF"/>
                </a:solidFill>
              </a:rPr>
              <a:t>Potential moving off manoeuvre</a:t>
            </a:r>
            <a:r>
              <a:rPr lang="en-GB" dirty="0">
                <a:solidFill>
                  <a:prstClr val="black"/>
                </a:solidFill>
              </a:rPr>
              <a:t>: 0.5 m outboard from vehicle width</a:t>
            </a:r>
          </a:p>
          <a:p>
            <a:pPr lvl="2">
              <a:buClr>
                <a:srgbClr val="FF641E"/>
              </a:buClr>
            </a:pPr>
            <a:r>
              <a:rPr lang="en-GB" i="1" dirty="0">
                <a:solidFill>
                  <a:srgbClr val="00B050"/>
                </a:solidFill>
              </a:rPr>
              <a:t>Low speed manoeuvre</a:t>
            </a:r>
            <a:r>
              <a:rPr lang="en-GB" dirty="0">
                <a:solidFill>
                  <a:prstClr val="black"/>
                </a:solidFill>
              </a:rPr>
              <a:t>: in line with vehicle width (vehicle trajectory)</a:t>
            </a:r>
          </a:p>
        </p:txBody>
      </p:sp>
      <p:sp>
        <p:nvSpPr>
          <p:cNvPr id="3" name="Title 2"/>
          <p:cNvSpPr>
            <a:spLocks noGrp="1"/>
          </p:cNvSpPr>
          <p:nvPr>
            <p:ph type="title"/>
          </p:nvPr>
        </p:nvSpPr>
        <p:spPr/>
        <p:txBody>
          <a:bodyPr/>
          <a:lstStyle/>
          <a:p>
            <a:r>
              <a:rPr lang="en-GB" b="1" dirty="0"/>
              <a:t>Key MOIS Regulation Requirements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The regulatory solution for the safety problem</a:t>
            </a:r>
          </a:p>
        </p:txBody>
      </p:sp>
      <p:grpSp>
        <p:nvGrpSpPr>
          <p:cNvPr id="4" name="Group 3">
            <a:extLst>
              <a:ext uri="{FF2B5EF4-FFF2-40B4-BE49-F238E27FC236}">
                <a16:creationId xmlns:a16="http://schemas.microsoft.com/office/drawing/2014/main" id="{7D9E065A-4BBE-47A0-9BF3-BF15142DC051}"/>
              </a:ext>
            </a:extLst>
          </p:cNvPr>
          <p:cNvGrpSpPr/>
          <p:nvPr/>
        </p:nvGrpSpPr>
        <p:grpSpPr>
          <a:xfrm>
            <a:off x="5978190" y="1600976"/>
            <a:ext cx="3110025" cy="3140453"/>
            <a:chOff x="6171807" y="1878569"/>
            <a:chExt cx="3110025" cy="3140453"/>
          </a:xfrm>
        </p:grpSpPr>
        <p:grpSp>
          <p:nvGrpSpPr>
            <p:cNvPr id="18" name="Group 17">
              <a:extLst>
                <a:ext uri="{FF2B5EF4-FFF2-40B4-BE49-F238E27FC236}">
                  <a16:creationId xmlns:a16="http://schemas.microsoft.com/office/drawing/2014/main" id="{53D8DBA8-B559-4FD5-85AF-B83DCFAC27FC}"/>
                </a:ext>
              </a:extLst>
            </p:cNvPr>
            <p:cNvGrpSpPr/>
            <p:nvPr/>
          </p:nvGrpSpPr>
          <p:grpSpPr>
            <a:xfrm rot="5400000">
              <a:off x="7350402" y="1793754"/>
              <a:ext cx="1047485" cy="1217116"/>
              <a:chOff x="2372189" y="0"/>
              <a:chExt cx="1047810" cy="1217857"/>
            </a:xfrm>
          </p:grpSpPr>
          <p:sp>
            <p:nvSpPr>
              <p:cNvPr id="94" name="Rectangle: Top Corners Rounded 93">
                <a:extLst>
                  <a:ext uri="{FF2B5EF4-FFF2-40B4-BE49-F238E27FC236}">
                    <a16:creationId xmlns:a16="http://schemas.microsoft.com/office/drawing/2014/main" id="{98A61468-FE27-4DF9-A7B4-E47DE2D0C275}"/>
                  </a:ext>
                </a:extLst>
              </p:cNvPr>
              <p:cNvSpPr/>
              <p:nvPr/>
            </p:nvSpPr>
            <p:spPr>
              <a:xfrm rot="5400000">
                <a:off x="2446094" y="88108"/>
                <a:ext cx="900000" cy="1047810"/>
              </a:xfrm>
              <a:prstGeom prst="round2SameRect">
                <a:avLst>
                  <a:gd name="adj1" fmla="val 20604"/>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en-GB" sz="900" dirty="0">
                    <a:solidFill>
                      <a:srgbClr val="000000"/>
                    </a:solidFill>
                    <a:effectLst/>
                    <a:latin typeface="Times New Roman" panose="02020603050405020304" pitchFamily="18" charset="0"/>
                    <a:ea typeface="Times New Roman" panose="02020603050405020304" pitchFamily="18" charset="0"/>
                  </a:rPr>
                  <a:t>Right Hand Traffic Subject Vehicle</a:t>
                </a:r>
                <a:endParaRPr lang="en-GB" sz="900" dirty="0">
                  <a:effectLst/>
                  <a:latin typeface="Times New Roman" panose="02020603050405020304" pitchFamily="18" charset="0"/>
                  <a:ea typeface="Times New Roman" panose="02020603050405020304" pitchFamily="18" charset="0"/>
                </a:endParaRPr>
              </a:p>
            </p:txBody>
          </p:sp>
          <p:grpSp>
            <p:nvGrpSpPr>
              <p:cNvPr id="95" name="Group 94">
                <a:extLst>
                  <a:ext uri="{FF2B5EF4-FFF2-40B4-BE49-F238E27FC236}">
                    <a16:creationId xmlns:a16="http://schemas.microsoft.com/office/drawing/2014/main" id="{014BBF29-27AF-49A1-9B4A-D4E4F4B3F702}"/>
                  </a:ext>
                </a:extLst>
              </p:cNvPr>
              <p:cNvGrpSpPr/>
              <p:nvPr/>
            </p:nvGrpSpPr>
            <p:grpSpPr>
              <a:xfrm>
                <a:off x="2811305" y="113118"/>
                <a:ext cx="324000" cy="1000426"/>
                <a:chOff x="0" y="-16341"/>
                <a:chExt cx="324000" cy="999141"/>
              </a:xfrm>
            </p:grpSpPr>
            <p:sp>
              <p:nvSpPr>
                <p:cNvPr id="104" name="Rectangle 103">
                  <a:extLst>
                    <a:ext uri="{FF2B5EF4-FFF2-40B4-BE49-F238E27FC236}">
                      <a16:creationId xmlns:a16="http://schemas.microsoft.com/office/drawing/2014/main" id="{CD95A36E-4B5F-486E-99D8-5ED6B9C20A9F}"/>
                    </a:ext>
                  </a:extLst>
                </p:cNvPr>
                <p:cNvSpPr/>
                <p:nvPr/>
              </p:nvSpPr>
              <p:spPr>
                <a:xfrm>
                  <a:off x="0" y="-16341"/>
                  <a:ext cx="324000" cy="6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05" name="Rectangle 104">
                  <a:extLst>
                    <a:ext uri="{FF2B5EF4-FFF2-40B4-BE49-F238E27FC236}">
                      <a16:creationId xmlns:a16="http://schemas.microsoft.com/office/drawing/2014/main" id="{0222C4B9-86CE-4B3E-9634-9570D6CA52B1}"/>
                    </a:ext>
                  </a:extLst>
                </p:cNvPr>
                <p:cNvSpPr/>
                <p:nvPr/>
              </p:nvSpPr>
              <p:spPr>
                <a:xfrm>
                  <a:off x="0" y="914400"/>
                  <a:ext cx="324000" cy="6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grpSp>
          <p:sp>
            <p:nvSpPr>
              <p:cNvPr id="98" name="Rectangle 97">
                <a:extLst>
                  <a:ext uri="{FF2B5EF4-FFF2-40B4-BE49-F238E27FC236}">
                    <a16:creationId xmlns:a16="http://schemas.microsoft.com/office/drawing/2014/main" id="{62D5C6A2-2473-4C6C-9633-7CE16FDA2CB0}"/>
                  </a:ext>
                </a:extLst>
              </p:cNvPr>
              <p:cNvSpPr/>
              <p:nvPr/>
            </p:nvSpPr>
            <p:spPr>
              <a:xfrm rot="2798749">
                <a:off x="3134838" y="72000"/>
                <a:ext cx="180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99" name="Rectangle 98">
                <a:extLst>
                  <a:ext uri="{FF2B5EF4-FFF2-40B4-BE49-F238E27FC236}">
                    <a16:creationId xmlns:a16="http://schemas.microsoft.com/office/drawing/2014/main" id="{2B79627A-87DC-446D-8A03-484978058657}"/>
                  </a:ext>
                </a:extLst>
              </p:cNvPr>
              <p:cNvSpPr/>
              <p:nvPr/>
            </p:nvSpPr>
            <p:spPr>
              <a:xfrm rot="18801251" flipV="1">
                <a:off x="3134838" y="1110225"/>
                <a:ext cx="179705" cy="35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grpSp>
        <p:grpSp>
          <p:nvGrpSpPr>
            <p:cNvPr id="21" name="Group 20">
              <a:extLst>
                <a:ext uri="{FF2B5EF4-FFF2-40B4-BE49-F238E27FC236}">
                  <a16:creationId xmlns:a16="http://schemas.microsoft.com/office/drawing/2014/main" id="{4213D2C3-CE91-425B-B3B9-082809B1E973}"/>
                </a:ext>
              </a:extLst>
            </p:cNvPr>
            <p:cNvGrpSpPr/>
            <p:nvPr/>
          </p:nvGrpSpPr>
          <p:grpSpPr>
            <a:xfrm rot="5400000">
              <a:off x="6402555" y="2139744"/>
              <a:ext cx="2648530" cy="3110025"/>
              <a:chOff x="939893" y="-219739"/>
              <a:chExt cx="2648825" cy="3110154"/>
            </a:xfrm>
          </p:grpSpPr>
          <p:sp>
            <p:nvSpPr>
              <p:cNvPr id="23" name="Text Box 5">
                <a:extLst>
                  <a:ext uri="{FF2B5EF4-FFF2-40B4-BE49-F238E27FC236}">
                    <a16:creationId xmlns:a16="http://schemas.microsoft.com/office/drawing/2014/main" id="{392C8108-ED02-4D6F-9897-6173D03560D2}"/>
                  </a:ext>
                </a:extLst>
              </p:cNvPr>
              <p:cNvSpPr txBox="1"/>
              <p:nvPr/>
            </p:nvSpPr>
            <p:spPr>
              <a:xfrm rot="16200000">
                <a:off x="2162963" y="1045791"/>
                <a:ext cx="971141" cy="25336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Max. forward separation plane</a:t>
                </a:r>
              </a:p>
            </p:txBody>
          </p:sp>
          <p:cxnSp>
            <p:nvCxnSpPr>
              <p:cNvPr id="24" name="Straight Connector 23">
                <a:extLst>
                  <a:ext uri="{FF2B5EF4-FFF2-40B4-BE49-F238E27FC236}">
                    <a16:creationId xmlns:a16="http://schemas.microsoft.com/office/drawing/2014/main" id="{90AFD3F9-3C31-4E4F-AAFC-D43B39A4879B}"/>
                  </a:ext>
                </a:extLst>
              </p:cNvPr>
              <p:cNvCxnSpPr/>
              <p:nvPr/>
            </p:nvCxnSpPr>
            <p:spPr>
              <a:xfrm>
                <a:off x="1513216" y="558141"/>
                <a:ext cx="0" cy="1295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E8D581-A927-4F48-BADB-7E0A52716139}"/>
                  </a:ext>
                </a:extLst>
              </p:cNvPr>
              <p:cNvCxnSpPr/>
              <p:nvPr/>
            </p:nvCxnSpPr>
            <p:spPr>
              <a:xfrm>
                <a:off x="1650670" y="558141"/>
                <a:ext cx="0" cy="1295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3F5CAD-AE08-4167-9A3A-16F97DBF4513}"/>
                  </a:ext>
                </a:extLst>
              </p:cNvPr>
              <p:cNvCxnSpPr/>
              <p:nvPr/>
            </p:nvCxnSpPr>
            <p:spPr>
              <a:xfrm>
                <a:off x="2873828" y="546265"/>
                <a:ext cx="0" cy="129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C908F1-2690-4031-80BA-4199984AF059}"/>
                  </a:ext>
                </a:extLst>
              </p:cNvPr>
              <p:cNvCxnSpPr/>
              <p:nvPr/>
            </p:nvCxnSpPr>
            <p:spPr>
              <a:xfrm>
                <a:off x="1520041" y="546265"/>
                <a:ext cx="133159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547813-A3F6-487D-8714-438F3897B6CB}"/>
                  </a:ext>
                </a:extLst>
              </p:cNvPr>
              <p:cNvCxnSpPr/>
              <p:nvPr/>
            </p:nvCxnSpPr>
            <p:spPr>
              <a:xfrm>
                <a:off x="1531917" y="1852551"/>
                <a:ext cx="133159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7E5842-560B-4785-B7E9-3FBB4644F8D5}"/>
                  </a:ext>
                </a:extLst>
              </p:cNvPr>
              <p:cNvCxnSpPr/>
              <p:nvPr/>
            </p:nvCxnSpPr>
            <p:spPr>
              <a:xfrm rot="10800000" flipH="1">
                <a:off x="1413164" y="748146"/>
                <a:ext cx="143978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DC460E-E8FA-4DBA-B59E-495AE42E8E66}"/>
                  </a:ext>
                </a:extLst>
              </p:cNvPr>
              <p:cNvCxnSpPr/>
              <p:nvPr/>
            </p:nvCxnSpPr>
            <p:spPr>
              <a:xfrm rot="10800000" flipH="1">
                <a:off x="1413164" y="1650670"/>
                <a:ext cx="143978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15FF769-5EA6-4954-9D9C-A342B0FA58AC}"/>
                  </a:ext>
                </a:extLst>
              </p:cNvPr>
              <p:cNvGrpSpPr/>
              <p:nvPr/>
            </p:nvGrpSpPr>
            <p:grpSpPr>
              <a:xfrm flipH="1">
                <a:off x="1041586" y="1736273"/>
                <a:ext cx="463154" cy="807380"/>
                <a:chOff x="-17949" y="-102217"/>
                <a:chExt cx="463543" cy="813196"/>
              </a:xfrm>
            </p:grpSpPr>
            <p:cxnSp>
              <p:nvCxnSpPr>
                <p:cNvPr id="92" name="Straight Arrow Connector 91">
                  <a:extLst>
                    <a:ext uri="{FF2B5EF4-FFF2-40B4-BE49-F238E27FC236}">
                      <a16:creationId xmlns:a16="http://schemas.microsoft.com/office/drawing/2014/main" id="{C8A1F0DB-B5E7-4FD2-8A01-55DE64A5ADC5}"/>
                    </a:ext>
                  </a:extLst>
                </p:cNvPr>
                <p:cNvCxnSpPr>
                  <a:cxnSpLocks/>
                </p:cNvCxnSpPr>
                <p:nvPr/>
              </p:nvCxnSpPr>
              <p:spPr>
                <a:xfrm rot="5400000" flipH="1">
                  <a:off x="-7086" y="-113080"/>
                  <a:ext cx="255113" cy="276840"/>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93" name="Text Box 174">
                  <a:extLst>
                    <a:ext uri="{FF2B5EF4-FFF2-40B4-BE49-F238E27FC236}">
                      <a16:creationId xmlns:a16="http://schemas.microsoft.com/office/drawing/2014/main" id="{ACB6E4B9-9535-46A1-9610-570837818A27}"/>
                    </a:ext>
                  </a:extLst>
                </p:cNvPr>
                <p:cNvSpPr txBox="1"/>
                <p:nvPr/>
              </p:nvSpPr>
              <p:spPr>
                <a:xfrm rot="5400000">
                  <a:off x="30689" y="296074"/>
                  <a:ext cx="640500" cy="189310"/>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Vehicle front</a:t>
                  </a:r>
                </a:p>
              </p:txBody>
            </p:sp>
          </p:grpSp>
          <p:sp>
            <p:nvSpPr>
              <p:cNvPr id="36" name="Text Box 190">
                <a:extLst>
                  <a:ext uri="{FF2B5EF4-FFF2-40B4-BE49-F238E27FC236}">
                    <a16:creationId xmlns:a16="http://schemas.microsoft.com/office/drawing/2014/main" id="{1CE92C19-1FF1-4F7C-8AAB-3BB06942E745}"/>
                  </a:ext>
                </a:extLst>
              </p:cNvPr>
              <p:cNvSpPr txBox="1"/>
              <p:nvPr/>
            </p:nvSpPr>
            <p:spPr>
              <a:xfrm rot="16200000">
                <a:off x="2214625" y="-32291"/>
                <a:ext cx="656102" cy="365649"/>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Offside vehicle plane</a:t>
                </a:r>
              </a:p>
            </p:txBody>
          </p:sp>
          <p:sp>
            <p:nvSpPr>
              <p:cNvPr id="37" name="Text Box 642">
                <a:extLst>
                  <a:ext uri="{FF2B5EF4-FFF2-40B4-BE49-F238E27FC236}">
                    <a16:creationId xmlns:a16="http://schemas.microsoft.com/office/drawing/2014/main" id="{835B05FF-040F-498A-A125-6CD604659D5C}"/>
                  </a:ext>
                </a:extLst>
              </p:cNvPr>
              <p:cNvSpPr txBox="1"/>
              <p:nvPr/>
            </p:nvSpPr>
            <p:spPr>
              <a:xfrm rot="16200000">
                <a:off x="2218664" y="2073157"/>
                <a:ext cx="648024" cy="42734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Nearside vehicle plane</a:t>
                </a:r>
              </a:p>
            </p:txBody>
          </p:sp>
          <p:sp>
            <p:nvSpPr>
              <p:cNvPr id="38" name="Text Box 647">
                <a:extLst>
                  <a:ext uri="{FF2B5EF4-FFF2-40B4-BE49-F238E27FC236}">
                    <a16:creationId xmlns:a16="http://schemas.microsoft.com/office/drawing/2014/main" id="{08D58B10-1ED3-4026-A98D-FD285E3BE747}"/>
                  </a:ext>
                </a:extLst>
              </p:cNvPr>
              <p:cNvSpPr txBox="1"/>
              <p:nvPr/>
            </p:nvSpPr>
            <p:spPr>
              <a:xfrm rot="16200000">
                <a:off x="1662852" y="5832"/>
                <a:ext cx="599944" cy="27952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Offside separation plane</a:t>
                </a:r>
              </a:p>
            </p:txBody>
          </p:sp>
          <p:cxnSp>
            <p:nvCxnSpPr>
              <p:cNvPr id="39" name="Straight Connector 38">
                <a:extLst>
                  <a:ext uri="{FF2B5EF4-FFF2-40B4-BE49-F238E27FC236}">
                    <a16:creationId xmlns:a16="http://schemas.microsoft.com/office/drawing/2014/main" id="{260C5568-7A27-4FFD-A07C-317622421A8A}"/>
                  </a:ext>
                </a:extLst>
              </p:cNvPr>
              <p:cNvCxnSpPr/>
              <p:nvPr/>
            </p:nvCxnSpPr>
            <p:spPr>
              <a:xfrm>
                <a:off x="2904597" y="748146"/>
                <a:ext cx="5760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606A388-4F26-4400-B38B-63213ED30D04}"/>
                  </a:ext>
                </a:extLst>
              </p:cNvPr>
              <p:cNvCxnSpPr/>
              <p:nvPr/>
            </p:nvCxnSpPr>
            <p:spPr>
              <a:xfrm flipV="1">
                <a:off x="2904597" y="1650670"/>
                <a:ext cx="576064" cy="0"/>
              </a:xfrm>
              <a:prstGeom prst="line">
                <a:avLst/>
              </a:prstGeom>
              <a:ln w="12700"/>
            </p:spPr>
            <p:style>
              <a:lnRef idx="1">
                <a:schemeClr val="dk1"/>
              </a:lnRef>
              <a:fillRef idx="0">
                <a:schemeClr val="dk1"/>
              </a:fillRef>
              <a:effectRef idx="0">
                <a:schemeClr val="dk1"/>
              </a:effectRef>
              <a:fontRef idx="minor">
                <a:schemeClr val="tx1"/>
              </a:fontRef>
            </p:style>
          </p:cxnSp>
          <p:sp>
            <p:nvSpPr>
              <p:cNvPr id="41" name="Text Box 669">
                <a:extLst>
                  <a:ext uri="{FF2B5EF4-FFF2-40B4-BE49-F238E27FC236}">
                    <a16:creationId xmlns:a16="http://schemas.microsoft.com/office/drawing/2014/main" id="{FE7037E3-C7A3-4F7F-B077-B3F716BFF29F}"/>
                  </a:ext>
                </a:extLst>
              </p:cNvPr>
              <p:cNvSpPr txBox="1"/>
              <p:nvPr/>
            </p:nvSpPr>
            <p:spPr>
              <a:xfrm rot="16200000">
                <a:off x="3139480" y="1116617"/>
                <a:ext cx="720030" cy="17844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Vehicle width</a:t>
                </a:r>
              </a:p>
            </p:txBody>
          </p:sp>
          <p:cxnSp>
            <p:nvCxnSpPr>
              <p:cNvPr id="42" name="Straight Connector 41">
                <a:extLst>
                  <a:ext uri="{FF2B5EF4-FFF2-40B4-BE49-F238E27FC236}">
                    <a16:creationId xmlns:a16="http://schemas.microsoft.com/office/drawing/2014/main" id="{8489CEA4-81EB-4B0C-A0D2-4268F5B2EBF9}"/>
                  </a:ext>
                </a:extLst>
              </p:cNvPr>
              <p:cNvCxnSpPr/>
              <p:nvPr/>
            </p:nvCxnSpPr>
            <p:spPr>
              <a:xfrm>
                <a:off x="2904756" y="546265"/>
                <a:ext cx="252028"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3082C9F-389A-4506-908E-849565B6617F}"/>
                  </a:ext>
                </a:extLst>
              </p:cNvPr>
              <p:cNvCxnSpPr/>
              <p:nvPr/>
            </p:nvCxnSpPr>
            <p:spPr>
              <a:xfrm>
                <a:off x="2909455" y="1863255"/>
                <a:ext cx="252028"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2F37DA2E-EF44-44AF-A6F0-F06F9C71B6E9}"/>
                  </a:ext>
                </a:extLst>
              </p:cNvPr>
              <p:cNvCxnSpPr/>
              <p:nvPr/>
            </p:nvCxnSpPr>
            <p:spPr>
              <a:xfrm>
                <a:off x="1521821" y="1900044"/>
                <a:ext cx="0" cy="828035"/>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C6B49CB2-13C4-470F-B767-7C0C2E2828C5}"/>
                  </a:ext>
                </a:extLst>
              </p:cNvPr>
              <p:cNvCxnSpPr/>
              <p:nvPr/>
            </p:nvCxnSpPr>
            <p:spPr>
              <a:xfrm>
                <a:off x="1657495" y="1900058"/>
                <a:ext cx="0" cy="648027"/>
              </a:xfrm>
              <a:prstGeom prst="line">
                <a:avLst/>
              </a:prstGeom>
              <a:ln w="1270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B822EDA2-D75D-4C88-A98E-18581EF14BC5}"/>
                  </a:ext>
                </a:extLst>
              </p:cNvPr>
              <p:cNvCxnSpPr/>
              <p:nvPr/>
            </p:nvCxnSpPr>
            <p:spPr>
              <a:xfrm>
                <a:off x="2882425" y="1900046"/>
                <a:ext cx="0" cy="828035"/>
              </a:xfrm>
              <a:prstGeom prst="line">
                <a:avLst/>
              </a:prstGeom>
              <a:ln w="12700"/>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70F0B3D4-4506-45A8-8113-B6484125B700}"/>
                  </a:ext>
                </a:extLst>
              </p:cNvPr>
              <p:cNvCxnSpPr/>
              <p:nvPr/>
            </p:nvCxnSpPr>
            <p:spPr>
              <a:xfrm rot="16200000">
                <a:off x="1583971" y="2349815"/>
                <a:ext cx="0" cy="142875"/>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0" name="Text Box 734">
                <a:extLst>
                  <a:ext uri="{FF2B5EF4-FFF2-40B4-BE49-F238E27FC236}">
                    <a16:creationId xmlns:a16="http://schemas.microsoft.com/office/drawing/2014/main" id="{3E9A231D-494D-4261-BD78-F153B4467FF6}"/>
                  </a:ext>
                </a:extLst>
              </p:cNvPr>
              <p:cNvSpPr txBox="1"/>
              <p:nvPr/>
            </p:nvSpPr>
            <p:spPr>
              <a:xfrm rot="16200000">
                <a:off x="1141141" y="2303675"/>
                <a:ext cx="536226" cy="191489"/>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0.8 m</a:t>
                </a:r>
              </a:p>
            </p:txBody>
          </p:sp>
          <p:cxnSp>
            <p:nvCxnSpPr>
              <p:cNvPr id="61" name="Straight Arrow Connector 60">
                <a:extLst>
                  <a:ext uri="{FF2B5EF4-FFF2-40B4-BE49-F238E27FC236}">
                    <a16:creationId xmlns:a16="http://schemas.microsoft.com/office/drawing/2014/main" id="{F6D8F25F-94CE-431D-8B0A-7000E18E200A}"/>
                  </a:ext>
                </a:extLst>
              </p:cNvPr>
              <p:cNvCxnSpPr/>
              <p:nvPr/>
            </p:nvCxnSpPr>
            <p:spPr>
              <a:xfrm rot="16200000">
                <a:off x="2199667" y="1965628"/>
                <a:ext cx="0" cy="1367155"/>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2" name="Text Box 739">
                <a:extLst>
                  <a:ext uri="{FF2B5EF4-FFF2-40B4-BE49-F238E27FC236}">
                    <a16:creationId xmlns:a16="http://schemas.microsoft.com/office/drawing/2014/main" id="{F63029C2-0637-48D5-886A-C5F9023EE83B}"/>
                  </a:ext>
                </a:extLst>
              </p:cNvPr>
              <p:cNvSpPr txBox="1"/>
              <p:nvPr/>
            </p:nvSpPr>
            <p:spPr>
              <a:xfrm rot="10800000" flipH="1">
                <a:off x="1538643" y="2706154"/>
                <a:ext cx="1324869" cy="18426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1.0 m – 3.7 m</a:t>
                </a:r>
              </a:p>
            </p:txBody>
          </p:sp>
          <p:sp>
            <p:nvSpPr>
              <p:cNvPr id="63" name="Text Box 4">
                <a:extLst>
                  <a:ext uri="{FF2B5EF4-FFF2-40B4-BE49-F238E27FC236}">
                    <a16:creationId xmlns:a16="http://schemas.microsoft.com/office/drawing/2014/main" id="{3080EFC4-CC37-40C8-9A31-EEF870DDF5CA}"/>
                  </a:ext>
                </a:extLst>
              </p:cNvPr>
              <p:cNvSpPr txBox="1"/>
              <p:nvPr/>
            </p:nvSpPr>
            <p:spPr>
              <a:xfrm rot="16200000">
                <a:off x="1645222" y="2047236"/>
                <a:ext cx="635203" cy="401358"/>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Nearside separation plane</a:t>
                </a:r>
              </a:p>
            </p:txBody>
          </p:sp>
          <p:grpSp>
            <p:nvGrpSpPr>
              <p:cNvPr id="64" name="Group 63">
                <a:extLst>
                  <a:ext uri="{FF2B5EF4-FFF2-40B4-BE49-F238E27FC236}">
                    <a16:creationId xmlns:a16="http://schemas.microsoft.com/office/drawing/2014/main" id="{07477941-64CF-4F85-92C3-5C98EF283932}"/>
                  </a:ext>
                </a:extLst>
              </p:cNvPr>
              <p:cNvGrpSpPr/>
              <p:nvPr/>
            </p:nvGrpSpPr>
            <p:grpSpPr>
              <a:xfrm flipH="1">
                <a:off x="939893" y="-219739"/>
                <a:ext cx="699184" cy="892863"/>
                <a:chOff x="-16199" y="-589584"/>
                <a:chExt cx="699592" cy="902515"/>
              </a:xfrm>
            </p:grpSpPr>
            <p:cxnSp>
              <p:nvCxnSpPr>
                <p:cNvPr id="70" name="Straight Arrow Connector 69">
                  <a:extLst>
                    <a:ext uri="{FF2B5EF4-FFF2-40B4-BE49-F238E27FC236}">
                      <a16:creationId xmlns:a16="http://schemas.microsoft.com/office/drawing/2014/main" id="{27E4C270-D6F8-44ED-93C0-7A4AC3F352AB}"/>
                    </a:ext>
                  </a:extLst>
                </p:cNvPr>
                <p:cNvCxnSpPr>
                  <a:cxnSpLocks/>
                </p:cNvCxnSpPr>
                <p:nvPr/>
              </p:nvCxnSpPr>
              <p:spPr>
                <a:xfrm rot="5400000">
                  <a:off x="-19086" y="17141"/>
                  <a:ext cx="298677" cy="292903"/>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1" name="Text Box 8">
                  <a:extLst>
                    <a:ext uri="{FF2B5EF4-FFF2-40B4-BE49-F238E27FC236}">
                      <a16:creationId xmlns:a16="http://schemas.microsoft.com/office/drawing/2014/main" id="{A806062D-42F1-4925-8D1D-F4A4A05F8E79}"/>
                    </a:ext>
                  </a:extLst>
                </p:cNvPr>
                <p:cNvSpPr txBox="1"/>
                <p:nvPr/>
              </p:nvSpPr>
              <p:spPr>
                <a:xfrm rot="5400000">
                  <a:off x="64026" y="-408355"/>
                  <a:ext cx="800595" cy="438138"/>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Min. forward separation plane</a:t>
                  </a:r>
                </a:p>
              </p:txBody>
            </p:sp>
          </p:grpSp>
          <p:cxnSp>
            <p:nvCxnSpPr>
              <p:cNvPr id="65" name="Straight Arrow Connector 64">
                <a:extLst>
                  <a:ext uri="{FF2B5EF4-FFF2-40B4-BE49-F238E27FC236}">
                    <a16:creationId xmlns:a16="http://schemas.microsoft.com/office/drawing/2014/main" id="{B9404622-6F2B-4358-93FD-2BFF82B07BD0}"/>
                  </a:ext>
                </a:extLst>
              </p:cNvPr>
              <p:cNvCxnSpPr/>
              <p:nvPr/>
            </p:nvCxnSpPr>
            <p:spPr>
              <a:xfrm flipH="1">
                <a:off x="3021103" y="560615"/>
                <a:ext cx="0" cy="180000"/>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929A260-E13A-49E6-802F-C851B88510FF}"/>
                  </a:ext>
                </a:extLst>
              </p:cNvPr>
              <p:cNvCxnSpPr/>
              <p:nvPr/>
            </p:nvCxnSpPr>
            <p:spPr>
              <a:xfrm flipH="1">
                <a:off x="3021103" y="1664435"/>
                <a:ext cx="0" cy="180008"/>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7" name="Text Box 16">
                <a:extLst>
                  <a:ext uri="{FF2B5EF4-FFF2-40B4-BE49-F238E27FC236}">
                    <a16:creationId xmlns:a16="http://schemas.microsoft.com/office/drawing/2014/main" id="{1AA65482-1292-480C-A4BB-57B5E6374685}"/>
                  </a:ext>
                </a:extLst>
              </p:cNvPr>
              <p:cNvSpPr txBox="1"/>
              <p:nvPr/>
            </p:nvSpPr>
            <p:spPr>
              <a:xfrm rot="16200000">
                <a:off x="2859451" y="277767"/>
                <a:ext cx="288012" cy="17844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0.5 m</a:t>
                </a:r>
              </a:p>
            </p:txBody>
          </p:sp>
          <p:sp>
            <p:nvSpPr>
              <p:cNvPr id="68" name="Text Box 17">
                <a:extLst>
                  <a:ext uri="{FF2B5EF4-FFF2-40B4-BE49-F238E27FC236}">
                    <a16:creationId xmlns:a16="http://schemas.microsoft.com/office/drawing/2014/main" id="{6180AC2E-F5CF-423F-BCF0-4018DC9B4FF4}"/>
                  </a:ext>
                </a:extLst>
              </p:cNvPr>
              <p:cNvSpPr txBox="1"/>
              <p:nvPr/>
            </p:nvSpPr>
            <p:spPr>
              <a:xfrm rot="16200000">
                <a:off x="2864876" y="1959838"/>
                <a:ext cx="288012" cy="17844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GB" sz="900" dirty="0">
                    <a:effectLst/>
                    <a:latin typeface="Times New Roman" panose="02020603050405020304" pitchFamily="18" charset="0"/>
                    <a:ea typeface="Times New Roman" panose="02020603050405020304" pitchFamily="18" charset="0"/>
                  </a:rPr>
                  <a:t>0.5 m</a:t>
                </a:r>
              </a:p>
            </p:txBody>
          </p:sp>
          <p:cxnSp>
            <p:nvCxnSpPr>
              <p:cNvPr id="69" name="Straight Arrow Connector 68">
                <a:extLst>
                  <a:ext uri="{FF2B5EF4-FFF2-40B4-BE49-F238E27FC236}">
                    <a16:creationId xmlns:a16="http://schemas.microsoft.com/office/drawing/2014/main" id="{576C324B-CF48-4002-84DD-6B2ECDFCD2DE}"/>
                  </a:ext>
                </a:extLst>
              </p:cNvPr>
              <p:cNvCxnSpPr/>
              <p:nvPr/>
            </p:nvCxnSpPr>
            <p:spPr>
              <a:xfrm flipH="1">
                <a:off x="3343258" y="750620"/>
                <a:ext cx="0" cy="898525"/>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cxnSp>
        <p:nvCxnSpPr>
          <p:cNvPr id="106" name="Straight Arrow Connector 105">
            <a:extLst>
              <a:ext uri="{FF2B5EF4-FFF2-40B4-BE49-F238E27FC236}">
                <a16:creationId xmlns:a16="http://schemas.microsoft.com/office/drawing/2014/main" id="{9F9185F9-1563-47D6-944C-218CD80EB288}"/>
              </a:ext>
            </a:extLst>
          </p:cNvPr>
          <p:cNvCxnSpPr>
            <a:cxnSpLocks/>
          </p:cNvCxnSpPr>
          <p:nvPr/>
        </p:nvCxnSpPr>
        <p:spPr>
          <a:xfrm flipH="1">
            <a:off x="8129185" y="3057909"/>
            <a:ext cx="306735" cy="122761"/>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C7480F9-783C-40CF-BC51-F42AE8D25847}"/>
              </a:ext>
            </a:extLst>
          </p:cNvPr>
          <p:cNvCxnSpPr>
            <a:cxnSpLocks/>
          </p:cNvCxnSpPr>
          <p:nvPr/>
        </p:nvCxnSpPr>
        <p:spPr>
          <a:xfrm>
            <a:off x="6893060" y="3048599"/>
            <a:ext cx="306735" cy="122761"/>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FE72026-E2F0-4E9C-8A1F-12F80EB0CC23}"/>
              </a:ext>
            </a:extLst>
          </p:cNvPr>
          <p:cNvCxnSpPr>
            <a:cxnSpLocks/>
          </p:cNvCxnSpPr>
          <p:nvPr/>
        </p:nvCxnSpPr>
        <p:spPr>
          <a:xfrm flipH="1" flipV="1">
            <a:off x="8333530" y="3378528"/>
            <a:ext cx="166104" cy="213263"/>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3E2394E-57EF-4838-A320-8A4AA6D2590C}"/>
              </a:ext>
            </a:extLst>
          </p:cNvPr>
          <p:cNvCxnSpPr>
            <a:cxnSpLocks/>
          </p:cNvCxnSpPr>
          <p:nvPr/>
        </p:nvCxnSpPr>
        <p:spPr>
          <a:xfrm flipV="1">
            <a:off x="6826154" y="3384763"/>
            <a:ext cx="166104" cy="213263"/>
          </a:xfrm>
          <a:prstGeom prst="straightConnector1">
            <a:avLst/>
          </a:prstGeom>
          <a:ln w="1270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48" y="1186584"/>
            <a:ext cx="7034367" cy="3591893"/>
          </a:xfrm>
        </p:spPr>
        <p:txBody>
          <a:bodyPr/>
          <a:lstStyle/>
          <a:p>
            <a:pPr lvl="0">
              <a:buClr>
                <a:srgbClr val="FF641E"/>
              </a:buClr>
            </a:pPr>
            <a:r>
              <a:rPr lang="en-GB" dirty="0">
                <a:solidFill>
                  <a:prstClr val="black"/>
                </a:solidFill>
              </a:rPr>
              <a:t>MOIS deactivation:</a:t>
            </a:r>
          </a:p>
          <a:p>
            <a:pPr lvl="1">
              <a:buClr>
                <a:srgbClr val="FF641E"/>
              </a:buClr>
            </a:pPr>
            <a:r>
              <a:rPr lang="en-GB" dirty="0">
                <a:solidFill>
                  <a:prstClr val="black"/>
                </a:solidFill>
              </a:rPr>
              <a:t>Automatic deactivation: if malfunction, contamination or low ambient light (≤15 lux)</a:t>
            </a:r>
          </a:p>
          <a:p>
            <a:pPr lvl="1">
              <a:buClr>
                <a:srgbClr val="FF641E"/>
              </a:buClr>
            </a:pPr>
            <a:r>
              <a:rPr lang="en-GB" dirty="0">
                <a:solidFill>
                  <a:prstClr val="black"/>
                </a:solidFill>
              </a:rPr>
              <a:t>Manual deactivation: </a:t>
            </a:r>
            <a:r>
              <a:rPr lang="en-US" dirty="0">
                <a:solidFill>
                  <a:prstClr val="black"/>
                </a:solidFill>
              </a:rPr>
              <a:t>through a sequence of intentional actions</a:t>
            </a:r>
            <a:endParaRPr lang="en-GB" dirty="0">
              <a:solidFill>
                <a:prstClr val="black"/>
              </a:solidFill>
            </a:endParaRPr>
          </a:p>
          <a:p>
            <a:pPr lvl="0">
              <a:buClr>
                <a:srgbClr val="FF641E"/>
              </a:buClr>
            </a:pPr>
            <a:r>
              <a:rPr lang="en-GB" dirty="0">
                <a:solidFill>
                  <a:prstClr val="black"/>
                </a:solidFill>
              </a:rPr>
              <a:t>Human-Machine Interface (HMI):</a:t>
            </a:r>
          </a:p>
          <a:p>
            <a:pPr lvl="1">
              <a:buClr>
                <a:srgbClr val="FF641E"/>
              </a:buClr>
            </a:pPr>
            <a:r>
              <a:rPr lang="en-GB" dirty="0">
                <a:solidFill>
                  <a:prstClr val="black"/>
                </a:solidFill>
              </a:rPr>
              <a:t>Information signal</a:t>
            </a:r>
          </a:p>
          <a:p>
            <a:pPr lvl="2">
              <a:buClr>
                <a:srgbClr val="FF641E"/>
              </a:buClr>
            </a:pPr>
            <a:r>
              <a:rPr lang="en-GB" dirty="0">
                <a:solidFill>
                  <a:prstClr val="black"/>
                </a:solidFill>
              </a:rPr>
              <a:t>Medium-urgency, low-intrusion signal</a:t>
            </a:r>
          </a:p>
          <a:p>
            <a:pPr lvl="2">
              <a:buClr>
                <a:srgbClr val="FF641E"/>
              </a:buClr>
            </a:pPr>
            <a:r>
              <a:rPr lang="en-GB" dirty="0">
                <a:solidFill>
                  <a:prstClr val="black"/>
                </a:solidFill>
              </a:rPr>
              <a:t>Advance alert for presence of VRUs in close-proximity to front</a:t>
            </a:r>
          </a:p>
          <a:p>
            <a:pPr lvl="2">
              <a:buClr>
                <a:srgbClr val="FF641E"/>
              </a:buClr>
            </a:pPr>
            <a:r>
              <a:rPr lang="en-GB" dirty="0">
                <a:solidFill>
                  <a:prstClr val="black"/>
                </a:solidFill>
              </a:rPr>
              <a:t>Optical signal only</a:t>
            </a:r>
            <a:endParaRPr lang="en-US" dirty="0"/>
          </a:p>
          <a:p>
            <a:pPr lvl="1">
              <a:buClr>
                <a:srgbClr val="FF641E"/>
              </a:buClr>
            </a:pPr>
            <a:r>
              <a:rPr lang="en-GB" dirty="0">
                <a:solidFill>
                  <a:prstClr val="black"/>
                </a:solidFill>
              </a:rPr>
              <a:t>Collision warning signal</a:t>
            </a:r>
          </a:p>
          <a:p>
            <a:pPr lvl="2">
              <a:buClr>
                <a:srgbClr val="FF641E"/>
              </a:buClr>
            </a:pPr>
            <a:r>
              <a:rPr lang="en-GB" dirty="0">
                <a:solidFill>
                  <a:prstClr val="black"/>
                </a:solidFill>
              </a:rPr>
              <a:t>High-urgency, high-intrusion signal</a:t>
            </a:r>
          </a:p>
          <a:p>
            <a:pPr lvl="2">
              <a:buClr>
                <a:srgbClr val="FF641E"/>
              </a:buClr>
            </a:pPr>
            <a:r>
              <a:rPr lang="en-GB" dirty="0">
                <a:solidFill>
                  <a:prstClr val="black"/>
                </a:solidFill>
              </a:rPr>
              <a:t>Manufacturer defined strategy to alert driver of imminent collision</a:t>
            </a:r>
          </a:p>
          <a:p>
            <a:pPr lvl="2">
              <a:buClr>
                <a:srgbClr val="FF641E"/>
              </a:buClr>
            </a:pPr>
            <a:r>
              <a:rPr lang="en-GB" dirty="0">
                <a:solidFill>
                  <a:prstClr val="black"/>
                </a:solidFill>
              </a:rPr>
              <a:t>At least two signal modes provided from optical, acoustic and haptic (optical signal shall be different from information signal)</a:t>
            </a:r>
          </a:p>
          <a:p>
            <a:pPr lvl="1">
              <a:buClr>
                <a:srgbClr val="FF641E"/>
              </a:buClr>
            </a:pPr>
            <a:r>
              <a:rPr lang="en-GB" dirty="0">
                <a:solidFill>
                  <a:prstClr val="black"/>
                </a:solidFill>
              </a:rPr>
              <a:t>Failure warning signal</a:t>
            </a:r>
          </a:p>
          <a:p>
            <a:pPr lvl="2">
              <a:buClr>
                <a:srgbClr val="FF641E"/>
              </a:buClr>
            </a:pPr>
            <a:r>
              <a:rPr lang="en-GB" dirty="0">
                <a:solidFill>
                  <a:prstClr val="black"/>
                </a:solidFill>
              </a:rPr>
              <a:t>Signal to alert driver of automatic deactivation</a:t>
            </a:r>
          </a:p>
          <a:p>
            <a:pPr lvl="2">
              <a:buClr>
                <a:srgbClr val="FF641E"/>
              </a:buClr>
            </a:pPr>
            <a:r>
              <a:rPr lang="en-GB" dirty="0">
                <a:solidFill>
                  <a:prstClr val="black"/>
                </a:solidFill>
              </a:rPr>
              <a:t>Optical signal only – shall be different from information signal</a:t>
            </a:r>
          </a:p>
        </p:txBody>
      </p:sp>
      <p:sp>
        <p:nvSpPr>
          <p:cNvPr id="3" name="Title 2"/>
          <p:cNvSpPr>
            <a:spLocks noGrp="1"/>
          </p:cNvSpPr>
          <p:nvPr>
            <p:ph type="title"/>
          </p:nvPr>
        </p:nvSpPr>
        <p:spPr/>
        <p:txBody>
          <a:bodyPr/>
          <a:lstStyle/>
          <a:p>
            <a:r>
              <a:rPr lang="en-GB" b="1" dirty="0"/>
              <a:t>Key MOIS Regulation Requirements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The regulatory solution for the safety problem</a:t>
            </a:r>
          </a:p>
        </p:txBody>
      </p:sp>
    </p:spTree>
    <p:extLst>
      <p:ext uri="{BB962C8B-B14F-4D97-AF65-F5344CB8AC3E}">
        <p14:creationId xmlns:p14="http://schemas.microsoft.com/office/powerpoint/2010/main" val="331131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0424" y="795528"/>
            <a:ext cx="8323658" cy="311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Content Placeholder 1"/>
          <p:cNvSpPr>
            <a:spLocks noGrp="1"/>
          </p:cNvSpPr>
          <p:nvPr>
            <p:ph idx="1"/>
          </p:nvPr>
        </p:nvSpPr>
        <p:spPr>
          <a:xfrm>
            <a:off x="438149" y="1186584"/>
            <a:ext cx="8323658" cy="3591893"/>
          </a:xfrm>
        </p:spPr>
        <p:txBody>
          <a:bodyPr/>
          <a:lstStyle/>
          <a:p>
            <a:pPr lvl="0">
              <a:buClr>
                <a:srgbClr val="FF641E"/>
              </a:buClr>
            </a:pPr>
            <a:r>
              <a:rPr lang="en-GB" dirty="0">
                <a:solidFill>
                  <a:prstClr val="black"/>
                </a:solidFill>
              </a:rPr>
              <a:t>Static Crossing Tests:</a:t>
            </a:r>
          </a:p>
          <a:p>
            <a:pPr lvl="1">
              <a:buClr>
                <a:srgbClr val="FF641E"/>
              </a:buClr>
            </a:pPr>
            <a:r>
              <a:rPr lang="en-GB" dirty="0">
                <a:solidFill>
                  <a:prstClr val="black"/>
                </a:solidFill>
              </a:rPr>
              <a:t>Subject vehicle stationary, gear engaged, test planes marked out</a:t>
            </a:r>
          </a:p>
          <a:p>
            <a:pPr lvl="1">
              <a:buClr>
                <a:srgbClr val="FF641E"/>
              </a:buClr>
            </a:pPr>
            <a:r>
              <a:rPr lang="en-GB" dirty="0">
                <a:solidFill>
                  <a:prstClr val="black"/>
                </a:solidFill>
              </a:rPr>
              <a:t>Pedestrian/cyclist test targets (based on ISO 19206) move at range of test speeds perpendicular to vehicle at range of distances from front of vehicle within detection zone</a:t>
            </a:r>
          </a:p>
          <a:p>
            <a:pPr lvl="1">
              <a:buClr>
                <a:srgbClr val="FF641E"/>
              </a:buClr>
            </a:pPr>
            <a:r>
              <a:rPr lang="en-GB" dirty="0">
                <a:solidFill>
                  <a:prstClr val="black"/>
                </a:solidFill>
              </a:rPr>
              <a:t>Information signal shall be provided before test target reference point passes nearside/offside separation planes and until at least test target reference point passes the opposite separation plane</a:t>
            </a:r>
          </a:p>
          <a:p>
            <a:pPr lvl="1">
              <a:buClr>
                <a:srgbClr val="FF641E"/>
              </a:buClr>
            </a:pPr>
            <a:r>
              <a:rPr lang="en-GB" dirty="0">
                <a:solidFill>
                  <a:prstClr val="black"/>
                </a:solidFill>
              </a:rPr>
              <a:t>Performed for two tests from Table 1 Appendix 1 and one additional test not in Table</a:t>
            </a:r>
          </a:p>
        </p:txBody>
      </p:sp>
      <p:sp>
        <p:nvSpPr>
          <p:cNvPr id="3" name="Title 2"/>
          <p:cNvSpPr>
            <a:spLocks noGrp="1"/>
          </p:cNvSpPr>
          <p:nvPr>
            <p:ph type="title"/>
          </p:nvPr>
        </p:nvSpPr>
        <p:spPr/>
        <p:txBody>
          <a:bodyPr/>
          <a:lstStyle/>
          <a:p>
            <a:r>
              <a:rPr lang="en-GB" b="1" dirty="0"/>
              <a:t>Test Specifications</a:t>
            </a:r>
          </a:p>
        </p:txBody>
      </p:sp>
      <p:sp>
        <p:nvSpPr>
          <p:cNvPr id="10" name="Rectangle 9"/>
          <p:cNvSpPr/>
          <p:nvPr/>
        </p:nvSpPr>
        <p:spPr>
          <a:xfrm>
            <a:off x="990600" y="764326"/>
            <a:ext cx="8153400" cy="338554"/>
          </a:xfrm>
          <a:prstGeom prst="rect">
            <a:avLst/>
          </a:prstGeom>
        </p:spPr>
        <p:txBody>
          <a:bodyPr wrap="square">
            <a:spAutoFit/>
          </a:bodyPr>
          <a:lstStyle/>
          <a:p>
            <a:pPr algn="r"/>
            <a:r>
              <a:rPr lang="en-GB" sz="1600" b="1" dirty="0">
                <a:solidFill>
                  <a:schemeClr val="bg1"/>
                </a:solidFill>
              </a:rPr>
              <a:t>Type Approval testing</a:t>
            </a:r>
          </a:p>
        </p:txBody>
      </p:sp>
      <p:pic>
        <p:nvPicPr>
          <p:cNvPr id="4" name="Picture 3">
            <a:extLst>
              <a:ext uri="{FF2B5EF4-FFF2-40B4-BE49-F238E27FC236}">
                <a16:creationId xmlns:a16="http://schemas.microsoft.com/office/drawing/2014/main" id="{C10F03F4-1D10-464E-9A73-4E1E2C94F8DE}"/>
              </a:ext>
            </a:extLst>
          </p:cNvPr>
          <p:cNvPicPr>
            <a:picLocks noChangeAspect="1"/>
          </p:cNvPicPr>
          <p:nvPr/>
        </p:nvPicPr>
        <p:blipFill>
          <a:blip r:embed="rId2"/>
          <a:stretch>
            <a:fillRect/>
          </a:stretch>
        </p:blipFill>
        <p:spPr>
          <a:xfrm>
            <a:off x="325566" y="2995937"/>
            <a:ext cx="4263895" cy="2153628"/>
          </a:xfrm>
          <a:prstGeom prst="rect">
            <a:avLst/>
          </a:prstGeom>
        </p:spPr>
      </p:pic>
      <p:pic>
        <p:nvPicPr>
          <p:cNvPr id="98" name="Picture 97">
            <a:extLst>
              <a:ext uri="{FF2B5EF4-FFF2-40B4-BE49-F238E27FC236}">
                <a16:creationId xmlns:a16="http://schemas.microsoft.com/office/drawing/2014/main" id="{22EE7D28-087C-4906-A5E6-A641E5A39BD6}"/>
              </a:ext>
            </a:extLst>
          </p:cNvPr>
          <p:cNvPicPr>
            <a:picLocks noChangeAspect="1"/>
          </p:cNvPicPr>
          <p:nvPr/>
        </p:nvPicPr>
        <p:blipFill>
          <a:blip r:embed="rId3"/>
          <a:stretch>
            <a:fillRect/>
          </a:stretch>
        </p:blipFill>
        <p:spPr>
          <a:xfrm>
            <a:off x="4799699" y="3409210"/>
            <a:ext cx="4074691" cy="1164198"/>
          </a:xfrm>
          <a:prstGeom prst="rect">
            <a:avLst/>
          </a:prstGeom>
        </p:spPr>
      </p:pic>
    </p:spTree>
    <p:extLst>
      <p:ext uri="{BB962C8B-B14F-4D97-AF65-F5344CB8AC3E}">
        <p14:creationId xmlns:p14="http://schemas.microsoft.com/office/powerpoint/2010/main" val="558612082"/>
      </p:ext>
    </p:extLst>
  </p:cSld>
  <p:clrMapOvr>
    <a:masterClrMapping/>
  </p:clrMapOvr>
</p:sld>
</file>

<file path=ppt/theme/theme1.xml><?xml version="1.0" encoding="utf-8"?>
<a:theme xmlns:a="http://schemas.openxmlformats.org/drawingml/2006/main" name="blank">
  <a:themeElements>
    <a:clrScheme name="TRL COLORS">
      <a:dk1>
        <a:sysClr val="windowText" lastClr="000000"/>
      </a:dk1>
      <a:lt1>
        <a:sysClr val="window" lastClr="FFFFFF"/>
      </a:lt1>
      <a:dk2>
        <a:srgbClr val="515B5E"/>
      </a:dk2>
      <a:lt2>
        <a:srgbClr val="FF641E"/>
      </a:lt2>
      <a:accent1>
        <a:srgbClr val="000000"/>
      </a:accent1>
      <a:accent2>
        <a:srgbClr val="515B5E"/>
      </a:accent2>
      <a:accent3>
        <a:srgbClr val="FFFFFF"/>
      </a:accent3>
      <a:accent4>
        <a:srgbClr val="FF641E"/>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BE0CB8CD-D6AD-4C24-851A-BDA4057C4621}" vid="{951AC732-4F2E-4094-A19F-6C38B7AF89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8CB68220C45B448C00064CAB38FA3F" ma:contentTypeVersion="13" ma:contentTypeDescription="Create a new document." ma:contentTypeScope="" ma:versionID="0ab218c4d0f58188b630bd64d2b29d0e">
  <xsd:schema xmlns:xsd="http://www.w3.org/2001/XMLSchema" xmlns:xs="http://www.w3.org/2001/XMLSchema" xmlns:p="http://schemas.microsoft.com/office/2006/metadata/properties" xmlns:ns3="a0e711dd-27be-4ef0-97f6-26b887b7533e" xmlns:ns4="d8d35228-deaf-4fad-8432-a681982ef222" targetNamespace="http://schemas.microsoft.com/office/2006/metadata/properties" ma:root="true" ma:fieldsID="0a0a9375a80650596d0b1d04259ae7b5" ns3:_="" ns4:_="">
    <xsd:import namespace="a0e711dd-27be-4ef0-97f6-26b887b7533e"/>
    <xsd:import namespace="d8d35228-deaf-4fad-8432-a681982ef22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e711dd-27be-4ef0-97f6-26b887b753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d35228-deaf-4fad-8432-a681982ef2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D09888-CF9D-47DC-9C6F-CABDE872DD44}">
  <ds:schemaRefs>
    <ds:schemaRef ds:uri="http://purl.org/dc/elements/1.1/"/>
    <ds:schemaRef ds:uri="http://schemas.microsoft.com/office/2006/metadata/properties"/>
    <ds:schemaRef ds:uri="a0e711dd-27be-4ef0-97f6-26b887b7533e"/>
    <ds:schemaRef ds:uri="http://schemas.microsoft.com/office/2006/documentManagement/types"/>
    <ds:schemaRef ds:uri="d8d35228-deaf-4fad-8432-a681982ef222"/>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13CD9C1-E93E-4396-8F8A-23EC1922CB5D}">
  <ds:schemaRefs>
    <ds:schemaRef ds:uri="http://schemas.microsoft.com/sharepoint/v3/contenttype/forms"/>
  </ds:schemaRefs>
</ds:datastoreItem>
</file>

<file path=customXml/itemProps3.xml><?xml version="1.0" encoding="utf-8"?>
<ds:datastoreItem xmlns:ds="http://schemas.openxmlformats.org/officeDocument/2006/customXml" ds:itemID="{935D6746-4144-4668-A279-37C3AD6A7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e711dd-27be-4ef0-97f6-26b887b7533e"/>
    <ds:schemaRef ds:uri="d8d35228-deaf-4fad-8432-a681982ef2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1890</TotalTime>
  <Words>1315</Words>
  <Application>Microsoft Office PowerPoint</Application>
  <PresentationFormat>On-screen Show (16:9)</PresentationFormat>
  <Paragraphs>144</Paragraphs>
  <Slides>13</Slides>
  <Notes>1</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Wingdings</vt:lpstr>
      <vt:lpstr>blank</vt:lpstr>
      <vt:lpstr>Moving Off Information Signal (MOIS) Regulation Overview of Regulation Proposed by VRU-Proxi IWG GRSG-118</vt:lpstr>
      <vt:lpstr>Collision Scenarios to be Addressed</vt:lpstr>
      <vt:lpstr>Collision Scenarios to be Addressed</vt:lpstr>
      <vt:lpstr>Collision Scenarios to be Addressed</vt:lpstr>
      <vt:lpstr>Key MOIS Regulation Requirements</vt:lpstr>
      <vt:lpstr>Key MOIS Regulation Requirements</vt:lpstr>
      <vt:lpstr>Key MOIS Regulation Requirements</vt:lpstr>
      <vt:lpstr>Key MOIS Regulation Requirements</vt:lpstr>
      <vt:lpstr>Test Specifications</vt:lpstr>
      <vt:lpstr>Test Specifications</vt:lpstr>
      <vt:lpstr>Test Specifications</vt:lpstr>
      <vt:lpstr>Test Specifications</vt:lpstr>
      <vt:lpstr>PowerPoint Presentation</vt:lpstr>
    </vt:vector>
  </TitlesOfParts>
  <Company>TRL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Off Information Signal (MOIS) Regulation Overview of Proposed Regulation VRU-Proxi IWG Consensus Position</dc:title>
  <dc:creator>Phil Martin</dc:creator>
  <cp:lastModifiedBy>WN</cp:lastModifiedBy>
  <cp:revision>23</cp:revision>
  <dcterms:created xsi:type="dcterms:W3CDTF">2020-07-09T08:18:24Z</dcterms:created>
  <dcterms:modified xsi:type="dcterms:W3CDTF">2020-07-15T09:50:53Z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0x010100D08CB68220C45B448C00064CAB38FA3F</vt:lpwstr>
  </property>
</Properties>
</file>