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8" r:id="rId3"/>
    <p:sldId id="267" r:id="rId4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7" autoAdjust="0"/>
    <p:restoredTop sz="93673" autoAdjust="0"/>
  </p:normalViewPr>
  <p:slideViewPr>
    <p:cSldViewPr>
      <p:cViewPr varScale="1">
        <p:scale>
          <a:sx n="117" d="100"/>
          <a:sy n="117" d="100"/>
        </p:scale>
        <p:origin x="8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10/07/2020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EF77F-8C5F-4A0A-BEB8-4DC47B8E43F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13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9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FE2CFF-C77F-45F5-8196-7FFE9E57B434}" type="slidenum">
              <a:rPr kumimoji="0" lang="ja-JP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91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496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3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423729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4744"/>
            <a:ext cx="9144000" cy="874365"/>
          </a:xfrm>
        </p:spPr>
        <p:txBody>
          <a:bodyPr/>
          <a:lstStyle/>
          <a:p>
            <a:r>
              <a:rPr lang="en-GB" dirty="0"/>
              <a:t>Regulation n°116,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55440" y="2204864"/>
            <a:ext cx="10075577" cy="3528392"/>
          </a:xfrm>
        </p:spPr>
        <p:txBody>
          <a:bodyPr>
            <a:noAutofit/>
          </a:bodyPr>
          <a:lstStyle/>
          <a:p>
            <a:pPr lvl="0"/>
            <a:r>
              <a:rPr lang="en-GB" sz="1800" b="1" dirty="0"/>
              <a:t>Split </a:t>
            </a:r>
            <a:r>
              <a:rPr lang="nn-NO" sz="1800" b="1" dirty="0"/>
              <a:t>for IWVTA</a:t>
            </a:r>
            <a:r>
              <a:rPr lang="en-GB" sz="1800" b="1" dirty="0"/>
              <a:t>: February 2020 status</a:t>
            </a:r>
          </a:p>
          <a:p>
            <a:pPr lvl="0"/>
            <a:endParaRPr lang="en-GB" sz="1800" b="1" dirty="0"/>
          </a:p>
          <a:p>
            <a:pPr algn="l"/>
            <a:endParaRPr lang="fr-FR" sz="2000" b="1" dirty="0"/>
          </a:p>
          <a:p>
            <a:pPr algn="l"/>
            <a:endParaRPr lang="en-GB" sz="2000" dirty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fr-FR" sz="2000" b="1" dirty="0" err="1"/>
              <a:t>Summary</a:t>
            </a:r>
            <a:r>
              <a:rPr lang="fr-FR" sz="2000" b="1" dirty="0"/>
              <a:t> table, </a:t>
            </a:r>
            <a:r>
              <a:rPr lang="fr-FR" sz="2000" dirty="0" err="1"/>
              <a:t>next</a:t>
            </a:r>
            <a:r>
              <a:rPr lang="fr-FR" sz="2000" dirty="0"/>
              <a:t> slide</a:t>
            </a:r>
            <a:endParaRPr lang="en-US" sz="2000" dirty="0"/>
          </a:p>
          <a:p>
            <a:pPr lvl="0" algn="l"/>
            <a:endParaRPr lang="en-US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000" b="1" dirty="0" err="1"/>
              <a:t>Further</a:t>
            </a:r>
            <a:r>
              <a:rPr lang="fr-FR" sz="2000" b="1" dirty="0"/>
              <a:t> open questions: </a:t>
            </a:r>
          </a:p>
          <a:p>
            <a:pPr marL="1071563" lvl="1" indent="-346075" algn="l" defTabSz="1166813">
              <a:buFont typeface="+mj-lt"/>
              <a:buAutoNum type="arabicPeriod"/>
            </a:pPr>
            <a:r>
              <a:rPr lang="fr-FR" sz="1600" dirty="0"/>
              <a:t>Possible </a:t>
            </a:r>
            <a:r>
              <a:rPr lang="en-US" sz="1600" dirty="0"/>
              <a:t>improvements</a:t>
            </a:r>
            <a:r>
              <a:rPr lang="fr-FR" sz="1600" dirty="0"/>
              <a:t> in UN R116, R97 and R18</a:t>
            </a:r>
          </a:p>
          <a:p>
            <a:pPr marL="1071563" lvl="1" indent="-346075" algn="l" defTabSz="1166813">
              <a:buFont typeface="+mj-lt"/>
              <a:buAutoNum type="arabicPeriod"/>
            </a:pPr>
            <a:r>
              <a:rPr lang="fr-FR" sz="1600" dirty="0"/>
              <a:t>Impact of </a:t>
            </a:r>
            <a:r>
              <a:rPr lang="en-US" sz="1600" dirty="0"/>
              <a:t>splitting</a:t>
            </a:r>
            <a:r>
              <a:rPr lang="fr-FR" sz="1600" dirty="0"/>
              <a:t> on application of UN R18, R97, R116.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250F01-6C8C-477B-A01E-571D26C49FC8}"/>
              </a:ext>
            </a:extLst>
          </p:cNvPr>
          <p:cNvSpPr txBox="1"/>
          <p:nvPr/>
        </p:nvSpPr>
        <p:spPr>
          <a:xfrm>
            <a:off x="7701454" y="168315"/>
            <a:ext cx="449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Informal document</a:t>
            </a:r>
            <a:r>
              <a:rPr lang="en-GB" dirty="0"/>
              <a:t> GRSG-118-25</a:t>
            </a:r>
          </a:p>
          <a:p>
            <a:r>
              <a:rPr lang="pt-BR" dirty="0"/>
              <a:t>(118</a:t>
            </a:r>
            <a:r>
              <a:rPr lang="pt-BR" baseline="30000" dirty="0"/>
              <a:t>th</a:t>
            </a:r>
            <a:r>
              <a:rPr lang="pt-BR" dirty="0"/>
              <a:t> GRSG April 2020, Agenda </a:t>
            </a:r>
            <a:r>
              <a:rPr lang="pt-BR"/>
              <a:t>Item 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28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9349" y="2089837"/>
            <a:ext cx="11713303" cy="4579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26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fr-FR" sz="1867" baseline="-25000" dirty="0">
                <a:solidFill>
                  <a:srgbClr val="1B365E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		</a:t>
            </a:r>
          </a:p>
          <a:p>
            <a:r>
              <a:rPr lang="fr-FR" sz="1867" baseline="-25000" dirty="0">
                <a:solidFill>
                  <a:srgbClr val="1B365E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fr-FR" sz="1867" baseline="-25000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fr-FR" sz="1867" dirty="0">
                <a:solidFill>
                  <a:srgbClr val="1B365E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algn="ctr">
              <a:tabLst>
                <a:tab pos="3348483" algn="l"/>
              </a:tabLst>
            </a:pPr>
            <a:endParaRPr lang="fr-FR" sz="1867" dirty="0">
              <a:solidFill>
                <a:srgbClr val="1B365E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tabLst>
                <a:tab pos="3348483" algn="l"/>
              </a:tabLst>
            </a:pPr>
            <a:r>
              <a:rPr lang="en-US" sz="1600" b="1" dirty="0">
                <a:solidFill>
                  <a:srgbClr val="29385E"/>
                </a:solidFill>
                <a:ea typeface="Calibri" panose="020F0502020204030204" pitchFamily="34" charset="0"/>
              </a:rPr>
              <a:t>Separate Excel file shows </a:t>
            </a:r>
            <a:r>
              <a:rPr lang="en-US" sz="1600" dirty="0">
                <a:solidFill>
                  <a:srgbClr val="29385E"/>
                </a:solidFill>
                <a:ea typeface="Calibri" panose="020F0502020204030204" pitchFamily="34" charset="0"/>
              </a:rPr>
              <a:t>the last changes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09600" y="341784"/>
            <a:ext cx="10972800" cy="1143000"/>
          </a:xfrm>
        </p:spPr>
        <p:txBody>
          <a:bodyPr/>
          <a:lstStyle/>
          <a:p>
            <a:r>
              <a:rPr lang="en-US" sz="3600" dirty="0"/>
              <a:t>New regulations out of UN R116:  </a:t>
            </a:r>
            <a:br>
              <a:rPr lang="en-US" sz="3600" dirty="0"/>
            </a:br>
            <a:br>
              <a:rPr lang="fr-FR" sz="2400" dirty="0"/>
            </a:br>
            <a:endParaRPr lang="en-GB" sz="36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51449"/>
              </p:ext>
            </p:extLst>
          </p:nvPr>
        </p:nvGraphicFramePr>
        <p:xfrm>
          <a:off x="72842" y="1211168"/>
          <a:ext cx="12059832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66">
                  <a:extLst>
                    <a:ext uri="{9D8B030D-6E8A-4147-A177-3AD203B41FA5}">
                      <a16:colId xmlns:a16="http://schemas.microsoft.com/office/drawing/2014/main" val="3179694865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3833858837"/>
                    </a:ext>
                  </a:extLst>
                </a:gridCol>
                <a:gridCol w="3588402">
                  <a:extLst>
                    <a:ext uri="{9D8B030D-6E8A-4147-A177-3AD203B41FA5}">
                      <a16:colId xmlns:a16="http://schemas.microsoft.com/office/drawing/2014/main" val="2969881044"/>
                    </a:ext>
                  </a:extLst>
                </a:gridCol>
              </a:tblGrid>
              <a:tr h="763681"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GRSG-118-xx</a:t>
                      </a:r>
                      <a:r>
                        <a:rPr lang="en-US" sz="1600" b="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amending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GRSG/2020/17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200" b="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superseding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GRSG/2019/20)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Protection Against Unauthorized Use</a:t>
                      </a:r>
                      <a:endParaRPr lang="en-GB" sz="160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GRSG-118-yy</a:t>
                      </a:r>
                      <a:r>
                        <a:rPr lang="en-US" sz="1600" b="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amending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GRSG-2020-16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1200" b="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superseding</a:t>
                      </a:r>
                      <a:r>
                        <a:rPr lang="en-US" sz="1200" b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GRSG/2019/21)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Immobilizer</a:t>
                      </a:r>
                      <a:endParaRPr lang="en-US" sz="800" b="1" dirty="0">
                        <a:solidFill>
                          <a:schemeClr val="tx1"/>
                        </a:solidFill>
                        <a:ea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GRSG-118-zz</a:t>
                      </a:r>
                      <a:r>
                        <a:rPr lang="en-US" sz="1600" b="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amending</a:t>
                      </a:r>
                      <a:r>
                        <a:rPr lang="en-US" sz="1600" b="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b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GRSG/2019/22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Alarm</a:t>
                      </a:r>
                      <a:endParaRPr lang="en-US" sz="1600" b="1" dirty="0">
                        <a:solidFill>
                          <a:schemeClr val="tx2"/>
                        </a:solidFill>
                        <a:ea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510522682"/>
                  </a:ext>
                </a:extLst>
              </a:tr>
              <a:tr h="26822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add “locking system” to clarify definition 2.5.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add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“use” in 5.3. and title of Annex 6 (with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 change of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“immobilizer” to “locking system” in 3.3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.),</a:t>
                      </a:r>
                      <a:endParaRPr lang="en-US" sz="1400" dirty="0">
                        <a:solidFill>
                          <a:schemeClr val="tx1"/>
                        </a:solidFill>
                        <a:ea typeface="Calibri" panose="020F0502020204030204" pitchFamily="34" charset="0"/>
                        <a:sym typeface="Wingdings" panose="05000000000000000000" pitchFamily="2" charset="2"/>
                      </a:endParaRPr>
                    </a:p>
                    <a:p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add requirement for testing "5.3.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3.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Electromechanical and electronic devices to prevent unauthorized use shall be submitted to the tests described in Annex 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.",</a:t>
                      </a:r>
                    </a:p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Annex 5 reserved,</a:t>
                      </a:r>
                    </a:p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add Annex 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"operation parameters and test conditions for locking system" (inspired from initial immobilizer requirements 5.3),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correct numbering,</a:t>
                      </a:r>
                      <a:endParaRPr lang="en-US" sz="1400" dirty="0">
                        <a:solidFill>
                          <a:schemeClr val="bg2"/>
                        </a:solidFill>
                        <a:ea typeface="Calibri" panose="020F0502020204030204" pitchFamily="34" charset="0"/>
                      </a:endParaRPr>
                    </a:p>
                    <a:p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EMC tests required according Annex 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7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§3.9.,</a:t>
                      </a:r>
                    </a:p>
                    <a:p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updated EMC Annex </a:t>
                      </a:r>
                      <a:r>
                        <a:rPr lang="en-US" sz="1400" strike="sngStrike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6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7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as per GRSG-117-13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Remove reference to R116 in annex 1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 and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 2.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simplified requirement</a:t>
                      </a:r>
                      <a:r>
                        <a:rPr lang="en-US" sz="140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§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5.3 referring to Annex 6 for operation parameter</a:t>
                      </a:r>
                      <a:r>
                        <a:rPr lang="en-US" sz="140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s and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testing,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Annex 4: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change “alarm” to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“immobilizer”,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Annex 5: remove footnote 1,</a:t>
                      </a:r>
                      <a:endParaRPr lang="en-US" sz="1400" dirty="0">
                        <a:solidFill>
                          <a:schemeClr val="tx1"/>
                        </a:solidFill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new Annex 6 "operation parameters and test conditions for immobilizer" (copy/paste from initial detailed §5.3),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</a:rPr>
                        <a:t>correct numbering,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EMC tests required according Annex 6</a:t>
                      </a:r>
                      <a:r>
                        <a:rPr lang="en-US" sz="1400" baseline="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 §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3.9.,</a:t>
                      </a:r>
                      <a:endParaRPr lang="en-US" sz="1400" dirty="0">
                        <a:solidFill>
                          <a:schemeClr val="bg2"/>
                        </a:solidFill>
                        <a:ea typeface="Calibri" panose="020F050202020403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bg2"/>
                          </a:solidFill>
                          <a:ea typeface="Calibri" panose="020F0502020204030204" pitchFamily="34" charset="0"/>
                        </a:rPr>
                        <a:t>updated EMC Annex 7 as per GRSG-117-12,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  <a:sym typeface="Wingdings" panose="05000000000000000000" pitchFamily="2" charset="2"/>
                        </a:rPr>
                        <a:t> add reference to UN 97R01 sup. 8 and 116R00 sup.7 to §4.8. and 4.11.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endParaRPr lang="en-US" sz="1400" dirty="0">
                        <a:solidFill>
                          <a:schemeClr val="bg2"/>
                        </a:solidFill>
                        <a:ea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Correct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numbering in §8.6</a:t>
                      </a:r>
                      <a:endParaRPr lang="en-US" sz="1400" dirty="0">
                        <a:solidFill>
                          <a:schemeClr val="tx2"/>
                        </a:solidFill>
                        <a:ea typeface="Calibri" panose="020F0502020204030204" pitchFamily="34" charset="0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updated EMC Annex 7 as per GRSG-117-14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(cf.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EMC update summary GRSG-117-11)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  <a:sym typeface="Wingdings" panose="05000000000000000000" pitchFamily="2" charset="2"/>
                        </a:rPr>
                        <a:t> add reference to UN 97R01 sup. 8, 116R00 sup.7, </a:t>
                      </a:r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§5.9. as 8.1.3., and introduction of Part II.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tx2"/>
                        </a:solidFill>
                        <a:ea typeface="Calibri" panose="020F0502020204030204" pitchFamily="34" charset="0"/>
                      </a:endParaRPr>
                    </a:p>
                    <a:p>
                      <a:endParaRPr lang="en-US" sz="1400" i="0" strike="noStrike" kern="1200" baseline="0" dirty="0">
                        <a:solidFill>
                          <a:srgbClr val="FF0000"/>
                        </a:solidFill>
                        <a:latin typeface="+mn-lt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76956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89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95EF06-03BD-404D-85C4-EEAB3F340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82996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err="1"/>
              <a:t>Further</a:t>
            </a:r>
            <a:r>
              <a:rPr lang="fr-FR" sz="2000" b="1" dirty="0"/>
              <a:t> open questions, </a:t>
            </a:r>
          </a:p>
          <a:p>
            <a:pPr marL="1071563" lvl="1" indent="-346075" defTabSz="1166813">
              <a:buFont typeface="+mj-lt"/>
              <a:buAutoNum type="arabicPeriod"/>
            </a:pPr>
            <a:r>
              <a:rPr lang="fr-FR" sz="1600" dirty="0"/>
              <a:t>Possible </a:t>
            </a:r>
            <a:r>
              <a:rPr lang="en-US" sz="1600" dirty="0"/>
              <a:t>improvements</a:t>
            </a:r>
            <a:r>
              <a:rPr lang="fr-FR" sz="1600" dirty="0"/>
              <a:t> in UN R116, R97 and R18</a:t>
            </a:r>
          </a:p>
          <a:p>
            <a:pPr marL="1077913" lvl="1" indent="0" defTabSz="1166813">
              <a:buNone/>
            </a:pPr>
            <a:r>
              <a:rPr lang="fr-FR" sz="1600" dirty="0"/>
              <a:t>France (UTAC) comment on </a:t>
            </a:r>
            <a:r>
              <a:rPr lang="fr-FR" sz="1600" dirty="0" err="1"/>
              <a:t>obsolete</a:t>
            </a:r>
            <a:r>
              <a:rPr lang="fr-FR" sz="1600" dirty="0"/>
              <a:t> </a:t>
            </a:r>
            <a:r>
              <a:rPr lang="fr-FR" sz="1600" dirty="0" err="1"/>
              <a:t>wheatherability</a:t>
            </a:r>
            <a:r>
              <a:rPr lang="fr-FR" sz="1600" dirty="0"/>
              <a:t> test standard </a:t>
            </a:r>
            <a:r>
              <a:rPr lang="fr-FR" sz="1600" dirty="0" err="1"/>
              <a:t>reference</a:t>
            </a:r>
            <a:endParaRPr lang="fr-FR" sz="1600" dirty="0"/>
          </a:p>
          <a:p>
            <a:pPr marL="1071563" lvl="1" indent="-346075" defTabSz="1166813">
              <a:buFont typeface="+mj-lt"/>
              <a:buAutoNum type="arabicPeriod"/>
            </a:pPr>
            <a:endParaRPr lang="fr-FR" sz="1600" dirty="0"/>
          </a:p>
          <a:p>
            <a:pPr marL="1071563" lvl="1" indent="-346075" defTabSz="1166813">
              <a:buFont typeface="+mj-lt"/>
              <a:buAutoNum type="arabicPeriod" startAt="2"/>
            </a:pPr>
            <a:r>
              <a:rPr lang="fr-FR" sz="1600" dirty="0"/>
              <a:t>Impact of </a:t>
            </a:r>
            <a:r>
              <a:rPr lang="en-US" sz="1600" dirty="0"/>
              <a:t>splitting</a:t>
            </a:r>
            <a:r>
              <a:rPr lang="fr-FR" sz="1600" dirty="0"/>
              <a:t> on application of UN R18, R97, R116.</a:t>
            </a:r>
            <a:endParaRPr lang="en-US" sz="1600" dirty="0"/>
          </a:p>
          <a:p>
            <a:pPr marL="1077913" lvl="1" indent="0" defTabSz="1166813">
              <a:buNone/>
            </a:pPr>
            <a:r>
              <a:rPr lang="en-US" sz="1600" dirty="0"/>
              <a:t>GRSG-117-29 (OICA) : shows possible amendments to help the recognition of the approvals to the new regulations</a:t>
            </a:r>
          </a:p>
          <a:p>
            <a:endParaRPr lang="en-GB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95400" y="4437112"/>
            <a:ext cx="10972800" cy="1143000"/>
          </a:xfrm>
        </p:spPr>
        <p:txBody>
          <a:bodyPr/>
          <a:lstStyle/>
          <a:p>
            <a:r>
              <a:rPr lang="fr-FR" sz="3600" dirty="0" err="1"/>
              <a:t>Thank</a:t>
            </a:r>
            <a:r>
              <a:rPr lang="fr-FR" sz="3600" dirty="0"/>
              <a:t> </a:t>
            </a:r>
            <a:r>
              <a:rPr lang="fr-FR" sz="3600" dirty="0" err="1"/>
              <a:t>you</a:t>
            </a:r>
            <a:r>
              <a:rPr lang="fr-FR" sz="3600" dirty="0"/>
              <a:t> for </a:t>
            </a:r>
            <a:r>
              <a:rPr lang="fr-FR" sz="3600" dirty="0" err="1"/>
              <a:t>your</a:t>
            </a:r>
            <a:r>
              <a:rPr lang="fr-FR" sz="3600" dirty="0"/>
              <a:t> attention</a:t>
            </a:r>
            <a:br>
              <a:rPr lang="fr-FR" sz="2400" dirty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78965928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OICA PP Template (16_9)</Template>
  <TotalTime>6230</TotalTime>
  <Words>433</Words>
  <Application>Microsoft Office PowerPoint</Application>
  <PresentationFormat>Widescreen</PresentationFormat>
  <Paragraphs>76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Masque présentation OICA</vt:lpstr>
      <vt:lpstr>Regulation n°116, </vt:lpstr>
      <vt:lpstr>New regulations out of UN R116:    </vt:lpstr>
      <vt:lpstr>Thank you for your attention </vt:lpstr>
    </vt:vector>
  </TitlesOfParts>
  <Company>PEUGEOT CITROEN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MOREAU - U161387</dc:creator>
  <cp:lastModifiedBy>Edoardo Gianotti</cp:lastModifiedBy>
  <cp:revision>225</cp:revision>
  <dcterms:created xsi:type="dcterms:W3CDTF">2019-03-27T12:30:47Z</dcterms:created>
  <dcterms:modified xsi:type="dcterms:W3CDTF">2020-07-10T09:52:17Z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iteId">
    <vt:lpwstr>d852d5cd-724c-4128-8812-ffa5db3f8507</vt:lpwstr>
  </property>
  <property fmtid="{D5CDD505-2E9C-101B-9397-08002B2CF9AE}" pid="4" name="MSIP_Label_2fd53d93-3f4c-4b90-b511-bd6bdbb4fba9_Owner">
    <vt:lpwstr>U161387@INETPSA.COM</vt:lpwstr>
  </property>
  <property fmtid="{D5CDD505-2E9C-101B-9397-08002B2CF9AE}" pid="5" name="MSIP_Label_2fd53d93-3f4c-4b90-b511-bd6bdbb4fba9_SetDate">
    <vt:lpwstr>2020-02-04T07:22:56.1002032Z</vt:lpwstr>
  </property>
  <property fmtid="{D5CDD505-2E9C-101B-9397-08002B2CF9AE}" pid="6" name="MSIP_Label_2fd53d93-3f4c-4b90-b511-bd6bdbb4fba9_Name">
    <vt:lpwstr>C2 - PSA Sensitive</vt:lpwstr>
  </property>
  <property fmtid="{D5CDD505-2E9C-101B-9397-08002B2CF9AE}" pid="7" name="MSIP_Label_2fd53d93-3f4c-4b90-b511-bd6bdbb4fba9_Application">
    <vt:lpwstr>Microsoft Azure Information Protection</vt:lpwstr>
  </property>
  <property fmtid="{D5CDD505-2E9C-101B-9397-08002B2CF9AE}" pid="8" name="MSIP_Label_2fd53d93-3f4c-4b90-b511-bd6bdbb4fba9_Extended_MSFT_Method">
    <vt:lpwstr>Automatic</vt:lpwstr>
  </property>
  <property fmtid="{D5CDD505-2E9C-101B-9397-08002B2CF9AE}" pid="9" name="Sensitivity">
    <vt:lpwstr>C2 - PSA Sensitive</vt:lpwstr>
  </property>
</Properties>
</file>