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6" r:id="rId4"/>
    <p:sldId id="285" r:id="rId5"/>
    <p:sldId id="291" r:id="rId6"/>
    <p:sldId id="287" r:id="rId7"/>
    <p:sldId id="294" r:id="rId8"/>
    <p:sldId id="292" r:id="rId9"/>
    <p:sldId id="281" r:id="rId10"/>
    <p:sldId id="293" r:id="rId11"/>
    <p:sldId id="289" r:id="rId12"/>
    <p:sldId id="295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CC"/>
    <a:srgbClr val="FFCCCC"/>
    <a:srgbClr val="FFCCFF"/>
    <a:srgbClr val="66CCFF"/>
    <a:srgbClr val="99FFCC"/>
    <a:srgbClr val="FF99FF"/>
    <a:srgbClr val="FF99CC"/>
    <a:srgbClr val="99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47869082182095E-2"/>
          <c:y val="2.4181414964158886E-2"/>
          <c:w val="0.97530426183563579"/>
          <c:h val="0.88348954608177988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8"/>
              <c:spPr>
                <a:solidFill>
                  <a:srgbClr val="FFCCFF"/>
                </a:solidFill>
                <a:ln w="9525">
                  <a:solidFill>
                    <a:srgbClr val="F8B6F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200-4077-8D88-9A9BC9AEDC62}"/>
              </c:ext>
            </c:extLst>
          </c:dPt>
          <c:dPt>
            <c:idx val="1"/>
            <c:marker>
              <c:symbol val="circle"/>
              <c:size val="18"/>
              <c:spPr>
                <a:solidFill>
                  <a:srgbClr val="FF99FF"/>
                </a:solidFill>
                <a:ln w="9525">
                  <a:solidFill>
                    <a:srgbClr val="FF99F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200-4077-8D88-9A9BC9AEDC62}"/>
              </c:ext>
            </c:extLst>
          </c:dPt>
          <c:dPt>
            <c:idx val="2"/>
            <c:marker>
              <c:symbol val="circle"/>
              <c:size val="18"/>
              <c:spPr>
                <a:solidFill>
                  <a:srgbClr val="FF66FF"/>
                </a:solidFill>
                <a:ln w="9525">
                  <a:solidFill>
                    <a:srgbClr val="FF66F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200-4077-8D88-9A9BC9AEDC62}"/>
              </c:ext>
            </c:extLst>
          </c:dPt>
          <c:trendline>
            <c:spPr>
              <a:ln w="19050" cap="rnd">
                <a:solidFill>
                  <a:schemeClr val="accent2"/>
                </a:solidFill>
                <a:prstDash val="dash"/>
                <a:tailEnd type="arrow" w="lg" len="lg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Sheet1!$B$3:$B$6</c:f>
              <c:numCache>
                <c:formatCode>General</c:formatCode>
                <c:ptCount val="4"/>
                <c:pt idx="0">
                  <c:v>2008</c:v>
                </c:pt>
                <c:pt idx="1">
                  <c:v>2014</c:v>
                </c:pt>
                <c:pt idx="2">
                  <c:v>2017</c:v>
                </c:pt>
                <c:pt idx="3">
                  <c:v>2020</c:v>
                </c:pt>
              </c:numCache>
            </c:numRef>
          </c:xVal>
          <c:yVal>
            <c:numRef>
              <c:f>Sheet1!$C$3:$C$6</c:f>
              <c:numCache>
                <c:formatCode>General</c:formatCode>
                <c:ptCount val="4"/>
                <c:pt idx="0">
                  <c:v>0.05</c:v>
                </c:pt>
                <c:pt idx="1">
                  <c:v>0.27</c:v>
                </c:pt>
                <c:pt idx="2">
                  <c:v>0.38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EAF-4229-BD34-0718DD12D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8709992"/>
        <c:axId val="478710776"/>
      </c:scatterChart>
      <c:valAx>
        <c:axId val="4787099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78710776"/>
        <c:crosses val="autoZero"/>
        <c:crossBetween val="midCat"/>
      </c:valAx>
      <c:valAx>
        <c:axId val="478710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787099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A6FA-D72D-4A64-B157-CDB4D4F4DD5C}" type="datetimeFigureOut">
              <a:rPr kumimoji="1" lang="ja-JP" altLang="en-US" smtClean="0"/>
              <a:t>2020/6/8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C505-615D-4028-B079-69EDEA1E2C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540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A6FA-D72D-4A64-B157-CDB4D4F4DD5C}" type="datetimeFigureOut">
              <a:rPr kumimoji="1" lang="ja-JP" altLang="en-US" smtClean="0"/>
              <a:t>2020/6/8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C505-615D-4028-B079-69EDEA1E2C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696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A6FA-D72D-4A64-B157-CDB4D4F4DD5C}" type="datetimeFigureOut">
              <a:rPr kumimoji="1" lang="ja-JP" altLang="en-US" smtClean="0"/>
              <a:t>2020/6/8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C505-615D-4028-B079-69EDEA1E2C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25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A6FA-D72D-4A64-B157-CDB4D4F4DD5C}" type="datetimeFigureOut">
              <a:rPr kumimoji="1" lang="ja-JP" altLang="en-US" smtClean="0"/>
              <a:t>2020/6/8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C505-615D-4028-B079-69EDEA1E2C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042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A6FA-D72D-4A64-B157-CDB4D4F4DD5C}" type="datetimeFigureOut">
              <a:rPr kumimoji="1" lang="ja-JP" altLang="en-US" smtClean="0"/>
              <a:t>2020/6/8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C505-615D-4028-B079-69EDEA1E2C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693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A6FA-D72D-4A64-B157-CDB4D4F4DD5C}" type="datetimeFigureOut">
              <a:rPr kumimoji="1" lang="ja-JP" altLang="en-US" smtClean="0"/>
              <a:t>2020/6/8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C505-615D-4028-B079-69EDEA1E2C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45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A6FA-D72D-4A64-B157-CDB4D4F4DD5C}" type="datetimeFigureOut">
              <a:rPr kumimoji="1" lang="ja-JP" altLang="en-US" smtClean="0"/>
              <a:t>2020/6/8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C505-615D-4028-B079-69EDEA1E2C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265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A6FA-D72D-4A64-B157-CDB4D4F4DD5C}" type="datetimeFigureOut">
              <a:rPr kumimoji="1" lang="ja-JP" altLang="en-US" smtClean="0"/>
              <a:t>2020/6/8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C505-615D-4028-B079-69EDEA1E2C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057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A6FA-D72D-4A64-B157-CDB4D4F4DD5C}" type="datetimeFigureOut">
              <a:rPr kumimoji="1" lang="ja-JP" altLang="en-US" smtClean="0"/>
              <a:t>2020/6/8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C505-615D-4028-B079-69EDEA1E2C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142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A6FA-D72D-4A64-B157-CDB4D4F4DD5C}" type="datetimeFigureOut">
              <a:rPr kumimoji="1" lang="ja-JP" altLang="en-US" smtClean="0"/>
              <a:t>2020/6/8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C505-615D-4028-B079-69EDEA1E2C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10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A6FA-D72D-4A64-B157-CDB4D4F4DD5C}" type="datetimeFigureOut">
              <a:rPr kumimoji="1" lang="ja-JP" altLang="en-US" smtClean="0"/>
              <a:t>2020/6/8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C505-615D-4028-B079-69EDEA1E2C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14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EA6FA-D72D-4A64-B157-CDB4D4F4DD5C}" type="datetimeFigureOut">
              <a:rPr kumimoji="1" lang="ja-JP" altLang="en-US" smtClean="0"/>
              <a:t>2020/6/8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7C505-615D-4028-B079-69EDEA1E2CB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975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4"/>
          <p:cNvSpPr txBox="1"/>
          <p:nvPr/>
        </p:nvSpPr>
        <p:spPr>
          <a:xfrm>
            <a:off x="1510451" y="1852683"/>
            <a:ext cx="9317294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altLang="ja-JP" sz="4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Progress</a:t>
            </a:r>
            <a:r>
              <a:rPr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4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and Final </a:t>
            </a:r>
            <a:r>
              <a:rPr lang="de-DE" sz="4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report  </a:t>
            </a:r>
          </a:p>
          <a:p>
            <a:pPr>
              <a:lnSpc>
                <a:spcPts val="6000"/>
              </a:lnSpc>
            </a:pPr>
            <a:r>
              <a:rPr lang="de-DE" sz="4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	</a:t>
            </a:r>
            <a:r>
              <a:rPr lang="de-DE" sz="44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of</a:t>
            </a:r>
            <a:r>
              <a:rPr lang="de-DE" sz="4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the </a:t>
            </a:r>
          </a:p>
          <a:p>
            <a:pPr>
              <a:lnSpc>
                <a:spcPts val="6000"/>
              </a:lnSpc>
            </a:pPr>
            <a:r>
              <a:rPr lang="de-DE" sz="4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WLTP Informal Working Group</a:t>
            </a:r>
          </a:p>
          <a:p>
            <a:endParaRPr lang="de-DE" sz="4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de-DE" sz="3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Prepared by WLTP IWG</a:t>
            </a:r>
          </a:p>
        </p:txBody>
      </p:sp>
      <p:sp>
        <p:nvSpPr>
          <p:cNvPr id="5" name="Rectangle 5"/>
          <p:cNvSpPr/>
          <p:nvPr/>
        </p:nvSpPr>
        <p:spPr>
          <a:xfrm>
            <a:off x="6895750" y="258458"/>
            <a:ext cx="5023227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5pPr>
            <a:lvl6pPr marL="2286000" algn="l" defTabSz="914400" rtl="0" eaLnBrk="1" latinLnBrk="0" hangingPunct="1">
              <a:defRPr kumimoji="1" sz="1200" kern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6pPr>
            <a:lvl7pPr marL="2743200" algn="l" defTabSz="914400" rtl="0" eaLnBrk="1" latinLnBrk="0" hangingPunct="1">
              <a:defRPr kumimoji="1" sz="1200" kern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7pPr>
            <a:lvl8pPr marL="3200400" algn="l" defTabSz="914400" rtl="0" eaLnBrk="1" latinLnBrk="0" hangingPunct="1">
              <a:defRPr kumimoji="1" sz="1200" kern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8pPr>
            <a:lvl9pPr marL="3657600" algn="l" defTabSz="914400" rtl="0" eaLnBrk="1" latinLnBrk="0" hangingPunct="1">
              <a:defRPr kumimoji="1" sz="1200" kern="120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  <a:cs typeface="+mn-cs"/>
              </a:defRPr>
            </a:lvl9pPr>
          </a:lstStyle>
          <a:p>
            <a:pPr marL="47625" lvl="0" algn="r" latinLnBrk="0"/>
            <a:r>
              <a:rPr kumimoji="0" lang="pt-BR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Informal document </a:t>
            </a:r>
            <a:r>
              <a:rPr kumimoji="0" lang="pt-BR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GRPE-81-</a:t>
            </a:r>
            <a:r>
              <a:rPr kumimoji="0"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20r1</a:t>
            </a:r>
            <a:r>
              <a:rPr kumimoji="0" lang="pt-BR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</a:t>
            </a:r>
          </a:p>
          <a:p>
            <a:pPr marL="47625" lvl="0" algn="r" latinLnBrk="0"/>
            <a:r>
              <a:rPr kumimoji="0" lang="pt-BR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81</a:t>
            </a:r>
            <a:r>
              <a:rPr kumimoji="0" lang="pt-BR" altLang="ja-JP" sz="2000" baseline="30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 </a:t>
            </a:r>
            <a:r>
              <a:rPr kumimoji="0" lang="pt-BR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GRPE, 9-11 June 2020,</a:t>
            </a:r>
            <a:br>
              <a:rPr kumimoji="0" lang="pt-BR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0" lang="pt-BR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agenda item 3(b)</a:t>
            </a:r>
          </a:p>
        </p:txBody>
      </p:sp>
    </p:spTree>
    <p:extLst>
      <p:ext uri="{BB962C8B-B14F-4D97-AF65-F5344CB8AC3E}">
        <p14:creationId xmlns:p14="http://schemas.microsoft.com/office/powerpoint/2010/main" val="2854922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29380" y="103984"/>
            <a:ext cx="6553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i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4. Overview of </a:t>
            </a:r>
            <a:r>
              <a:rPr lang="de-DE" altLang="ja-JP" sz="2800" b="1" i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GTR15 Amd#6 </a:t>
            </a:r>
            <a:r>
              <a:rPr lang="de-DE" sz="2800" b="1" i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(3</a:t>
            </a:r>
            <a:r>
              <a:rPr lang="de-DE" sz="2800" b="1" i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188300"/>
              </p:ext>
            </p:extLst>
          </p:nvPr>
        </p:nvGraphicFramePr>
        <p:xfrm>
          <a:off x="501869" y="3393122"/>
          <a:ext cx="11083250" cy="304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037">
                  <a:extLst>
                    <a:ext uri="{9D8B030D-6E8A-4147-A177-3AD203B41FA5}">
                      <a16:colId xmlns:a16="http://schemas.microsoft.com/office/drawing/2014/main" val="1712222578"/>
                    </a:ext>
                  </a:extLst>
                </a:gridCol>
                <a:gridCol w="3633537">
                  <a:extLst>
                    <a:ext uri="{9D8B030D-6E8A-4147-A177-3AD203B41FA5}">
                      <a16:colId xmlns:a16="http://schemas.microsoft.com/office/drawing/2014/main" val="2920681368"/>
                    </a:ext>
                  </a:extLst>
                </a:gridCol>
                <a:gridCol w="2859121">
                  <a:extLst>
                    <a:ext uri="{9D8B030D-6E8A-4147-A177-3AD203B41FA5}">
                      <a16:colId xmlns:a16="http://schemas.microsoft.com/office/drawing/2014/main" val="4029445499"/>
                    </a:ext>
                  </a:extLst>
                </a:gridCol>
                <a:gridCol w="3223555">
                  <a:extLst>
                    <a:ext uri="{9D8B030D-6E8A-4147-A177-3AD203B41FA5}">
                      <a16:colId xmlns:a16="http://schemas.microsoft.com/office/drawing/2014/main" val="1694517056"/>
                    </a:ext>
                  </a:extLst>
                </a:gridCol>
              </a:tblGrid>
              <a:tr h="497308">
                <a:tc>
                  <a:txBody>
                    <a:bodyPr/>
                    <a:lstStyle/>
                    <a:p>
                      <a:r>
                        <a:rPr kumimoji="1" lang="en-US" altLang="ja-JP" b="1" i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Annex</a:t>
                      </a:r>
                      <a:endParaRPr kumimoji="1" lang="ja-JP" altLang="en-US" b="1" i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i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CONTENTs</a:t>
                      </a:r>
                      <a:endParaRPr kumimoji="1" lang="ja-JP" altLang="en-US" b="1" i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main sources</a:t>
                      </a:r>
                      <a:endParaRPr kumimoji="1" lang="ja-JP" altLang="en-US" b="1" i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1" i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purpose</a:t>
                      </a:r>
                      <a:endParaRPr kumimoji="1" lang="ja-JP" altLang="en-US" b="1" i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991230"/>
                  </a:ext>
                </a:extLst>
              </a:tr>
              <a:tr h="954505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Annex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Requirements when using a reagent for the exhaust after-treatment system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UNR WLTP</a:t>
                      </a:r>
                    </a:p>
                    <a:p>
                      <a:pPr algn="ctr"/>
                      <a:endParaRPr kumimoji="1" lang="en-US" altLang="ja-JP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WP.29/2020/77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WP.29/2020/78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WP.29/2020/92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WP.29/2020/93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in line with UNR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234569253"/>
                  </a:ext>
                </a:extLst>
              </a:tr>
              <a:tr h="497306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Annex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On-Board Diagnostics (OBD)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99667560"/>
                  </a:ext>
                </a:extLst>
              </a:tr>
              <a:tr h="545431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Annex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Durability Test</a:t>
                      </a:r>
                      <a:r>
                        <a:rPr kumimoji="1" lang="en-US" altLang="ja-JP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(Type 5)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987700616"/>
                  </a:ext>
                </a:extLst>
              </a:tr>
              <a:tr h="553453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Annex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Conformity of Production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207034616"/>
                  </a:ext>
                </a:extLst>
              </a:tr>
            </a:tbl>
          </a:graphicData>
        </a:graphic>
      </p:graphicFrame>
      <p:sp>
        <p:nvSpPr>
          <p:cNvPr id="9" name="Textfeld 4"/>
          <p:cNvSpPr txBox="1"/>
          <p:nvPr/>
        </p:nvSpPr>
        <p:spPr>
          <a:xfrm>
            <a:off x="429380" y="2869902"/>
            <a:ext cx="7012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Incorporate UNR elements into GTR</a:t>
            </a: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202581"/>
              </p:ext>
            </p:extLst>
          </p:nvPr>
        </p:nvGraphicFramePr>
        <p:xfrm>
          <a:off x="501870" y="1150424"/>
          <a:ext cx="11083249" cy="1665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824">
                  <a:extLst>
                    <a:ext uri="{9D8B030D-6E8A-4147-A177-3AD203B41FA5}">
                      <a16:colId xmlns:a16="http://schemas.microsoft.com/office/drawing/2014/main" val="1712222578"/>
                    </a:ext>
                  </a:extLst>
                </a:gridCol>
                <a:gridCol w="3648635">
                  <a:extLst>
                    <a:ext uri="{9D8B030D-6E8A-4147-A177-3AD203B41FA5}">
                      <a16:colId xmlns:a16="http://schemas.microsoft.com/office/drawing/2014/main" val="2920681368"/>
                    </a:ext>
                  </a:extLst>
                </a:gridCol>
                <a:gridCol w="6080790">
                  <a:extLst>
                    <a:ext uri="{9D8B030D-6E8A-4147-A177-3AD203B41FA5}">
                      <a16:colId xmlns:a16="http://schemas.microsoft.com/office/drawing/2014/main" val="3172147514"/>
                    </a:ext>
                  </a:extLst>
                </a:gridCol>
              </a:tblGrid>
              <a:tr h="385011">
                <a:tc>
                  <a:txBody>
                    <a:bodyPr/>
                    <a:lstStyle/>
                    <a:p>
                      <a:r>
                        <a:rPr kumimoji="1" lang="en-US" altLang="ja-JP" b="1" i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items</a:t>
                      </a:r>
                      <a:endParaRPr kumimoji="1" lang="ja-JP" altLang="en-US" b="1" i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i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CONTENTs</a:t>
                      </a:r>
                      <a:endParaRPr kumimoji="1" lang="ja-JP" altLang="en-US" b="1" i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i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justifications</a:t>
                      </a:r>
                      <a:endParaRPr kumimoji="1" lang="ja-JP" altLang="en-US" b="1" i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991230"/>
                  </a:ext>
                </a:extLst>
              </a:tr>
              <a:tr h="513347">
                <a:tc rowSpan="2"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CO</a:t>
                      </a:r>
                      <a:r>
                        <a:rPr kumimoji="1" lang="en-US" altLang="ja-JP" baseline="-25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correction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allow to apply</a:t>
                      </a:r>
                      <a:r>
                        <a:rPr kumimoji="1" lang="en-US" altLang="ja-JP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fixed factor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as a manufacture option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worst case approach</a:t>
                      </a:r>
                      <a:r>
                        <a:rPr kumimoji="1" lang="ja-JP" altLang="en-US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by applying the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different alternator coefficient between charge</a:t>
                      </a:r>
                      <a:r>
                        <a:rPr kumimoji="1" lang="en-US" altLang="ja-JP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and discharge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569253"/>
                  </a:ext>
                </a:extLst>
              </a:tr>
              <a:tr h="475177">
                <a:tc vMerge="1">
                  <a:txBody>
                    <a:bodyPr/>
                    <a:lstStyle/>
                    <a:p>
                      <a:endParaRPr kumimoji="1" lang="en-US" altLang="ja-JP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family approach for 4 phases test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combine negligible criteria of interpolation family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67560"/>
                  </a:ext>
                </a:extLst>
              </a:tr>
            </a:tbl>
          </a:graphicData>
        </a:graphic>
      </p:graphicFrame>
      <p:sp>
        <p:nvSpPr>
          <p:cNvPr id="11" name="Textfeld 4"/>
          <p:cNvSpPr txBox="1"/>
          <p:nvPr/>
        </p:nvSpPr>
        <p:spPr>
          <a:xfrm>
            <a:off x="501869" y="627204"/>
            <a:ext cx="8251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Annex 8 : Electrified Vehicles</a:t>
            </a:r>
          </a:p>
        </p:txBody>
      </p:sp>
    </p:spTree>
    <p:extLst>
      <p:ext uri="{BB962C8B-B14F-4D97-AF65-F5344CB8AC3E}">
        <p14:creationId xmlns:p14="http://schemas.microsoft.com/office/powerpoint/2010/main" val="2036991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4"/>
          <p:cNvSpPr txBox="1"/>
          <p:nvPr/>
        </p:nvSpPr>
        <p:spPr>
          <a:xfrm>
            <a:off x="287428" y="101236"/>
            <a:ext cx="7241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i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de-DE" sz="2800" b="1" i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 Status of </a:t>
            </a:r>
            <a:r>
              <a:rPr lang="de-DE" altLang="ja-JP" sz="2800" b="1" i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Task Force / </a:t>
            </a:r>
            <a:r>
              <a:rPr lang="de-DE" sz="2800" b="1" i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Sub-Group</a:t>
            </a:r>
            <a:endParaRPr lang="de-DE" sz="2800" i="1" u="sng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851966"/>
              </p:ext>
            </p:extLst>
          </p:nvPr>
        </p:nvGraphicFramePr>
        <p:xfrm>
          <a:off x="431808" y="789340"/>
          <a:ext cx="11270910" cy="5763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39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6675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TF/SG</a:t>
                      </a:r>
                      <a:endParaRPr kumimoji="1" lang="ja-JP" altLang="en-US" sz="2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Status</a:t>
                      </a:r>
                      <a:endParaRPr kumimoji="1" lang="ja-JP" altLang="en-US" sz="2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Next Actions</a:t>
                      </a:r>
                      <a:endParaRPr kumimoji="1" lang="ja-JP" altLang="en-US" sz="2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486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UNR</a:t>
                      </a: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SoA_00/01</a:t>
                      </a:r>
                    </a:p>
                    <a:p>
                      <a:pPr algn="ctr"/>
                      <a:r>
                        <a:rPr kumimoji="1" lang="en-US" altLang="ja-JP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COMPLETED</a:t>
                      </a:r>
                      <a:endParaRPr kumimoji="1" lang="ja-JP" altLang="en-US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depend on the progress and/or new requirement  </a:t>
                      </a: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including </a:t>
                      </a:r>
                      <a:r>
                        <a:rPr kumimoji="1" lang="en-US" altLang="ja-JP" sz="18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UNR83 amendment, if related to WLTP activity</a:t>
                      </a: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531821"/>
                  </a:ext>
                </a:extLst>
              </a:tr>
              <a:tr h="922421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GTR 15</a:t>
                      </a:r>
                    </a:p>
                    <a:p>
                      <a:r>
                        <a:rPr kumimoji="1" lang="en-US" altLang="ja-J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Amendment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Amd#6</a:t>
                      </a:r>
                    </a:p>
                    <a:p>
                      <a:pPr algn="ctr"/>
                      <a:r>
                        <a:rPr kumimoji="1" lang="en-US" altLang="ja-JP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COMPLETED</a:t>
                      </a:r>
                      <a:endParaRPr kumimoji="1" lang="ja-JP" altLang="en-US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depend on the progress and/or new requirement  </a:t>
                      </a: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67422"/>
                  </a:ext>
                </a:extLst>
              </a:tr>
              <a:tr h="753979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SG-EV</a:t>
                      </a: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 few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more step</a:t>
                      </a:r>
                      <a:endParaRPr kumimoji="1" lang="ja-JP" altLang="en-US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make the text more robust based on validation exercise</a:t>
                      </a:r>
                      <a:endParaRPr kumimoji="1" lang="ja-JP" altLang="en-US" sz="1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935163"/>
                  </a:ext>
                </a:extLst>
              </a:tr>
              <a:tr h="819752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Cycle/Gear Shift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Cycle : incorporate the</a:t>
                      </a:r>
                      <a:r>
                        <a:rPr kumimoji="1" lang="en-US" altLang="ja-JP" sz="18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6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HEV system power into GTR/UNR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Gear Shift : plan to complete tool management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332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Low Temp.</a:t>
                      </a: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transpose to UNR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make the text more robust based on validation exercise</a:t>
                      </a:r>
                      <a:endParaRPr kumimoji="1" lang="ja-JP" altLang="en-US" sz="1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990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Durability</a:t>
                      </a: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COMPLETED</a:t>
                      </a:r>
                      <a:endParaRPr kumimoji="1" lang="ja-JP" altLang="en-US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129406"/>
                  </a:ext>
                </a:extLst>
              </a:tr>
              <a:tr h="257423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COP</a:t>
                      </a: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135599"/>
                  </a:ext>
                </a:extLst>
              </a:tr>
              <a:tr h="380465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OBD</a:t>
                      </a:r>
                      <a:endParaRPr kumimoji="1" lang="ja-JP" altLang="en-US" sz="1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031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51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4"/>
          <p:cNvSpPr txBox="1"/>
          <p:nvPr/>
        </p:nvSpPr>
        <p:spPr>
          <a:xfrm>
            <a:off x="251520" y="195486"/>
            <a:ext cx="969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i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6. Outlook for </a:t>
            </a:r>
            <a:r>
              <a:rPr lang="en-US" altLang="ja-JP" sz="2800" b="1" i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82</a:t>
            </a:r>
            <a:r>
              <a:rPr lang="en-US" altLang="ja-JP" sz="2800" b="1" i="1" u="sng" baseline="30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 </a:t>
            </a:r>
            <a:r>
              <a:rPr lang="de-DE" sz="2800" b="1" i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 GRPE session in January 2021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9BC9B483-89FC-4689-A788-ECB2FBC6B76D}"/>
              </a:ext>
            </a:extLst>
          </p:cNvPr>
          <p:cNvSpPr txBox="1"/>
          <p:nvPr/>
        </p:nvSpPr>
        <p:spPr>
          <a:xfrm>
            <a:off x="469405" y="837569"/>
            <a:ext cx="11265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WLTP IWG is not in a position to ask for a new mandate under the current situations.</a:t>
            </a:r>
          </a:p>
          <a:p>
            <a:endParaRPr lang="en-GB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714375"/>
            <a:r>
              <a:rPr lang="en-GB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Positions of current WLTP sponsors:</a:t>
            </a:r>
          </a:p>
          <a:p>
            <a:pPr marL="985838">
              <a:buFontTx/>
              <a:buChar char="-"/>
            </a:pPr>
            <a:r>
              <a:rPr lang="en-GB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EC :	no new mandate IWG</a:t>
            </a:r>
          </a:p>
          <a:p>
            <a:pPr marL="985838"/>
            <a:r>
              <a:rPr lang="en-GB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	the results achieved (mature GTR 15 and 19, UNR WLTP) allow to stop the IWG</a:t>
            </a:r>
          </a:p>
          <a:p>
            <a:pPr marL="985838">
              <a:buFontTx/>
              <a:buChar char="-"/>
            </a:pPr>
            <a:r>
              <a:rPr lang="en-GB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JPN :	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want to continue WLTP activity, hopefully with EC</a:t>
            </a:r>
            <a:endParaRPr lang="en-GB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9BC9B483-89FC-4689-A788-ECB2FBC6B76D}"/>
              </a:ext>
            </a:extLst>
          </p:cNvPr>
          <p:cNvSpPr txBox="1"/>
          <p:nvPr/>
        </p:nvSpPr>
        <p:spPr>
          <a:xfrm>
            <a:off x="2532590" y="5160426"/>
            <a:ext cx="6382667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altLang="ja-JP" sz="16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Character of future work 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Further improvements GTR15, GTR19, UNR WLTP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Transposition of new items (Low T, EV, …)</a:t>
            </a:r>
            <a:endParaRPr lang="en-GB" altLang="ja-JP" sz="1600" strike="sngStrike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BC9B483-89FC-4689-A788-ECB2FBC6B76D}"/>
              </a:ext>
            </a:extLst>
          </p:cNvPr>
          <p:cNvSpPr txBox="1"/>
          <p:nvPr/>
        </p:nvSpPr>
        <p:spPr>
          <a:xfrm>
            <a:off x="469405" y="4133716"/>
            <a:ext cx="2049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Possible future</a:t>
            </a:r>
          </a:p>
          <a:p>
            <a:r>
              <a:rPr lang="en-GB" b="1" i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PROCESS</a:t>
            </a:r>
          </a:p>
        </p:txBody>
      </p:sp>
      <p:sp>
        <p:nvSpPr>
          <p:cNvPr id="10" name="上矢印 9"/>
          <p:cNvSpPr/>
          <p:nvPr/>
        </p:nvSpPr>
        <p:spPr>
          <a:xfrm>
            <a:off x="2679059" y="3857006"/>
            <a:ext cx="584761" cy="1165609"/>
          </a:xfrm>
          <a:prstGeom prst="upArrow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119101" y="4133717"/>
            <a:ext cx="2094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Direct </a:t>
            </a:r>
          </a:p>
          <a:p>
            <a:r>
              <a:rPr lang="en-GB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Proposal</a:t>
            </a:r>
          </a:p>
        </p:txBody>
      </p:sp>
      <p:grpSp>
        <p:nvGrpSpPr>
          <p:cNvPr id="21" name="グループ化 20"/>
          <p:cNvGrpSpPr/>
          <p:nvPr/>
        </p:nvGrpSpPr>
        <p:grpSpPr>
          <a:xfrm>
            <a:off x="2532590" y="3034303"/>
            <a:ext cx="6360695" cy="719036"/>
            <a:chOff x="2921754" y="3208210"/>
            <a:chExt cx="6360695" cy="719036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 rotWithShape="1">
            <a:blip r:embed="rId2"/>
            <a:srcRect l="34807" t="7961" r="3014" b="86120"/>
            <a:stretch/>
          </p:blipFill>
          <p:spPr>
            <a:xfrm>
              <a:off x="2921754" y="3208210"/>
              <a:ext cx="6360695" cy="719036"/>
            </a:xfrm>
            <a:prstGeom prst="rect">
              <a:avLst/>
            </a:prstGeom>
          </p:spPr>
        </p:pic>
        <p:sp>
          <p:nvSpPr>
            <p:cNvPr id="20" name="正方形/長方形 19"/>
            <p:cNvSpPr/>
            <p:nvPr/>
          </p:nvSpPr>
          <p:spPr>
            <a:xfrm>
              <a:off x="6936567" y="3282990"/>
              <a:ext cx="135966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ja-JP" sz="3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GRPE</a:t>
              </a:r>
            </a:p>
          </p:txBody>
        </p:sp>
      </p:grpSp>
      <p:sp>
        <p:nvSpPr>
          <p:cNvPr id="27" name="上矢印 26"/>
          <p:cNvSpPr/>
          <p:nvPr/>
        </p:nvSpPr>
        <p:spPr>
          <a:xfrm>
            <a:off x="6416004" y="4667373"/>
            <a:ext cx="584761" cy="355242"/>
          </a:xfrm>
          <a:prstGeom prst="upArrow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上矢印 27"/>
          <p:cNvSpPr/>
          <p:nvPr/>
        </p:nvSpPr>
        <p:spPr>
          <a:xfrm>
            <a:off x="6384472" y="3774611"/>
            <a:ext cx="584761" cy="411199"/>
          </a:xfrm>
          <a:prstGeom prst="upArrow">
            <a:avLst/>
          </a:prstGeom>
          <a:solidFill>
            <a:srgbClr val="5B9BD5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4728267" y="4241795"/>
            <a:ext cx="4165018" cy="368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pre-Discussion *</a:t>
            </a:r>
            <a:endParaRPr kumimoji="1" lang="ja-JP" altLang="en-US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C9B483-89FC-4689-A788-ECB2FBC6B76D}"/>
              </a:ext>
            </a:extLst>
          </p:cNvPr>
          <p:cNvSpPr txBox="1"/>
          <p:nvPr/>
        </p:nvSpPr>
        <p:spPr>
          <a:xfrm>
            <a:off x="8893285" y="4185810"/>
            <a:ext cx="2649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eiryo UI" panose="020B0604030504040204" pitchFamily="50" charset="-128"/>
                <a:ea typeface="Meiryo UI" panose="020B0604030504040204" pitchFamily="50" charset="-128"/>
              </a:rPr>
              <a:t>*) </a:t>
            </a:r>
          </a:p>
          <a:p>
            <a:r>
              <a:rPr lang="en-GB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A group of experts can be established on ad hoc basis, hosted by CPs</a:t>
            </a:r>
          </a:p>
        </p:txBody>
      </p:sp>
    </p:spTree>
    <p:extLst>
      <p:ext uri="{BB962C8B-B14F-4D97-AF65-F5344CB8AC3E}">
        <p14:creationId xmlns:p14="http://schemas.microsoft.com/office/powerpoint/2010/main" val="259435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4"/>
          <p:cNvSpPr txBox="1"/>
          <p:nvPr/>
        </p:nvSpPr>
        <p:spPr>
          <a:xfrm>
            <a:off x="5155213" y="385918"/>
            <a:ext cx="19977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sz="3000" b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Contents</a:t>
            </a:r>
          </a:p>
        </p:txBody>
      </p:sp>
      <p:sp>
        <p:nvSpPr>
          <p:cNvPr id="3" name="Textfeld 4"/>
          <p:cNvSpPr txBox="1"/>
          <p:nvPr/>
        </p:nvSpPr>
        <p:spPr>
          <a:xfrm>
            <a:off x="647601" y="1509610"/>
            <a:ext cx="108866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623888" defTabSz="685800">
              <a:lnSpc>
                <a:spcPct val="150000"/>
              </a:lnSpc>
              <a:buFont typeface="+mj-lt"/>
              <a:buAutoNum type="arabicPeriod"/>
            </a:pPr>
            <a:r>
              <a:rPr lang="de-DE" altLang="ja-JP" sz="3200" b="1" i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WLTP IWG Activities</a:t>
            </a:r>
          </a:p>
          <a:p>
            <a:pPr marL="623888" indent="-623888" defTabSz="685800">
              <a:lnSpc>
                <a:spcPct val="150000"/>
              </a:lnSpc>
              <a:buFont typeface="+mj-lt"/>
              <a:buAutoNum type="arabicPeriod"/>
            </a:pPr>
            <a:r>
              <a:rPr lang="de-DE" altLang="ja-JP" sz="3200" b="1" i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Action Lists during 81</a:t>
            </a:r>
            <a:r>
              <a:rPr lang="en-US" altLang="ja-JP" sz="3200" b="1" i="1" baseline="30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</a:t>
            </a:r>
            <a:r>
              <a:rPr lang="de-DE" altLang="ja-JP" sz="3200" b="1" i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GRPE </a:t>
            </a:r>
          </a:p>
          <a:p>
            <a:pPr marL="623888" indent="-623888" defTabSz="6858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3200" b="1" i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Modification of UNR-WLTP for WP.29 Approval</a:t>
            </a:r>
          </a:p>
          <a:p>
            <a:pPr marL="623888" indent="-623888" defTabSz="6858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3200" b="1" i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Overview of GTR15 Amendment#6</a:t>
            </a:r>
          </a:p>
          <a:p>
            <a:pPr marL="623888" indent="-623888" defTabSz="6858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3200" b="1" i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Status of Sub-Groups / Task Forces</a:t>
            </a:r>
          </a:p>
          <a:p>
            <a:pPr marL="623888" indent="-623888" defTabSz="6858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3200" b="1" i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Outlook for 82</a:t>
            </a:r>
            <a:r>
              <a:rPr lang="en-US" altLang="ja-JP" sz="3200" b="1" i="1" baseline="30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nd</a:t>
            </a:r>
            <a:r>
              <a:rPr lang="en-US" altLang="ja-JP" sz="3200" b="1" i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GRPE</a:t>
            </a:r>
            <a:endParaRPr lang="en-US" altLang="ja-JP" sz="3200" i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1022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l="27444" t="42053" r="30312" b="27997"/>
          <a:stretch/>
        </p:blipFill>
        <p:spPr>
          <a:xfrm rot="512829">
            <a:off x="3334355" y="3713707"/>
            <a:ext cx="7507675" cy="2841068"/>
          </a:xfrm>
          <a:prstGeom prst="rect">
            <a:avLst/>
          </a:prstGeom>
        </p:spPr>
      </p:pic>
      <p:graphicFrame>
        <p:nvGraphicFramePr>
          <p:cNvPr id="13" name="グラフ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717029"/>
              </p:ext>
            </p:extLst>
          </p:nvPr>
        </p:nvGraphicFramePr>
        <p:xfrm>
          <a:off x="490177" y="721895"/>
          <a:ext cx="11313693" cy="5871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feld 4"/>
          <p:cNvSpPr txBox="1"/>
          <p:nvPr/>
        </p:nvSpPr>
        <p:spPr>
          <a:xfrm>
            <a:off x="393925" y="292921"/>
            <a:ext cx="5231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i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1. WLTP IWG Activities (1</a:t>
            </a:r>
            <a:r>
              <a:rPr lang="de-DE" sz="2800" b="1" i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2" name="正方形/長方形 1"/>
          <p:cNvSpPr/>
          <p:nvPr/>
        </p:nvSpPr>
        <p:spPr>
          <a:xfrm rot="16200000">
            <a:off x="569614" y="4124290"/>
            <a:ext cx="28907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44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2008/6</a:t>
            </a:r>
            <a:endParaRPr lang="ja-JP" altLang="en-US" sz="4400" b="1" i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正方形/長方形 8"/>
          <p:cNvSpPr/>
          <p:nvPr/>
        </p:nvSpPr>
        <p:spPr>
          <a:xfrm rot="16200000">
            <a:off x="4268086" y="2380421"/>
            <a:ext cx="28907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44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2014/3</a:t>
            </a:r>
            <a:endParaRPr lang="ja-JP" altLang="en-US" sz="4400" b="1" i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正方形/長方形 9"/>
          <p:cNvSpPr/>
          <p:nvPr/>
        </p:nvSpPr>
        <p:spPr>
          <a:xfrm rot="16200000">
            <a:off x="6348116" y="1465495"/>
            <a:ext cx="28907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44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2017/6</a:t>
            </a:r>
            <a:endParaRPr lang="ja-JP" altLang="en-US" sz="4400" b="1" i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 rot="16200000">
            <a:off x="9192408" y="2602220"/>
            <a:ext cx="28907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44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2020/6</a:t>
            </a:r>
            <a:endParaRPr lang="ja-JP" altLang="en-US" sz="4400" b="1" i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9517256" y="889729"/>
            <a:ext cx="1686803" cy="923330"/>
          </a:xfrm>
          <a:prstGeom prst="rect">
            <a:avLst/>
          </a:prstGeom>
          <a:noFill/>
          <a:ln>
            <a:noFill/>
          </a:ln>
          <a:effectLst>
            <a:outerShdw blurRad="76200" dist="63500" dir="2700000" algn="tl" rotWithShape="0">
              <a:srgbClr val="FF66FF">
                <a:alpha val="40000"/>
              </a:srgbClr>
            </a:outerShdw>
            <a:softEdge rad="571500"/>
          </a:effectLst>
          <a:scene3d>
            <a:camera prst="orthographicFront">
              <a:rot lat="0" lon="21599973" rev="0"/>
            </a:camera>
            <a:lightRig rig="morning" dir="t"/>
          </a:scene3d>
          <a:sp3d>
            <a:bevelT w="0"/>
          </a:sp3d>
        </p:spPr>
        <p:txBody>
          <a:bodyPr wrap="none" lIns="36000" tIns="45720" rIns="91440" bIns="45720">
            <a:spAutoFit/>
            <a:sp3d extrusionH="69850" prstMaterial="matte">
              <a:bevelT w="44450" h="25400" prst="angle"/>
              <a:bevelB w="635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ja-JP" sz="5400" b="1" cap="none" spc="0" dirty="0">
                <a:ln/>
                <a:solidFill>
                  <a:schemeClr val="accent2">
                    <a:lumMod val="75000"/>
                  </a:schemeClr>
                </a:solidFill>
                <a:effectLst>
                  <a:glow>
                    <a:schemeClr val="accent1">
                      <a:alpha val="91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UNR</a:t>
            </a:r>
            <a:endParaRPr lang="ja-JP" altLang="en-US" sz="5400" b="1" cap="none" spc="0" dirty="0">
              <a:ln/>
              <a:solidFill>
                <a:schemeClr val="accent2">
                  <a:lumMod val="75000"/>
                </a:schemeClr>
              </a:solidFill>
              <a:effectLst>
                <a:glow>
                  <a:schemeClr val="accent1">
                    <a:alpha val="91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44" y="1038459"/>
            <a:ext cx="744220" cy="1321970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1630291" y="1699444"/>
            <a:ext cx="0" cy="892791"/>
          </a:xfrm>
          <a:prstGeom prst="line">
            <a:avLst/>
          </a:prstGeom>
          <a:ln w="25400">
            <a:solidFill>
              <a:srgbClr val="00B0F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 rot="16200000">
            <a:off x="835758" y="1680170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0.1 </a:t>
            </a:r>
            <a:r>
              <a:rPr kumimoji="1" lang="ja-JP" altLang="en-US" sz="2400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℃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-235169" y="2905474"/>
            <a:ext cx="1895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Global</a:t>
            </a:r>
            <a:endParaRPr kumimoji="1" lang="ja-JP" altLang="en-US" sz="4000" b="1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7941576" y="2802305"/>
            <a:ext cx="2392125" cy="923330"/>
          </a:xfrm>
          <a:prstGeom prst="rect">
            <a:avLst/>
          </a:prstGeom>
          <a:noFill/>
          <a:ln>
            <a:noFill/>
          </a:ln>
          <a:effectLst>
            <a:outerShdw blurRad="76200" dist="63500" dir="2700000" algn="tl" rotWithShape="0">
              <a:srgbClr val="FF66FF">
                <a:alpha val="40000"/>
              </a:srgbClr>
            </a:outerShdw>
            <a:softEdge rad="571500"/>
          </a:effectLst>
          <a:scene3d>
            <a:camera prst="orthographicFront">
              <a:rot lat="0" lon="21599973" rev="0"/>
            </a:camera>
            <a:lightRig rig="morning" dir="t"/>
          </a:scene3d>
          <a:sp3d>
            <a:bevelT w="0"/>
          </a:sp3d>
        </p:spPr>
        <p:txBody>
          <a:bodyPr wrap="none" lIns="36000" tIns="45720" rIns="91440" bIns="45720">
            <a:spAutoFit/>
            <a:sp3d extrusionH="69850" prstMaterial="matte">
              <a:bevelT w="44450" h="25400" prst="angle"/>
              <a:bevelB w="635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ja-JP" sz="5400" b="1" cap="none" spc="0" dirty="0">
                <a:ln/>
                <a:solidFill>
                  <a:schemeClr val="accent2">
                    <a:lumMod val="75000"/>
                  </a:schemeClr>
                </a:solidFill>
                <a:effectLst>
                  <a:glow>
                    <a:schemeClr val="accent1">
                      <a:alpha val="91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GTR19</a:t>
            </a:r>
            <a:endParaRPr lang="ja-JP" altLang="en-US" sz="5400" b="1" cap="none" spc="0" dirty="0">
              <a:ln/>
              <a:solidFill>
                <a:schemeClr val="accent2">
                  <a:lumMod val="75000"/>
                </a:schemeClr>
              </a:solidFill>
              <a:effectLst>
                <a:glow>
                  <a:schemeClr val="accent1">
                    <a:alpha val="91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858182" y="3724588"/>
            <a:ext cx="2392125" cy="923330"/>
          </a:xfrm>
          <a:prstGeom prst="rect">
            <a:avLst/>
          </a:prstGeom>
          <a:noFill/>
          <a:ln>
            <a:noFill/>
          </a:ln>
          <a:effectLst>
            <a:outerShdw blurRad="76200" dist="63500" dir="2700000" algn="tl" rotWithShape="0">
              <a:srgbClr val="FF66FF">
                <a:alpha val="40000"/>
              </a:srgbClr>
            </a:outerShdw>
            <a:softEdge rad="571500"/>
          </a:effectLst>
          <a:scene3d>
            <a:camera prst="orthographicFront">
              <a:rot lat="0" lon="21599973" rev="0"/>
            </a:camera>
            <a:lightRig rig="morning" dir="t"/>
          </a:scene3d>
          <a:sp3d>
            <a:bevelT w="0"/>
          </a:sp3d>
        </p:spPr>
        <p:txBody>
          <a:bodyPr wrap="none" lIns="36000" tIns="45720" rIns="91440" bIns="45720">
            <a:spAutoFit/>
            <a:sp3d extrusionH="69850" prstMaterial="matte">
              <a:bevelT w="44450" h="25400" prst="angle"/>
              <a:bevelB w="635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ja-JP" sz="5400" b="1" cap="none" spc="0" dirty="0">
                <a:ln/>
                <a:solidFill>
                  <a:schemeClr val="accent2">
                    <a:lumMod val="75000"/>
                  </a:schemeClr>
                </a:solidFill>
                <a:effectLst>
                  <a:glow>
                    <a:schemeClr val="accent1">
                      <a:alpha val="91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GTR15</a:t>
            </a:r>
            <a:endParaRPr lang="ja-JP" altLang="en-US" sz="5400" b="1" cap="none" spc="0" dirty="0">
              <a:ln/>
              <a:solidFill>
                <a:schemeClr val="accent2">
                  <a:lumMod val="75000"/>
                </a:schemeClr>
              </a:solidFill>
              <a:effectLst>
                <a:glow>
                  <a:schemeClr val="accent1">
                    <a:alpha val="91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015012" y="5487347"/>
            <a:ext cx="2529983" cy="923330"/>
          </a:xfrm>
          <a:prstGeom prst="rect">
            <a:avLst/>
          </a:prstGeom>
          <a:noFill/>
          <a:ln>
            <a:noFill/>
          </a:ln>
          <a:effectLst>
            <a:outerShdw blurRad="76200" dist="63500" dir="2700000" algn="tl" rotWithShape="0">
              <a:srgbClr val="FF66FF">
                <a:alpha val="40000"/>
              </a:srgbClr>
            </a:outerShdw>
            <a:softEdge rad="571500"/>
          </a:effectLst>
          <a:scene3d>
            <a:camera prst="orthographicFront">
              <a:rot lat="0" lon="21599973" rev="0"/>
            </a:camera>
            <a:lightRig rig="morning" dir="t"/>
          </a:scene3d>
          <a:sp3d>
            <a:bevelT w="0"/>
          </a:sp3d>
        </p:spPr>
        <p:txBody>
          <a:bodyPr wrap="none" lIns="36000" tIns="45720" rIns="91440" bIns="45720">
            <a:spAutoFit/>
            <a:sp3d extrusionH="69850" prstMaterial="matte">
              <a:bevelT w="44450" h="25400" prst="angle"/>
              <a:bevelB w="635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ja-JP" sz="5400" b="1" cap="none" spc="0" dirty="0">
                <a:ln/>
                <a:solidFill>
                  <a:schemeClr val="accent2">
                    <a:lumMod val="75000"/>
                  </a:schemeClr>
                </a:solidFill>
                <a:effectLst>
                  <a:glow>
                    <a:schemeClr val="accent1">
                      <a:alpha val="91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ja-JP" sz="5400" b="1" cap="none" spc="0" baseline="30000" dirty="0">
                <a:ln/>
                <a:solidFill>
                  <a:schemeClr val="accent2">
                    <a:lumMod val="75000"/>
                  </a:schemeClr>
                </a:solidFill>
                <a:effectLst>
                  <a:glow>
                    <a:schemeClr val="accent1">
                      <a:alpha val="91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altLang="ja-JP" sz="5400" b="1" cap="none" spc="0" dirty="0">
                <a:ln/>
                <a:solidFill>
                  <a:schemeClr val="accent2">
                    <a:lumMod val="75000"/>
                  </a:schemeClr>
                </a:solidFill>
                <a:effectLst>
                  <a:glow>
                    <a:schemeClr val="accent1">
                      <a:alpha val="91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IWG</a:t>
            </a:r>
            <a:endParaRPr lang="ja-JP" altLang="en-US" sz="5400" b="1" cap="none" spc="0" dirty="0">
              <a:ln/>
              <a:solidFill>
                <a:schemeClr val="accent2">
                  <a:lumMod val="75000"/>
                </a:schemeClr>
              </a:solidFill>
              <a:effectLst>
                <a:glow>
                  <a:schemeClr val="accent1">
                    <a:alpha val="91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 rot="16200000">
            <a:off x="10387603" y="2312114"/>
            <a:ext cx="116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expected</a:t>
            </a:r>
            <a:endParaRPr kumimoji="1" lang="ja-JP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楕円 3"/>
          <p:cNvSpPr/>
          <p:nvPr/>
        </p:nvSpPr>
        <p:spPr>
          <a:xfrm>
            <a:off x="10280447" y="1662880"/>
            <a:ext cx="224590" cy="22459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251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F0B50CE-2C0D-4310-A92A-B62143AA10BB}"/>
              </a:ext>
            </a:extLst>
          </p:cNvPr>
          <p:cNvSpPr txBox="1"/>
          <p:nvPr/>
        </p:nvSpPr>
        <p:spPr>
          <a:xfrm>
            <a:off x="617697" y="1000625"/>
            <a:ext cx="109239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Since 80</a:t>
            </a:r>
            <a:r>
              <a:rPr lang="en-GB" sz="2400" b="1" baseline="30000" dirty="0">
                <a:latin typeface="Meiryo UI" panose="020B0604030504040204" pitchFamily="34" charset="-128"/>
                <a:ea typeface="Meiryo UI" panose="020B0604030504040204" pitchFamily="34" charset="-128"/>
              </a:rPr>
              <a:t>th</a:t>
            </a:r>
            <a:r>
              <a:rPr lang="en-GB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 GRPE session</a:t>
            </a:r>
          </a:p>
          <a:p>
            <a:endParaRPr lang="en-GB" sz="8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One (1) face-to face and Two (2) Webex IWG meetings</a:t>
            </a:r>
          </a:p>
          <a:p>
            <a:pPr marL="800100" lvl="1" indent="-342900">
              <a:lnSpc>
                <a:spcPts val="3200"/>
              </a:lnSpc>
              <a:buFontTx/>
              <a:buChar char="-"/>
            </a:pPr>
            <a:r>
              <a:rPr lang="en-GB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Brussels (18</a:t>
            </a:r>
            <a:r>
              <a:rPr lang="en-GB" sz="2400" b="1" baseline="30000" dirty="0">
                <a:latin typeface="Meiryo UI" panose="020B0604030504040204" pitchFamily="34" charset="-128"/>
                <a:ea typeface="Meiryo UI" panose="020B0604030504040204" pitchFamily="34" charset="-128"/>
              </a:rPr>
              <a:t>th</a:t>
            </a:r>
            <a:r>
              <a:rPr lang="en-GB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 to 21</a:t>
            </a:r>
            <a:r>
              <a:rPr lang="en-GB" sz="2400" b="1" baseline="30000" dirty="0">
                <a:latin typeface="Meiryo UI" panose="020B0604030504040204" pitchFamily="34" charset="-128"/>
                <a:ea typeface="Meiryo UI" panose="020B0604030504040204" pitchFamily="34" charset="-128"/>
              </a:rPr>
              <a:t>st</a:t>
            </a:r>
            <a:r>
              <a:rPr lang="en-GB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 February)</a:t>
            </a:r>
          </a:p>
          <a:p>
            <a:pPr marL="800100" lvl="1" indent="-342900">
              <a:lnSpc>
                <a:spcPts val="3200"/>
              </a:lnSpc>
              <a:buFontTx/>
              <a:buChar char="-"/>
            </a:pPr>
            <a:r>
              <a:rPr lang="en-GB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Webex (14</a:t>
            </a:r>
            <a:r>
              <a:rPr lang="en-GB" sz="2400" b="1" baseline="30000" dirty="0">
                <a:latin typeface="Meiryo UI" panose="020B0604030504040204" pitchFamily="34" charset="-128"/>
                <a:ea typeface="Meiryo UI" panose="020B0604030504040204" pitchFamily="34" charset="-128"/>
              </a:rPr>
              <a:t>th</a:t>
            </a:r>
            <a:r>
              <a:rPr lang="en-GB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 to 16</a:t>
            </a:r>
            <a:r>
              <a:rPr lang="en-GB" sz="2400" b="1" baseline="30000" dirty="0">
                <a:latin typeface="Meiryo UI" panose="020B0604030504040204" pitchFamily="34" charset="-128"/>
                <a:ea typeface="Meiryo UI" panose="020B0604030504040204" pitchFamily="34" charset="-128"/>
              </a:rPr>
              <a:t>th</a:t>
            </a:r>
            <a:r>
              <a:rPr lang="en-GB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 April and 4</a:t>
            </a:r>
            <a:r>
              <a:rPr lang="en-GB" sz="2400" b="1" baseline="30000" dirty="0">
                <a:latin typeface="Meiryo UI" panose="020B0604030504040204" pitchFamily="34" charset="-128"/>
                <a:ea typeface="Meiryo UI" panose="020B0604030504040204" pitchFamily="34" charset="-128"/>
              </a:rPr>
              <a:t>th</a:t>
            </a:r>
            <a:r>
              <a:rPr lang="en-GB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 June)</a:t>
            </a:r>
          </a:p>
          <a:p>
            <a:pPr lvl="1"/>
            <a:endParaRPr lang="en-GB" sz="8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Thirty-three (33) Webex meetings of Subgroup and/or TF</a:t>
            </a:r>
          </a:p>
          <a:p>
            <a:endParaRPr lang="en-GB" sz="24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en-GB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As a result,</a:t>
            </a:r>
          </a:p>
          <a:p>
            <a:pPr marL="742950" lvl="1" indent="-285750">
              <a:lnSpc>
                <a:spcPts val="3200"/>
              </a:lnSpc>
              <a:buFontTx/>
              <a:buChar char="-"/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Closed all recognised open issues* and reflected into informal document to update the GRPE Working Document</a:t>
            </a:r>
          </a:p>
          <a:p>
            <a:pPr lvl="1">
              <a:lnSpc>
                <a:spcPts val="3200"/>
              </a:lnSpc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  to amend GTR 15 (GRPE/2020/14)</a:t>
            </a:r>
          </a:p>
          <a:p>
            <a:pPr lvl="1">
              <a:lnSpc>
                <a:spcPts val="3200"/>
              </a:lnSpc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*) Low Temperature Test Procedure and EVs related</a:t>
            </a:r>
          </a:p>
          <a:p>
            <a:pPr marL="742950" lvl="1" indent="-285750">
              <a:lnSpc>
                <a:spcPts val="3200"/>
              </a:lnSpc>
              <a:buFontTx/>
              <a:buChar char="-"/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Updated the WP.29 Working Document to introduce UNR WLTP for approval (ECE/TRANS/WP.29/2020/92&amp;93)</a:t>
            </a:r>
          </a:p>
        </p:txBody>
      </p:sp>
      <p:sp>
        <p:nvSpPr>
          <p:cNvPr id="4" name="Textfeld 4"/>
          <p:cNvSpPr txBox="1"/>
          <p:nvPr/>
        </p:nvSpPr>
        <p:spPr>
          <a:xfrm>
            <a:off x="393925" y="292921"/>
            <a:ext cx="5231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i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1. WLTP IWG Activities (2</a:t>
            </a:r>
            <a:r>
              <a:rPr lang="de-DE" sz="2800" b="1" i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483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022947"/>
              </p:ext>
            </p:extLst>
          </p:nvPr>
        </p:nvGraphicFramePr>
        <p:xfrm>
          <a:off x="385904" y="1235679"/>
          <a:ext cx="11477770" cy="53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991">
                  <a:extLst>
                    <a:ext uri="{9D8B030D-6E8A-4147-A177-3AD203B41FA5}">
                      <a16:colId xmlns:a16="http://schemas.microsoft.com/office/drawing/2014/main" val="811686688"/>
                    </a:ext>
                  </a:extLst>
                </a:gridCol>
                <a:gridCol w="1443789">
                  <a:extLst>
                    <a:ext uri="{9D8B030D-6E8A-4147-A177-3AD203B41FA5}">
                      <a16:colId xmlns:a16="http://schemas.microsoft.com/office/drawing/2014/main" val="729037796"/>
                    </a:ext>
                  </a:extLst>
                </a:gridCol>
                <a:gridCol w="329399">
                  <a:extLst>
                    <a:ext uri="{9D8B030D-6E8A-4147-A177-3AD203B41FA5}">
                      <a16:colId xmlns:a16="http://schemas.microsoft.com/office/drawing/2014/main" val="1461483464"/>
                    </a:ext>
                  </a:extLst>
                </a:gridCol>
                <a:gridCol w="1596190">
                  <a:extLst>
                    <a:ext uri="{9D8B030D-6E8A-4147-A177-3AD203B41FA5}">
                      <a16:colId xmlns:a16="http://schemas.microsoft.com/office/drawing/2014/main" val="2052128990"/>
                    </a:ext>
                  </a:extLst>
                </a:gridCol>
                <a:gridCol w="1356217">
                  <a:extLst>
                    <a:ext uri="{9D8B030D-6E8A-4147-A177-3AD203B41FA5}">
                      <a16:colId xmlns:a16="http://schemas.microsoft.com/office/drawing/2014/main" val="37100975"/>
                    </a:ext>
                  </a:extLst>
                </a:gridCol>
                <a:gridCol w="2116898">
                  <a:extLst>
                    <a:ext uri="{9D8B030D-6E8A-4147-A177-3AD203B41FA5}">
                      <a16:colId xmlns:a16="http://schemas.microsoft.com/office/drawing/2014/main" val="3639362708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9143797"/>
                    </a:ext>
                  </a:extLst>
                </a:gridCol>
                <a:gridCol w="689811">
                  <a:extLst>
                    <a:ext uri="{9D8B030D-6E8A-4147-A177-3AD203B41FA5}">
                      <a16:colId xmlns:a16="http://schemas.microsoft.com/office/drawing/2014/main" val="1670759667"/>
                    </a:ext>
                  </a:extLst>
                </a:gridCol>
                <a:gridCol w="713875">
                  <a:extLst>
                    <a:ext uri="{9D8B030D-6E8A-4147-A177-3AD203B41FA5}">
                      <a16:colId xmlns:a16="http://schemas.microsoft.com/office/drawing/2014/main" val="1059111240"/>
                    </a:ext>
                  </a:extLst>
                </a:gridCol>
              </a:tblGrid>
              <a:tr h="355451">
                <a:tc rowSpan="2" gridSpan="3">
                  <a:txBody>
                    <a:bodyPr/>
                    <a:lstStyle/>
                    <a:p>
                      <a:pPr algn="ctr"/>
                      <a:r>
                        <a:rPr kumimoji="1" lang="en-US" altLang="ja-JP" i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Working Items</a:t>
                      </a:r>
                      <a:endParaRPr kumimoji="1" lang="ja-JP" altLang="en-US" i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/>
                </a:tc>
                <a:tc rowSpan="2"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i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2019</a:t>
                      </a:r>
                      <a:endParaRPr kumimoji="1" lang="ja-JP" altLang="en-US" b="0" i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1" lang="en-US" altLang="ja-JP" b="0" i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2020</a:t>
                      </a:r>
                      <a:endParaRPr kumimoji="1" lang="ja-JP" altLang="en-US" b="0" i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25311"/>
                  </a:ext>
                </a:extLst>
              </a:tr>
              <a:tr h="355451">
                <a:tc gridSpan="3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i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endParaRPr kumimoji="1" lang="ja-JP" altLang="en-US" b="0" i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i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endParaRPr kumimoji="1" lang="ja-JP" altLang="en-US" b="0" i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i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endParaRPr kumimoji="1" lang="ja-JP" altLang="en-US" b="0" i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i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endParaRPr kumimoji="1" lang="ja-JP" altLang="en-US" b="0" i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i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endParaRPr kumimoji="1" lang="ja-JP" altLang="en-US" b="0" i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i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endParaRPr kumimoji="1" lang="ja-JP" altLang="en-US" b="0" i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146511"/>
                  </a:ext>
                </a:extLst>
              </a:tr>
              <a:tr h="735896">
                <a:tc rowSpan="3"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UNR</a:t>
                      </a:r>
                      <a:r>
                        <a:rPr kumimoji="1" lang="ja-JP" altLang="en-US" sz="1800" b="1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endParaRPr kumimoji="1" lang="ja-JP" altLang="en-US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WLTP for </a:t>
                      </a:r>
                    </a:p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GRPE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WDs : 2020/3</a:t>
                      </a:r>
                    </a:p>
                    <a:p>
                      <a:pPr marL="809625" indent="0"/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2020/4</a:t>
                      </a:r>
                      <a:endParaRPr kumimoji="1" lang="ja-JP" altLang="en-US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IDs 80-38</a:t>
                      </a:r>
                      <a:b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</a:br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    80-39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830342"/>
                  </a:ext>
                </a:extLst>
              </a:tr>
              <a:tr h="82262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WLTP for WP.29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WDs</a:t>
                      </a:r>
                      <a:r>
                        <a:rPr kumimoji="1" lang="en-US" altLang="ja-JP" b="1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: </a:t>
                      </a:r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2020/77</a:t>
                      </a:r>
                    </a:p>
                    <a:p>
                      <a:pPr marL="809625" indent="0"/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2020/78</a:t>
                      </a:r>
                    </a:p>
                    <a:p>
                      <a:pPr marL="809625" indent="0"/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2020/87</a:t>
                      </a:r>
                      <a:endParaRPr kumimoji="1" lang="ja-JP" altLang="en-US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WDs : 2020/92</a:t>
                      </a:r>
                    </a:p>
                    <a:p>
                      <a:pPr marL="8096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2020/93</a:t>
                      </a:r>
                      <a:endParaRPr kumimoji="1" lang="ja-JP" altLang="en-US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281505"/>
                  </a:ext>
                </a:extLst>
              </a:tr>
              <a:tr h="441157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83-08(/09)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WD</a:t>
                      </a:r>
                      <a:endParaRPr kumimoji="1" lang="ja-JP" altLang="en-US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938557"/>
                  </a:ext>
                </a:extLst>
              </a:tr>
              <a:tr h="1307432"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GTR15</a:t>
                      </a:r>
                      <a:endParaRPr kumimoji="1" lang="ja-JP" altLang="en-US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Amd#6</a:t>
                      </a:r>
                    </a:p>
                    <a:p>
                      <a:r>
                        <a:rPr kumimoji="1" lang="en-US" altLang="ja-JP" sz="16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(Low Temp,</a:t>
                      </a:r>
                    </a:p>
                    <a:p>
                      <a:r>
                        <a:rPr kumimoji="1" lang="en-US" altLang="ja-JP" sz="16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 OBD,COP,</a:t>
                      </a:r>
                    </a:p>
                    <a:p>
                      <a:r>
                        <a:rPr kumimoji="1" lang="en-US" altLang="ja-JP" sz="16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 Durability,</a:t>
                      </a:r>
                    </a:p>
                    <a:p>
                      <a:r>
                        <a:rPr kumimoji="1" lang="en-US" altLang="ja-JP" sz="16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 and upgrade)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WD</a:t>
                      </a:r>
                    </a:p>
                    <a:p>
                      <a:r>
                        <a:rPr kumimoji="1" lang="en-US" altLang="ja-JP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2020/14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nl-NL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ID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896428"/>
                  </a:ext>
                </a:extLst>
              </a:tr>
              <a:tr h="452108"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EVE</a:t>
                      </a:r>
                      <a:endParaRPr kumimoji="1" lang="ja-JP" altLang="en-US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HEV system power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WD</a:t>
                      </a:r>
                    </a:p>
                    <a:p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2020/12</a:t>
                      </a:r>
                      <a:endParaRPr kumimoji="1" lang="ja-JP" altLang="en-US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472896"/>
                  </a:ext>
                </a:extLst>
              </a:tr>
              <a:tr h="513347"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PMP</a:t>
                      </a:r>
                      <a:endParaRPr kumimoji="1" lang="ja-JP" altLang="en-US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PN sub 23nm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ID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682929"/>
                  </a:ext>
                </a:extLst>
              </a:tr>
            </a:tbl>
          </a:graphicData>
        </a:graphic>
      </p:graphicFrame>
      <p:sp>
        <p:nvSpPr>
          <p:cNvPr id="4" name="Textfeld 4"/>
          <p:cNvSpPr txBox="1"/>
          <p:nvPr/>
        </p:nvSpPr>
        <p:spPr>
          <a:xfrm>
            <a:off x="8657837" y="195720"/>
            <a:ext cx="3406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de-DE" altLang="ja-JP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WD : Working Document</a:t>
            </a:r>
          </a:p>
          <a:p>
            <a:pPr algn="r" defTabSz="685800"/>
            <a:r>
              <a:rPr lang="de-DE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 : Informal Document</a:t>
            </a:r>
          </a:p>
        </p:txBody>
      </p:sp>
      <p:sp>
        <p:nvSpPr>
          <p:cNvPr id="6" name="二等辺三角形 5"/>
          <p:cNvSpPr/>
          <p:nvPr/>
        </p:nvSpPr>
        <p:spPr>
          <a:xfrm flipV="1">
            <a:off x="10525068" y="968918"/>
            <a:ext cx="194872" cy="209160"/>
          </a:xfrm>
          <a:prstGeom prst="triangle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Textfeld 4"/>
          <p:cNvSpPr txBox="1"/>
          <p:nvPr/>
        </p:nvSpPr>
        <p:spPr>
          <a:xfrm>
            <a:off x="9096267" y="916451"/>
            <a:ext cx="1509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de-DE" altLang="ja-JP" sz="1600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 are here</a:t>
            </a:r>
          </a:p>
        </p:txBody>
      </p:sp>
      <p:sp>
        <p:nvSpPr>
          <p:cNvPr id="8" name="Textfeld 4"/>
          <p:cNvSpPr txBox="1"/>
          <p:nvPr/>
        </p:nvSpPr>
        <p:spPr>
          <a:xfrm>
            <a:off x="393925" y="292921"/>
            <a:ext cx="5239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i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1. WLTP IWG Activities (3</a:t>
            </a:r>
            <a:r>
              <a:rPr lang="de-DE" sz="2800" b="1" i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9" name="Textfeld 4"/>
          <p:cNvSpPr txBox="1"/>
          <p:nvPr/>
        </p:nvSpPr>
        <p:spPr>
          <a:xfrm>
            <a:off x="2259861" y="792926"/>
            <a:ext cx="5905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e-DE" altLang="ja-JP" sz="2000" b="1" i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including Collaboration with other IWGs</a:t>
            </a:r>
            <a:endParaRPr lang="de-DE" altLang="ja-JP" sz="2000" i="1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10661425" y="4411579"/>
            <a:ext cx="0" cy="1668379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4"/>
          <p:cNvSpPr txBox="1"/>
          <p:nvPr/>
        </p:nvSpPr>
        <p:spPr>
          <a:xfrm>
            <a:off x="6073366" y="5432303"/>
            <a:ext cx="4006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defTabSz="685800">
              <a:buFont typeface="Wingdings" panose="05000000000000000000" pitchFamily="2" charset="2"/>
              <a:buChar char="à"/>
            </a:pPr>
            <a:r>
              <a:rPr lang="de-DE" altLang="ja-JP" sz="1600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" panose="05000000000000000000" pitchFamily="2" charset="2"/>
              </a:rPr>
              <a:t>is used for cycle classification</a:t>
            </a:r>
          </a:p>
          <a:p>
            <a:pPr algn="r" defTabSz="685800"/>
            <a:r>
              <a:rPr lang="de-DE" altLang="ja-JP" sz="1600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Wingdings" panose="05000000000000000000" pitchFamily="2" charset="2"/>
              </a:rPr>
              <a:t> of HEVs/PEVs         </a:t>
            </a:r>
            <a:endParaRPr lang="de-DE" altLang="ja-JP" sz="1600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64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4"/>
          <p:cNvSpPr txBox="1"/>
          <p:nvPr/>
        </p:nvSpPr>
        <p:spPr>
          <a:xfrm>
            <a:off x="251520" y="195486"/>
            <a:ext cx="7970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i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 Action Lists during 81</a:t>
            </a:r>
            <a:r>
              <a:rPr lang="de-DE" sz="2800" b="1" i="1" u="sng" baseline="30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st</a:t>
            </a:r>
            <a:r>
              <a:rPr lang="de-DE" sz="2800" b="1" i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GRPE session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979343"/>
              </p:ext>
            </p:extLst>
          </p:nvPr>
        </p:nvGraphicFramePr>
        <p:xfrm>
          <a:off x="429792" y="865412"/>
          <a:ext cx="11306303" cy="5694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5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2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526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i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Working Items</a:t>
                      </a:r>
                      <a:endParaRPr kumimoji="1" lang="ja-JP" altLang="en-US" sz="2000" i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i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Expected Actions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(informed</a:t>
                      </a:r>
                      <a:r>
                        <a:rPr kumimoji="1" lang="en-US" altLang="ja-JP" sz="1800" b="0" i="1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during 80</a:t>
                      </a:r>
                      <a:r>
                        <a:rPr kumimoji="1" lang="en-US" altLang="ja-JP" sz="1800" b="0" i="1" baseline="300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th</a:t>
                      </a:r>
                      <a:r>
                        <a:rPr kumimoji="1" lang="en-US" altLang="ja-JP" sz="1800" b="0" i="1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session)</a:t>
                      </a:r>
                      <a:endParaRPr kumimoji="1" lang="ja-JP" altLang="en-US" sz="1800" b="0" i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i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Action List</a:t>
                      </a:r>
                      <a:endParaRPr kumimoji="1" lang="ja-JP" altLang="en-US" sz="2400" i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9221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GTR15 Amd#6</a:t>
                      </a:r>
                    </a:p>
                    <a:p>
                      <a:endParaRPr kumimoji="1" lang="en-US" altLang="ja-JP" sz="2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T="34290" marB="3429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1" lang="en-US" altLang="ja-JP" sz="2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submit </a:t>
                      </a:r>
                      <a:r>
                        <a:rPr kumimoji="1" lang="en-US" altLang="ja-JP" sz="24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Working Documents </a:t>
                      </a:r>
                      <a:r>
                        <a:rPr kumimoji="1" lang="en-US" altLang="ja-JP" sz="2400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for</a:t>
                      </a:r>
                      <a:r>
                        <a:rPr kumimoji="1" lang="en-US" altLang="ja-JP" sz="2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approval</a:t>
                      </a:r>
                      <a:endParaRPr kumimoji="1" lang="ja-JP" altLang="en-US" sz="2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T="34290" marB="3429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1" lang="en-US" altLang="ja-JP" sz="2800" b="1" dirty="0">
                          <a:solidFill>
                            <a:srgbClr val="FFFF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request for</a:t>
                      </a:r>
                      <a:r>
                        <a:rPr kumimoji="1" lang="en-US" altLang="ja-JP" sz="2800" b="1" baseline="0" dirty="0">
                          <a:solidFill>
                            <a:srgbClr val="FFFF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approval </a:t>
                      </a:r>
                      <a:r>
                        <a:rPr kumimoji="1" lang="en-US" altLang="ja-JP" sz="2400" b="0" baseline="0" dirty="0">
                          <a:solidFill>
                            <a:srgbClr val="FFFF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including informal documents which will be merged into working documents</a:t>
                      </a:r>
                      <a:endParaRPr kumimoji="1" lang="ja-JP" altLang="en-US" sz="2400" b="0" dirty="0">
                        <a:solidFill>
                          <a:srgbClr val="FFFF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802900"/>
                  </a:ext>
                </a:extLst>
              </a:tr>
              <a:tr h="8578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PMP IWG</a:t>
                      </a:r>
                    </a:p>
                  </a:txBody>
                  <a:tcPr marT="34290" marB="3429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kumimoji="1" lang="ja-JP" altLang="en-US" sz="2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T="34290" marB="34290"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1" lang="en-US" altLang="ja-JP" sz="2400" b="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ask guidance how to merge PMP document into GTR15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T="34290" marB="34290" anchor="ctr"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7075"/>
                  </a:ext>
                </a:extLst>
              </a:tr>
              <a:tr h="8578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UNR WLTP</a:t>
                      </a:r>
                    </a:p>
                  </a:txBody>
                  <a:tcPr marT="34290" marB="3429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T="34290" marB="3429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en-US" altLang="ja-JP" sz="1800" b="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   &lt; for information purpose only &gt;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1" lang="en-US" altLang="ja-JP" sz="2400" b="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submit two(2) working documents to WP.29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T="34290" marB="34290" anchor="ctr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151977"/>
                  </a:ext>
                </a:extLst>
              </a:tr>
              <a:tr h="8578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UNR83-08(/09)</a:t>
                      </a: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submit </a:t>
                      </a:r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Working Documents </a:t>
                      </a:r>
                      <a:r>
                        <a:rPr kumimoji="1" lang="en-US" altLang="ja-JP" sz="24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for</a:t>
                      </a:r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approval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postpone to 82</a:t>
                      </a:r>
                      <a:r>
                        <a:rPr kumimoji="1" lang="en-US" altLang="ja-JP" sz="2400" b="0" baseline="30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nd</a:t>
                      </a: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GRPE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T="34290" marB="3429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397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60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4"/>
          <p:cNvSpPr txBox="1"/>
          <p:nvPr/>
        </p:nvSpPr>
        <p:spPr>
          <a:xfrm>
            <a:off x="251520" y="195486"/>
            <a:ext cx="9348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i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3. Modification of UNR WLTP for WP.29 Approval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711080" y="2213354"/>
            <a:ext cx="77271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Please take a look at</a:t>
            </a:r>
          </a:p>
          <a:p>
            <a:pPr algn="ctr"/>
            <a:r>
              <a:rPr lang="en-US" altLang="ja-JP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Separate Document</a:t>
            </a:r>
            <a:endParaRPr lang="ja-JP" altLang="en-US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6076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9" b="16099"/>
          <a:stretch/>
        </p:blipFill>
        <p:spPr>
          <a:xfrm>
            <a:off x="8832324" y="171283"/>
            <a:ext cx="2240799" cy="1224296"/>
          </a:xfrm>
          <a:prstGeom prst="rect">
            <a:avLst/>
          </a:prstGeom>
        </p:spPr>
      </p:pic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718858"/>
              </p:ext>
            </p:extLst>
          </p:nvPr>
        </p:nvGraphicFramePr>
        <p:xfrm>
          <a:off x="411104" y="1493991"/>
          <a:ext cx="11505592" cy="511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1">
                  <a:extLst>
                    <a:ext uri="{9D8B030D-6E8A-4147-A177-3AD203B41FA5}">
                      <a16:colId xmlns:a16="http://schemas.microsoft.com/office/drawing/2014/main" val="1712222578"/>
                    </a:ext>
                  </a:extLst>
                </a:gridCol>
                <a:gridCol w="1624397">
                  <a:extLst>
                    <a:ext uri="{9D8B030D-6E8A-4147-A177-3AD203B41FA5}">
                      <a16:colId xmlns:a16="http://schemas.microsoft.com/office/drawing/2014/main" val="2920681368"/>
                    </a:ext>
                  </a:extLst>
                </a:gridCol>
                <a:gridCol w="1821126">
                  <a:extLst>
                    <a:ext uri="{9D8B030D-6E8A-4147-A177-3AD203B41FA5}">
                      <a16:colId xmlns:a16="http://schemas.microsoft.com/office/drawing/2014/main" val="444370597"/>
                    </a:ext>
                  </a:extLst>
                </a:gridCol>
                <a:gridCol w="1972047">
                  <a:extLst>
                    <a:ext uri="{9D8B030D-6E8A-4147-A177-3AD203B41FA5}">
                      <a16:colId xmlns:a16="http://schemas.microsoft.com/office/drawing/2014/main" val="2328402595"/>
                    </a:ext>
                  </a:extLst>
                </a:gridCol>
                <a:gridCol w="2595859">
                  <a:extLst>
                    <a:ext uri="{9D8B030D-6E8A-4147-A177-3AD203B41FA5}">
                      <a16:colId xmlns:a16="http://schemas.microsoft.com/office/drawing/2014/main" val="3172147514"/>
                    </a:ext>
                  </a:extLst>
                </a:gridCol>
                <a:gridCol w="2066042">
                  <a:extLst>
                    <a:ext uri="{9D8B030D-6E8A-4147-A177-3AD203B41FA5}">
                      <a16:colId xmlns:a16="http://schemas.microsoft.com/office/drawing/2014/main" val="3160257522"/>
                    </a:ext>
                  </a:extLst>
                </a:gridCol>
              </a:tblGrid>
              <a:tr h="511323">
                <a:tc>
                  <a:txBody>
                    <a:bodyPr/>
                    <a:lstStyle/>
                    <a:p>
                      <a:r>
                        <a:rPr kumimoji="1" lang="en-US" altLang="ja-JP" b="1" i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items</a:t>
                      </a:r>
                      <a:endParaRPr kumimoji="1" lang="ja-JP" altLang="en-US" b="1" i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i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CONTENTs</a:t>
                      </a:r>
                      <a:endParaRPr kumimoji="1" lang="ja-JP" altLang="en-US" b="1" i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i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notes</a:t>
                      </a:r>
                      <a:endParaRPr kumimoji="1" lang="ja-JP" altLang="en-US" b="1" i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i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current UNR83</a:t>
                      </a:r>
                      <a:endParaRPr kumimoji="1" lang="ja-JP" altLang="en-US" b="1" i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991230"/>
                  </a:ext>
                </a:extLst>
              </a:tr>
              <a:tr h="65572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Scope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All vehicle categories except FCHV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Vehicles with petrol fuel only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569253"/>
                  </a:ext>
                </a:extLst>
              </a:tr>
              <a:tr h="1178643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Measured Parameter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Gaseous compounds(HC/CO/NOx),</a:t>
                      </a:r>
                      <a:r>
                        <a:rPr kumimoji="1" lang="en-US" altLang="ja-JP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</a:p>
                    <a:p>
                      <a:r>
                        <a:rPr kumimoji="1" lang="en-US" altLang="ja-JP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Particulate matter, Particle number, </a:t>
                      </a:r>
                    </a:p>
                    <a:p>
                      <a:r>
                        <a:rPr kumimoji="1" lang="en-US" altLang="ja-JP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CO2, Fuel efficiency,</a:t>
                      </a:r>
                    </a:p>
                    <a:p>
                      <a:r>
                        <a:rPr kumimoji="1" lang="en-US" altLang="ja-JP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Electric range/consumption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HC and CO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67560"/>
                  </a:ext>
                </a:extLst>
              </a:tr>
              <a:tr h="673085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Family Concept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Vehicle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Power to Mass Ratio</a:t>
                      </a:r>
                      <a:r>
                        <a:rPr kumimoji="1" lang="en-US" altLang="ja-JP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selection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most energy consumed configuration</a:t>
                      </a:r>
                    </a:p>
                  </a:txBody>
                  <a:tcPr anchor="ctr" anchorCtr="1"/>
                </a:tc>
                <a:tc rowSpan="5"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consider the balance between required accuracy and limited infrastructure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not defined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700616"/>
                  </a:ext>
                </a:extLst>
              </a:tr>
              <a:tr h="46043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ICE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✔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-</a:t>
                      </a: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673943"/>
                  </a:ext>
                </a:extLst>
              </a:tr>
              <a:tr h="4604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NOVC-HEV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en-US" altLang="ja-JP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-</a:t>
                      </a: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674607"/>
                  </a:ext>
                </a:extLst>
              </a:tr>
              <a:tr h="46043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OVC-HEV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en-US" altLang="ja-JP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✔</a:t>
                      </a: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460268"/>
                  </a:ext>
                </a:extLst>
              </a:tr>
              <a:tr h="46043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</a:t>
                      </a: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kumimoji="1" lang="en-US" altLang="ja-JP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632999"/>
                  </a:ext>
                </a:extLst>
              </a:tr>
            </a:tbl>
          </a:graphicData>
        </a:graphic>
      </p:graphicFrame>
      <p:sp>
        <p:nvSpPr>
          <p:cNvPr id="6" name="Textfeld 4"/>
          <p:cNvSpPr txBox="1"/>
          <p:nvPr/>
        </p:nvSpPr>
        <p:spPr>
          <a:xfrm>
            <a:off x="429380" y="103984"/>
            <a:ext cx="6553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i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4. Overview of </a:t>
            </a:r>
            <a:r>
              <a:rPr lang="de-DE" altLang="ja-JP" sz="2800" b="1" i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GTR15 Amd#6 </a:t>
            </a:r>
            <a:r>
              <a:rPr lang="de-DE" sz="2800" b="1" i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(1</a:t>
            </a:r>
            <a:r>
              <a:rPr lang="de-DE" sz="2800" b="1" i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7" name="Textfeld 4"/>
          <p:cNvSpPr txBox="1"/>
          <p:nvPr/>
        </p:nvSpPr>
        <p:spPr>
          <a:xfrm>
            <a:off x="429380" y="709779"/>
            <a:ext cx="8251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Annex 13 : Low Temperature Testing</a:t>
            </a:r>
          </a:p>
        </p:txBody>
      </p:sp>
      <p:sp>
        <p:nvSpPr>
          <p:cNvPr id="3" name="正方形/長方形 2"/>
          <p:cNvSpPr/>
          <p:nvPr/>
        </p:nvSpPr>
        <p:spPr>
          <a:xfrm rot="18893140">
            <a:off x="7572421" y="529072"/>
            <a:ext cx="17363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FF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!!NEW!!</a:t>
            </a:r>
            <a:endParaRPr lang="ja-JP" altLang="en-US" sz="3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66FFFF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7127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29380" y="103984"/>
            <a:ext cx="6553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i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4. Overview of </a:t>
            </a:r>
            <a:r>
              <a:rPr lang="de-DE" altLang="ja-JP" sz="2800" b="1" i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GTR15 Amd#6 </a:t>
            </a:r>
            <a:r>
              <a:rPr lang="de-DE" sz="2800" b="1" i="1" u="sng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(2</a:t>
            </a:r>
            <a:r>
              <a:rPr lang="de-DE" sz="2800" b="1" i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157353"/>
              </p:ext>
            </p:extLst>
          </p:nvPr>
        </p:nvGraphicFramePr>
        <p:xfrm>
          <a:off x="429380" y="1485970"/>
          <a:ext cx="11305420" cy="5091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209">
                  <a:extLst>
                    <a:ext uri="{9D8B030D-6E8A-4147-A177-3AD203B41FA5}">
                      <a16:colId xmlns:a16="http://schemas.microsoft.com/office/drawing/2014/main" val="1712222578"/>
                    </a:ext>
                  </a:extLst>
                </a:gridCol>
                <a:gridCol w="3801721">
                  <a:extLst>
                    <a:ext uri="{9D8B030D-6E8A-4147-A177-3AD203B41FA5}">
                      <a16:colId xmlns:a16="http://schemas.microsoft.com/office/drawing/2014/main" val="2920681368"/>
                    </a:ext>
                  </a:extLst>
                </a:gridCol>
                <a:gridCol w="3274142">
                  <a:extLst>
                    <a:ext uri="{9D8B030D-6E8A-4147-A177-3AD203B41FA5}">
                      <a16:colId xmlns:a16="http://schemas.microsoft.com/office/drawing/2014/main" val="3172147514"/>
                    </a:ext>
                  </a:extLst>
                </a:gridCol>
                <a:gridCol w="2148348">
                  <a:extLst>
                    <a:ext uri="{9D8B030D-6E8A-4147-A177-3AD203B41FA5}">
                      <a16:colId xmlns:a16="http://schemas.microsoft.com/office/drawing/2014/main" val="3160257522"/>
                    </a:ext>
                  </a:extLst>
                </a:gridCol>
              </a:tblGrid>
              <a:tr h="718654">
                <a:tc>
                  <a:txBody>
                    <a:bodyPr/>
                    <a:lstStyle/>
                    <a:p>
                      <a:r>
                        <a:rPr kumimoji="1" lang="en-US" altLang="ja-JP" b="1" i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items</a:t>
                      </a:r>
                      <a:endParaRPr kumimoji="1" lang="ja-JP" altLang="en-US" b="1" i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i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CONTENTs</a:t>
                      </a:r>
                      <a:endParaRPr kumimoji="1" lang="ja-JP" altLang="en-US" b="1" i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i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notes</a:t>
                      </a:r>
                      <a:endParaRPr kumimoji="1" lang="ja-JP" altLang="en-US" b="1" i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i="1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current UNR83</a:t>
                      </a:r>
                      <a:endParaRPr kumimoji="1" lang="ja-JP" altLang="en-US" b="1" i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991230"/>
                  </a:ext>
                </a:extLst>
              </a:tr>
              <a:tr h="562639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Test 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same as 23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℃ 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test (Type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Urban cycle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569253"/>
                  </a:ext>
                </a:extLst>
              </a:tr>
              <a:tr h="634015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Road-Load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apply same dyna.</a:t>
                      </a:r>
                      <a:r>
                        <a:rPr kumimoji="1" lang="en-US" altLang="ja-JP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setting value* as Type 1 test </a:t>
                      </a:r>
                    </a:p>
                    <a:p>
                      <a:r>
                        <a:rPr kumimoji="1" lang="en-US" altLang="ja-JP" sz="1600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sym typeface="Wingdings" panose="05000000000000000000" pitchFamily="2" charset="2"/>
                        </a:rPr>
                        <a:t>*) except aerodynamic coefficient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reflect the technology installed in each vehicle</a:t>
                      </a:r>
                      <a:r>
                        <a:rPr kumimoji="1" lang="en-US" altLang="ja-JP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Type 1 value</a:t>
                      </a:r>
                    </a:p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0.9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174482455"/>
                  </a:ext>
                </a:extLst>
              </a:tr>
              <a:tr h="634015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Test Fuel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(e.g. petrol RVP 70~90kPa)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more representative winter 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(e.g. </a:t>
                      </a:r>
                      <a:r>
                        <a:rPr kumimoji="1" lang="en-US" altLang="ja-JP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petrol RVP </a:t>
                      </a:r>
                    </a:p>
                    <a:p>
                      <a:r>
                        <a:rPr kumimoji="1" lang="en-US" altLang="ja-JP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      56~95kPa)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6756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Auxiliary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Heater, Defrost,</a:t>
                      </a:r>
                    </a:p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Passing-beam headlamps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NONE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370256"/>
                  </a:ext>
                </a:extLst>
              </a:tr>
              <a:tr h="58617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Soaking prior to pre-conditioning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ICEs / HEV</a:t>
                      </a:r>
                      <a:r>
                        <a:rPr kumimoji="1" lang="en-US" altLang="ja-JP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CS test : can be omitted with authority approval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consider the balance between required accuracy and limited infrastructure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NONE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592450"/>
                  </a:ext>
                </a:extLst>
              </a:tr>
              <a:tr h="58617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HEV CD test &amp;</a:t>
                      </a:r>
                      <a:r>
                        <a:rPr kumimoji="1" lang="en-US" altLang="ja-JP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PEV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</a:t>
                      </a:r>
                      <a:r>
                        <a:rPr kumimoji="1" lang="en-US" altLang="ja-JP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: MUST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make</a:t>
                      </a:r>
                      <a:r>
                        <a:rPr kumimoji="1" lang="en-US" altLang="ja-JP" baseline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b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attery conditions stable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434487"/>
                  </a:ext>
                </a:extLst>
              </a:tr>
            </a:tbl>
          </a:graphicData>
        </a:graphic>
      </p:graphicFrame>
      <p:sp>
        <p:nvSpPr>
          <p:cNvPr id="7" name="Textfeld 4"/>
          <p:cNvSpPr txBox="1"/>
          <p:nvPr/>
        </p:nvSpPr>
        <p:spPr>
          <a:xfrm>
            <a:off x="429380" y="709779"/>
            <a:ext cx="8251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Annex 13 : Low Temperature Testing</a:t>
            </a:r>
          </a:p>
        </p:txBody>
      </p:sp>
      <p:cxnSp>
        <p:nvCxnSpPr>
          <p:cNvPr id="3" name="直線コネクタ 2"/>
          <p:cNvCxnSpPr/>
          <p:nvPr/>
        </p:nvCxnSpPr>
        <p:spPr>
          <a:xfrm>
            <a:off x="9986211" y="3224463"/>
            <a:ext cx="13956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9" b="16099"/>
          <a:stretch/>
        </p:blipFill>
        <p:spPr>
          <a:xfrm>
            <a:off x="8832324" y="171283"/>
            <a:ext cx="2240799" cy="1224296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 rot="18893140">
            <a:off x="7572421" y="529072"/>
            <a:ext cx="17363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FF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!!NEW!!</a:t>
            </a:r>
            <a:endParaRPr lang="ja-JP" altLang="en-US" sz="32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66FFFF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983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920</Words>
  <Application>Microsoft Office PowerPoint</Application>
  <PresentationFormat>Widescreen</PresentationFormat>
  <Paragraphs>252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Meiryo UI</vt:lpstr>
      <vt:lpstr>游ゴシック</vt:lpstr>
      <vt:lpstr>游ゴシック Light</vt:lpstr>
      <vt:lpstr>Arial</vt:lpstr>
      <vt:lpstr>Wingdings</vt:lpstr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トヨタ自動車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</dc:creator>
  <cp:lastModifiedBy>Francois Cuenot</cp:lastModifiedBy>
  <cp:revision>188</cp:revision>
  <dcterms:created xsi:type="dcterms:W3CDTF">2019-05-06T06:08:25Z</dcterms:created>
  <dcterms:modified xsi:type="dcterms:W3CDTF">2020-06-08T11:50:07Z</dcterms:modified>
</cp:coreProperties>
</file>