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4" r:id="rId3"/>
    <p:sldId id="285" r:id="rId4"/>
    <p:sldId id="271" r:id="rId5"/>
    <p:sldId id="272" r:id="rId6"/>
    <p:sldId id="274" r:id="rId7"/>
    <p:sldId id="289" r:id="rId8"/>
    <p:sldId id="290" r:id="rId9"/>
    <p:sldId id="275" r:id="rId10"/>
    <p:sldId id="2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9"/>
    <p:restoredTop sz="86418"/>
  </p:normalViewPr>
  <p:slideViewPr>
    <p:cSldViewPr snapToGrid="0" snapToObjects="1">
      <p:cViewPr varScale="1">
        <p:scale>
          <a:sx n="98" d="100"/>
          <a:sy n="98" d="100"/>
        </p:scale>
        <p:origin x="1452" y="72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16-1-2020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16-1-2020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915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59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846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61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73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ce.org/fileadmin/DAM/trans/doc/2019/wp29grpe/ECE-TRANS-WP29-GRPE-2019-12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iki.unece.org/pages/viewpage.action?pageId=63308245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03" y="1337001"/>
            <a:ext cx="12192000" cy="1518885"/>
          </a:xfrm>
        </p:spPr>
        <p:txBody>
          <a:bodyPr/>
          <a:lstStyle/>
          <a:p>
            <a:r>
              <a:rPr lang="en-US" dirty="0"/>
              <a:t>UNECE GRPE Informal Group on Environmental and Propulsion Performance Requirements of L-cat Vehicles (EPPR L-cat)</a:t>
            </a:r>
            <a:br>
              <a:rPr lang="en-US" dirty="0"/>
            </a:br>
            <a:r>
              <a:rPr lang="en-US" dirty="0"/>
              <a:t>State of 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082630"/>
            <a:ext cx="12192000" cy="356859"/>
          </a:xfrm>
        </p:spPr>
        <p:txBody>
          <a:bodyPr/>
          <a:lstStyle/>
          <a:p>
            <a:r>
              <a:rPr lang="en-US" dirty="0"/>
              <a:t>Adolfo </a:t>
            </a:r>
            <a:r>
              <a:rPr lang="en-US" dirty="0" err="1"/>
              <a:t>Perujo</a:t>
            </a:r>
            <a:r>
              <a:rPr lang="en-US" dirty="0"/>
              <a:t> (IWG chairman)</a:t>
            </a:r>
          </a:p>
        </p:txBody>
      </p:sp>
      <p:sp>
        <p:nvSpPr>
          <p:cNvPr id="4" name="Textfeld 12"/>
          <p:cNvSpPr txBox="1">
            <a:spLocks noChangeArrowheads="1"/>
          </p:cNvSpPr>
          <p:nvPr/>
        </p:nvSpPr>
        <p:spPr bwMode="auto">
          <a:xfrm>
            <a:off x="9098281" y="142030"/>
            <a:ext cx="29417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kumimoji="0" lang="en-U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GRPE-80-</a:t>
            </a:r>
            <a:r>
              <a:rPr kumimoji="0" lang="en-GB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kumimoji="0" lang="de-DE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80th GRPE, 14-17 January 2020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Agenda item 8(b)</a:t>
            </a:r>
            <a:endParaRPr kumimoji="0" lang="de-DE" sz="1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2" y="6070828"/>
            <a:ext cx="921903" cy="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2419350" y="3273440"/>
            <a:ext cx="9201150" cy="830997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me 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adolfo.perujo@ec.europa.eu</a:t>
            </a:r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49" y="120772"/>
            <a:ext cx="9454551" cy="294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82" y="6070828"/>
            <a:ext cx="921903" cy="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0" y="1290466"/>
            <a:ext cx="11258550" cy="5814060"/>
          </a:xfrm>
        </p:spPr>
        <p:txBody>
          <a:bodyPr/>
          <a:lstStyle/>
          <a:p>
            <a:pPr marL="182563"/>
            <a:r>
              <a:rPr lang="en-GB" sz="2100" b="1" dirty="0"/>
              <a:t>Face-to-face meetings</a:t>
            </a:r>
          </a:p>
          <a:p>
            <a:pPr marL="968375" indent="-342900">
              <a:buFont typeface="Arial" panose="020B0604020202020204" pitchFamily="34" charset="0"/>
              <a:buChar char="•"/>
            </a:pPr>
            <a:r>
              <a:rPr lang="en-GB" sz="2100" dirty="0"/>
              <a:t>08-09 Jan 2019:  EPPR 26th (GRPE Geneva summary; GTR2 &amp; OBD2)</a:t>
            </a:r>
          </a:p>
          <a:p>
            <a:pPr marL="968375" indent="-342900">
              <a:buFont typeface="Arial" panose="020B0604020202020204" pitchFamily="34" charset="0"/>
              <a:buChar char="•"/>
            </a:pPr>
            <a:r>
              <a:rPr lang="en-GB" sz="2100" dirty="0"/>
              <a:t>19-22 Feb 2019: EPPR 27</a:t>
            </a:r>
            <a:r>
              <a:rPr lang="en-GB" sz="2100" baseline="30000" dirty="0"/>
              <a:t>th</a:t>
            </a:r>
            <a:r>
              <a:rPr lang="en-GB" sz="2100" dirty="0"/>
              <a:t> (JRC </a:t>
            </a:r>
            <a:r>
              <a:rPr lang="en-GB" sz="2100" dirty="0" err="1"/>
              <a:t>Ispra</a:t>
            </a:r>
            <a:r>
              <a:rPr lang="en-GB" sz="2100" dirty="0"/>
              <a:t>; GTR2 &amp; OBD2)</a:t>
            </a:r>
          </a:p>
          <a:p>
            <a:pPr marL="968375" indent="-342900">
              <a:buFont typeface="Arial" panose="020B0604020202020204" pitchFamily="34" charset="0"/>
              <a:buChar char="•"/>
            </a:pPr>
            <a:r>
              <a:rPr lang="en-GB" sz="2100" dirty="0"/>
              <a:t>26-29 Mar 2019: EPPR 28</a:t>
            </a:r>
            <a:r>
              <a:rPr lang="en-GB" sz="2100" baseline="30000" dirty="0"/>
              <a:t>th</a:t>
            </a:r>
            <a:r>
              <a:rPr lang="en-GB" sz="2100" dirty="0"/>
              <a:t> (Geneva; GTR2 &amp; OBD2)</a:t>
            </a:r>
          </a:p>
          <a:p>
            <a:pPr marL="968375" indent="-342900">
              <a:buFont typeface="Arial" panose="020B0604020202020204" pitchFamily="34" charset="0"/>
              <a:buChar char="•"/>
            </a:pPr>
            <a:r>
              <a:rPr lang="en-GB" sz="2100" dirty="0"/>
              <a:t>21-22 May 2019: EPPR 29</a:t>
            </a:r>
            <a:r>
              <a:rPr lang="en-GB" sz="2100" baseline="30000" dirty="0"/>
              <a:t>th</a:t>
            </a:r>
            <a:r>
              <a:rPr lang="en-GB" sz="2100" dirty="0"/>
              <a:t> (Geneva; GTR2 &amp; OBD2)</a:t>
            </a:r>
          </a:p>
          <a:p>
            <a:pPr marL="968375" indent="-342900">
              <a:buFont typeface="Arial" panose="020B0604020202020204" pitchFamily="34" charset="0"/>
              <a:buChar char="•"/>
            </a:pPr>
            <a:r>
              <a:rPr lang="en-GB" sz="2100" dirty="0"/>
              <a:t>15-18 Oct. 2019: EPPR 31</a:t>
            </a:r>
            <a:r>
              <a:rPr lang="en-GB" sz="2100" baseline="30000" dirty="0"/>
              <a:t>st</a:t>
            </a:r>
            <a:r>
              <a:rPr lang="en-GB" sz="2100" dirty="0"/>
              <a:t> (CARB; OBD2 &amp; Durability)</a:t>
            </a:r>
          </a:p>
          <a:p>
            <a:pPr marL="968375" indent="-342900">
              <a:buFont typeface="Arial" panose="020B0604020202020204" pitchFamily="34" charset="0"/>
              <a:buChar char="•"/>
            </a:pPr>
            <a:r>
              <a:rPr lang="en-GB" sz="2100" dirty="0"/>
              <a:t>14-15 Jan. 2020: EPPR 33</a:t>
            </a:r>
            <a:r>
              <a:rPr lang="en-GB" sz="2100" baseline="30000" dirty="0"/>
              <a:t>rd</a:t>
            </a:r>
            <a:r>
              <a:rPr lang="en-GB" sz="2100" dirty="0"/>
              <a:t> (Geneva; OBD2 &amp; Durability)</a:t>
            </a:r>
          </a:p>
          <a:p>
            <a:pPr marL="968375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FF0000"/>
                </a:solidFill>
              </a:rPr>
              <a:t>12-13 Feb. 2020: EPPR 34</a:t>
            </a:r>
            <a:r>
              <a:rPr lang="en-GB" sz="2100" baseline="30000" dirty="0">
                <a:solidFill>
                  <a:srgbClr val="FF0000"/>
                </a:solidFill>
              </a:rPr>
              <a:t>th</a:t>
            </a:r>
            <a:r>
              <a:rPr lang="en-GB" sz="2100" dirty="0">
                <a:solidFill>
                  <a:srgbClr val="FF0000"/>
                </a:solidFill>
              </a:rPr>
              <a:t> (NL; OBD2 &amp; Durability)</a:t>
            </a:r>
          </a:p>
          <a:p>
            <a:pPr marL="182563"/>
            <a:r>
              <a:rPr lang="en-GB" sz="2100" b="1" dirty="0"/>
              <a:t>Web conferences</a:t>
            </a:r>
            <a:endParaRPr lang="en-GB" sz="2100" dirty="0"/>
          </a:p>
          <a:p>
            <a:pPr marL="982663" indent="-342900">
              <a:buFont typeface="Arial" panose="020B0604020202020204" pitchFamily="34" charset="0"/>
              <a:buChar char="•"/>
            </a:pPr>
            <a:r>
              <a:rPr lang="en-GB" sz="2100" dirty="0"/>
              <a:t>20 Sept. 2019: EPPR 30</a:t>
            </a:r>
            <a:r>
              <a:rPr lang="en-GB" sz="2100" baseline="30000" dirty="0"/>
              <a:t>th</a:t>
            </a:r>
            <a:r>
              <a:rPr lang="en-GB" sz="2100" dirty="0"/>
              <a:t> (OBD2 &amp; Durability)</a:t>
            </a:r>
          </a:p>
          <a:p>
            <a:pPr marL="982663" indent="-342900">
              <a:buFont typeface="Arial" panose="020B0604020202020204" pitchFamily="34" charset="0"/>
              <a:buChar char="•"/>
            </a:pPr>
            <a:r>
              <a:rPr lang="en-GB" sz="2100" dirty="0"/>
              <a:t>04 Dec. 2019:  EPPR 32</a:t>
            </a:r>
            <a:r>
              <a:rPr lang="en-GB" sz="2100" baseline="30000" dirty="0"/>
              <a:t>nd</a:t>
            </a:r>
            <a:r>
              <a:rPr lang="en-GB" sz="2100" dirty="0"/>
              <a:t> (OBD2 &amp; Durability)</a:t>
            </a:r>
          </a:p>
          <a:p>
            <a:pPr marL="982663" indent="-342900">
              <a:buFont typeface="Arial" panose="020B0604020202020204" pitchFamily="34" charset="0"/>
              <a:buChar char="•"/>
            </a:pPr>
            <a:endParaRPr lang="en-GB" sz="2100" dirty="0"/>
          </a:p>
          <a:p>
            <a:endParaRPr lang="en-GB" sz="2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EPPR meetings in 2019/2020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82" y="6070828"/>
            <a:ext cx="921903" cy="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09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3649" y="1570990"/>
            <a:ext cx="12362191" cy="4384676"/>
          </a:xfrm>
        </p:spPr>
        <p:txBody>
          <a:bodyPr/>
          <a:lstStyle/>
          <a:p>
            <a:r>
              <a:rPr lang="en-IE" sz="2600" dirty="0"/>
              <a:t>The IWG issued a working document containing the Amendment 4 to UN GTR No. 2(*) for consideration at the 79</a:t>
            </a:r>
            <a:r>
              <a:rPr lang="en-IE" sz="2600" baseline="30000" dirty="0"/>
              <a:t>th</a:t>
            </a:r>
            <a:r>
              <a:rPr lang="en-IE" sz="2600" dirty="0"/>
              <a:t> session of GRPE (May 2019) (ECE/TRANS/WP.29/GRPE/2019/12)</a:t>
            </a:r>
          </a:p>
          <a:p>
            <a:pPr marL="0" indent="0">
              <a:buNone/>
            </a:pPr>
            <a:r>
              <a:rPr lang="en-IE" sz="1600" dirty="0">
                <a:hlinkClick r:id="rId3"/>
              </a:rPr>
              <a:t>http://www.unece.org/fileadmin/DAM/trans/doc/2019/wp29grpe/ECE-TRANS-WP29-GRPE-2019-12e.pdf</a:t>
            </a:r>
            <a:endParaRPr lang="en-IE" sz="1600" dirty="0"/>
          </a:p>
          <a:p>
            <a:r>
              <a:rPr lang="en-GB" sz="2600" dirty="0"/>
              <a:t>GRPE-79-21 (EPPR) amendments to GRPE/2019/12 </a:t>
            </a:r>
            <a:r>
              <a:rPr lang="en-GB" sz="2600" i="1" u="sng" dirty="0"/>
              <a:t>Endorsed by GRPE</a:t>
            </a:r>
            <a:endParaRPr lang="en-IE" sz="2600" i="1" u="sng" dirty="0"/>
          </a:p>
          <a:p>
            <a:r>
              <a:rPr lang="en-IE" sz="2600" dirty="0"/>
              <a:t>GRPE-79-21-Rev.1 (Sec.) amendments to GRPE-79-21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400" dirty="0"/>
              <a:t>Inclusion of the "Statement of technical rationale and justification"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400" dirty="0"/>
              <a:t>Several minor editorial points</a:t>
            </a:r>
          </a:p>
          <a:p>
            <a:r>
              <a:rPr lang="en-IE" sz="2600" dirty="0"/>
              <a:t>EPPR-30-01 (EPPR Sec.), revision of GRPE-79-21-Rev.1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sz="2400" dirty="0"/>
              <a:t>Amendments: necessary to remove the last residual references to three- and four-wheelers, which were finally not included in the Scope.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69" y="6035676"/>
            <a:ext cx="111009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2" indent="-358775"/>
            <a:r>
              <a:rPr lang="en-GB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(*)</a:t>
            </a:r>
            <a:r>
              <a:rPr lang="en-IE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on the measurement procedure for two-wheeled motor cycles equipped with a positive or compression ignition engine with regard to the emissions of gaseous pollutants, CO</a:t>
            </a:r>
            <a:r>
              <a:rPr lang="en-IE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IE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emissions and fuel consumption.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Amendment 4 to UN GTR 2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39800" y="1639570"/>
            <a:ext cx="10896600" cy="1812290"/>
          </a:xfrm>
        </p:spPr>
        <p:txBody>
          <a:bodyPr/>
          <a:lstStyle/>
          <a:p>
            <a:r>
              <a:rPr lang="en-IE" dirty="0"/>
              <a:t>WP29-2019-121, on the agenda of Nov 2019 WP29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Based on EPPR-30-01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E" dirty="0"/>
              <a:t>WP29-2019-122, Amend 4 GTR2 Technical Report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90" y="3047106"/>
            <a:ext cx="11738610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GTR Technical Report and Regulation were adopted at Nov 2019 WP29.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49" y="4227090"/>
            <a:ext cx="11422581" cy="24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Amendment of UN GTR 18 to include OBD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610032"/>
            <a:ext cx="10896600" cy="26419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E" b="1" dirty="0"/>
              <a:t>Purpose: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/>
              <a:t>To develop functional aspects of On-Board Diagnostic (OBD) systems.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IE" b="1" dirty="0"/>
              <a:t>Mode of Operation: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/>
              <a:t>“Corresponding Group” within the IWG EPPR L-Cat (agreed by all parties) to concentrate in the development of OBD 2 has been ended as the Phase 1(§) was finished within schedule</a:t>
            </a:r>
          </a:p>
          <a:p>
            <a:pPr marL="457200" lvl="1" indent="0">
              <a:buNone/>
            </a:pPr>
            <a:endParaRPr lang="en-I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8280" y="5909154"/>
            <a:ext cx="10010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E" sz="2200" dirty="0"/>
              <a:t>(§)Speed up to complete phase 1 of the process was necessary because of a CP  required the development of OBD 2 for regional legislation.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000760" y="4117012"/>
            <a:ext cx="10896600" cy="2641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IE" b="1" dirty="0"/>
              <a:t>Vice-chair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/>
              <a:t>The IWG has decided to appoint Mr. Suzuki-san as vice-chair of the EPPR IWG.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200" dirty="0"/>
              <a:t>Mr. Suzuki-san will provide support to the chair in the running of the IWG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IE" sz="2200" dirty="0"/>
          </a:p>
          <a:p>
            <a:pPr marL="457200" lvl="1" indent="0">
              <a:buFont typeface="Arial"/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6666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Amendment of UN GTR 18 to include OBD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1007" y="1557242"/>
            <a:ext cx="11050917" cy="43709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E" b="1" dirty="0"/>
              <a:t>Content: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200" dirty="0"/>
              <a:t>The work of the OBD 2 (amendment to GTR 18) is also based on the European EURO5 regulation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dirty="0"/>
          </a:p>
        </p:txBody>
      </p:sp>
      <p:pic>
        <p:nvPicPr>
          <p:cNvPr id="4" name="図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" y="2760447"/>
            <a:ext cx="5830324" cy="116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" y="4011288"/>
            <a:ext cx="5830323" cy="115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692" y="2716944"/>
            <a:ext cx="5989781" cy="232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82" y="6070828"/>
            <a:ext cx="921903" cy="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Amendment of UN GTR 18 to include OBD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2900" y="1593850"/>
            <a:ext cx="11459210" cy="45569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E" b="1" dirty="0"/>
              <a:t>Progress: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b="1" dirty="0"/>
              <a:t>Informal document GRPE-79-23</a:t>
            </a:r>
            <a:r>
              <a:rPr lang="en-IE" sz="2400" dirty="0"/>
              <a:t>: This is the consolidated document addressing the phase 1 of the work of the IWG and in particular of the work of the Correspondent Group as defined by the IWG in is formation (EPPR-24and its term of reference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b="1" dirty="0"/>
              <a:t>Informal document GRPE-80-XX: </a:t>
            </a:r>
            <a:r>
              <a:rPr lang="en-IE" sz="2400" dirty="0"/>
              <a:t>This is the Informal Document including the full amendment to GTR 18 and the basis of the Working Document planned to be submitted to GRPE in March 2020.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IWG intends to submit a Working Document for endorsement by the GRPE in its next session (81</a:t>
            </a:r>
            <a:r>
              <a:rPr lang="en-US" sz="2400" baseline="30000" dirty="0"/>
              <a:t>st</a:t>
            </a:r>
            <a:r>
              <a:rPr lang="en-US" sz="2400" dirty="0"/>
              <a:t> session – June 2020)</a:t>
            </a:r>
            <a:endParaRPr lang="en-IE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E" sz="2400" dirty="0"/>
              <a:t>Amendment to GTR No.18  is expected to be adopted by WP29 in Nov 2020.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2" y="6070828"/>
            <a:ext cx="921903" cy="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Durability of pollution-control devices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31470" y="1765300"/>
            <a:ext cx="11504930" cy="3614738"/>
          </a:xfrm>
        </p:spPr>
        <p:txBody>
          <a:bodyPr/>
          <a:lstStyle/>
          <a:p>
            <a:r>
              <a:rPr lang="en-IE" dirty="0"/>
              <a:t>The initial working document is based 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Reg. (EU) 168/2013 amended by Reg. (EU) 2019/129 and Reg. (EU) 134/2014 amended by Reg. (EU) 2018/295</a:t>
            </a:r>
          </a:p>
          <a:p>
            <a:r>
              <a:rPr lang="en-IE" dirty="0"/>
              <a:t>Base document:  EPPR-8-11, proposal GTR test type V, submitted by EC at EPPR 8th session in 2014.</a:t>
            </a:r>
          </a:p>
          <a:p>
            <a:r>
              <a:rPr lang="en-US" dirty="0"/>
              <a:t>The work started in the 30</a:t>
            </a:r>
            <a:r>
              <a:rPr lang="en-US" baseline="30000" dirty="0"/>
              <a:t>th</a:t>
            </a:r>
            <a:r>
              <a:rPr lang="en-US" dirty="0"/>
              <a:t> session of the EPPR (Sept. 2019)</a:t>
            </a:r>
          </a:p>
          <a:p>
            <a:r>
              <a:rPr lang="en-US" dirty="0"/>
              <a:t>The work is on-going  </a:t>
            </a:r>
            <a:endParaRPr lang="en-IE" dirty="0"/>
          </a:p>
          <a:p>
            <a:pPr marL="0" indent="0">
              <a:buNone/>
            </a:pPr>
            <a:br>
              <a:rPr lang="en-IE" dirty="0"/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686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IWG EPPR L-cat work outlook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7765" y="1647365"/>
            <a:ext cx="11050917" cy="21245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The IWG intends to request the extension of its mandate for the period 2021-2026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dirty="0"/>
              <a:t>Request to GRPE 81</a:t>
            </a:r>
            <a:r>
              <a:rPr lang="en-US" sz="2400" baseline="30000" dirty="0"/>
              <a:t>st</a:t>
            </a:r>
            <a:r>
              <a:rPr lang="en-US" sz="2400" dirty="0"/>
              <a:t>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Request to WP291 Nov.2020</a:t>
            </a:r>
            <a:endParaRPr lang="en-IE" dirty="0"/>
          </a:p>
          <a:p>
            <a:pPr>
              <a:buFont typeface="Wingdings" panose="05000000000000000000" pitchFamily="2" charset="2"/>
              <a:buChar char="ü"/>
            </a:pPr>
            <a:r>
              <a:rPr lang="en-IE" b="1" dirty="0"/>
              <a:t>Next areas of activities: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/>
              <a:t>Propulsion Unit Performance</a:t>
            </a:r>
          </a:p>
          <a:p>
            <a:pPr lvl="2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Possibly in parallel to the development of the Durability GTR once the OBD amendment work is completed</a:t>
            </a:r>
            <a:endParaRPr lang="en-IE" sz="2400" dirty="0"/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2400" dirty="0"/>
              <a:t>GTRs to be transposed into UN Regulations (?)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437" y="5550260"/>
            <a:ext cx="1098142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GB" sz="2400" dirty="0">
                <a:solidFill>
                  <a:srgbClr val="093B37"/>
                </a:solidFill>
                <a:latin typeface="Verdana"/>
                <a:cs typeface="Verdana"/>
                <a:hlinkClick r:id="rId2"/>
              </a:rPr>
              <a:t>https://wiki.unece.org/pages/viewpage.action?pageId=63308245</a:t>
            </a:r>
            <a:endParaRPr lang="en-GB" sz="2400" dirty="0">
              <a:solidFill>
                <a:srgbClr val="093B37"/>
              </a:solidFill>
              <a:latin typeface="Verdana"/>
              <a:cs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82" y="6070828"/>
            <a:ext cx="921903" cy="7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1570</TotalTime>
  <Words>809</Words>
  <Application>Microsoft Office PowerPoint</Application>
  <PresentationFormat>Widescreen</PresentationFormat>
  <Paragraphs>78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Verdana </vt:lpstr>
      <vt:lpstr>Verdana Standaard</vt:lpstr>
      <vt:lpstr>Arial</vt:lpstr>
      <vt:lpstr>Calibri</vt:lpstr>
      <vt:lpstr>Courier New</vt:lpstr>
      <vt:lpstr>Times New Roman</vt:lpstr>
      <vt:lpstr>Verdana</vt:lpstr>
      <vt:lpstr>Wingdings</vt:lpstr>
      <vt:lpstr>JRC-presentation_new-style_template</vt:lpstr>
      <vt:lpstr>UNECE GRPE Informal Group on Environmental and Propulsion Performance Requirements of L-cat Vehicles (EPPR L-cat) State of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Suppl.10</cp:lastModifiedBy>
  <cp:revision>101</cp:revision>
  <dcterms:created xsi:type="dcterms:W3CDTF">2017-04-24T08:06:23Z</dcterms:created>
  <dcterms:modified xsi:type="dcterms:W3CDTF">2020-01-16T07:29:50Z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kraseal</vt:lpwstr>
  </property>
  <property fmtid="{D5CDD505-2E9C-101B-9397-08002B2CF9AE}" pid="3" name="Offisync_UniqueId">
    <vt:lpwstr>127154</vt:lpwstr>
  </property>
  <property fmtid="{D5CDD505-2E9C-101B-9397-08002B2CF9AE}" pid="4" name="Offisync_UpdateToken">
    <vt:lpwstr>2</vt:lpwstr>
  </property>
  <property fmtid="{D5CDD505-2E9C-101B-9397-08002B2CF9AE}" pid="5" name="Jive_VersionGuid">
    <vt:lpwstr>1c50606e-691c-43c0-88a3-44666ed5f561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Offisync_ServerID">
    <vt:lpwstr>0d3b22a6-6203-4efc-8e8e-b5279256493b</vt:lpwstr>
  </property>
</Properties>
</file>