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5.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6.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7.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8.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9.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 id="2147483832" r:id="rId2"/>
    <p:sldMasterId id="2147483858" r:id="rId3"/>
    <p:sldMasterId id="2147483851" r:id="rId4"/>
    <p:sldMasterId id="2147483865" r:id="rId5"/>
    <p:sldMasterId id="2147483872" r:id="rId6"/>
    <p:sldMasterId id="2147483879" r:id="rId7"/>
    <p:sldMasterId id="2147483886" r:id="rId8"/>
    <p:sldMasterId id="2147483893" r:id="rId9"/>
    <p:sldMasterId id="2147483900" r:id="rId10"/>
  </p:sldMasterIdLst>
  <p:notesMasterIdLst>
    <p:notesMasterId r:id="rId22"/>
  </p:notesMasterIdLst>
  <p:sldIdLst>
    <p:sldId id="326" r:id="rId11"/>
    <p:sldId id="331" r:id="rId12"/>
    <p:sldId id="329" r:id="rId13"/>
    <p:sldId id="332" r:id="rId14"/>
    <p:sldId id="333" r:id="rId15"/>
    <p:sldId id="334" r:id="rId16"/>
    <p:sldId id="335" r:id="rId17"/>
    <p:sldId id="336" r:id="rId18"/>
    <p:sldId id="337" r:id="rId19"/>
    <p:sldId id="338" r:id="rId20"/>
    <p:sldId id="339" r:id="rId21"/>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26"/>
            <p14:sldId id="331"/>
            <p14:sldId id="329"/>
            <p14:sldId id="332"/>
            <p14:sldId id="333"/>
            <p14:sldId id="334"/>
            <p14:sldId id="335"/>
            <p14:sldId id="336"/>
            <p14:sldId id="337"/>
            <p14:sldId id="338"/>
            <p14:sldId id="339"/>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31" userDrawn="1">
          <p15:clr>
            <a:srgbClr val="A4A3A4"/>
          </p15:clr>
        </p15:guide>
        <p15:guide id="9" pos="5193">
          <p15:clr>
            <a:srgbClr val="A4A3A4"/>
          </p15:clr>
        </p15:guide>
        <p15:guide id="10"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howGuides="1">
      <p:cViewPr varScale="1">
        <p:scale>
          <a:sx n="109" d="100"/>
          <a:sy n="109" d="100"/>
        </p:scale>
        <p:origin x="662" y="91"/>
      </p:cViewPr>
      <p:guideLst>
        <p:guide orient="horz" pos="1620"/>
        <p:guide orient="horz" pos="191"/>
        <p:guide orient="horz" pos="854"/>
        <p:guide orient="horz" pos="821"/>
        <p:guide orient="horz" pos="3049"/>
        <p:guide orient="horz" pos="3151"/>
        <p:guide pos="2880"/>
        <p:guide pos="431"/>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03/09/2020</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dirty="0"/>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17" y="143674"/>
            <a:ext cx="4644023" cy="3327854"/>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255413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en-GB" sz="2800" dirty="0"/>
              <a:t>Background</a:t>
            </a:r>
            <a:endParaRPr lang="fr-FR" dirty="0"/>
          </a:p>
        </p:txBody>
      </p:sp>
      <p:sp>
        <p:nvSpPr>
          <p:cNvPr id="5" name="Espace réservé de la date 4"/>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6" name="Espace réservé du pied de page 5"/>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r>
              <a:rPr lang="en-US" b="0" dirty="0"/>
              <a:t>A </a:t>
            </a:r>
            <a:r>
              <a:rPr lang="en-US" b="0" dirty="0" err="1"/>
              <a:t>tyre</a:t>
            </a:r>
            <a:r>
              <a:rPr lang="en-US" b="0" dirty="0"/>
              <a:t> manufacturer applied to get an EC type-approval in respect of a type of </a:t>
            </a:r>
            <a:r>
              <a:rPr lang="en-US" b="0" dirty="0" err="1"/>
              <a:t>tyre</a:t>
            </a:r>
            <a:r>
              <a:rPr lang="en-US" b="0" dirty="0"/>
              <a:t> that incorporates a new architecture. </a:t>
            </a:r>
          </a:p>
          <a:p>
            <a:pPr>
              <a:spcBef>
                <a:spcPts val="1200"/>
              </a:spcBef>
            </a:pPr>
            <a:r>
              <a:rPr lang="en-US" b="0" dirty="0"/>
              <a:t>This new architecture has the functionalities of a Radial </a:t>
            </a:r>
            <a:r>
              <a:rPr lang="en-US" b="0" dirty="0" err="1"/>
              <a:t>tyre</a:t>
            </a:r>
            <a:r>
              <a:rPr lang="en-US" b="0" dirty="0"/>
              <a:t> (mechanical decoupling of the summit and the bead), but strictly speaking, does not meet the regulatory definition of a radial structure, insofar as the condition " are laid substantially at 90° " is not everywhere respected, especially under the summit of the </a:t>
            </a:r>
            <a:r>
              <a:rPr lang="en-US" b="0" dirty="0" err="1"/>
              <a:t>tyre</a:t>
            </a:r>
            <a:r>
              <a:rPr lang="en-US" b="0" dirty="0"/>
              <a:t>. </a:t>
            </a:r>
          </a:p>
          <a:p>
            <a:pPr>
              <a:spcBef>
                <a:spcPts val="1200"/>
              </a:spcBef>
            </a:pPr>
            <a:r>
              <a:rPr lang="en-US" b="0" dirty="0"/>
              <a:t>As this structural architecture opens new radial </a:t>
            </a:r>
            <a:r>
              <a:rPr lang="en-US" b="0" dirty="0" err="1"/>
              <a:t>tyres</a:t>
            </a:r>
            <a:r>
              <a:rPr lang="en-US" b="0" dirty="0"/>
              <a:t> performances possibilities, the followings actions have been done:</a:t>
            </a:r>
          </a:p>
          <a:p>
            <a:pPr lvl="1"/>
            <a:r>
              <a:rPr lang="en-US" b="0" dirty="0"/>
              <a:t>Based on R30 and R117 tests results, France granted provisional approvals to this </a:t>
            </a:r>
            <a:r>
              <a:rPr lang="en-US" b="0" dirty="0" err="1"/>
              <a:t>tyre</a:t>
            </a:r>
            <a:r>
              <a:rPr lang="en-US" b="0" dirty="0"/>
              <a:t> type for use in France only.</a:t>
            </a:r>
          </a:p>
          <a:p>
            <a:pPr lvl="1"/>
            <a:r>
              <a:rPr lang="en-US" b="0" dirty="0"/>
              <a:t>France has been authorized by EC to grand an EC type approval.</a:t>
            </a:r>
          </a:p>
          <a:p>
            <a:pPr lvl="1"/>
            <a:r>
              <a:rPr lang="en-US" b="0" dirty="0"/>
              <a:t>As Radial definition revision is necessary, France propose a working document to upgrade the Radial definition of the UN_ECE regulations. </a:t>
            </a:r>
          </a:p>
          <a:p>
            <a:pPr lvl="0"/>
            <a:endParaRPr lang="fr-FR" dirty="0"/>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extLst>
      <p:ext uri="{BB962C8B-B14F-4D97-AF65-F5344CB8AC3E}">
        <p14:creationId xmlns:p14="http://schemas.microsoft.com/office/powerpoint/2010/main" val="2294368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 b="1" i="0" u="none" strike="noStrike" kern="1200" cap="none" spc="0" normalizeH="0" baseline="0" noProof="0">
                <a:ln>
                  <a:noFill/>
                </a:ln>
                <a:solidFill>
                  <a:srgbClr val="000000">
                    <a:alpha val="0"/>
                  </a:srgbClr>
                </a:solidFill>
                <a:effectLst/>
                <a:uLnTx/>
                <a:uFillTx/>
                <a:latin typeface="Arial"/>
                <a:ea typeface="+mn-ea"/>
                <a:cs typeface="+mn-cs"/>
              </a:rPr>
              <a:t>XX/XX/XXXX</a:t>
            </a:r>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140CD-8AED-46FF-A9A2-77308F3F39AE}" type="slidenum">
              <a:rPr kumimoji="0" lang="fr-FR" sz="100" b="1" i="0" u="none" strike="noStrike" kern="1200" cap="none" spc="0" normalizeH="0" baseline="0" noProof="0" smtClean="0">
                <a:ln>
                  <a:noFill/>
                </a:ln>
                <a:solidFill>
                  <a:srgbClr val="000000">
                    <a:alpha val="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17" y="143674"/>
            <a:ext cx="4644023" cy="3327854"/>
          </a:xfrm>
          <a:prstGeom prst="rect">
            <a:avLst/>
          </a:prstGeom>
        </p:spPr>
      </p:pic>
    </p:spTree>
    <p:extLst>
      <p:ext uri="{BB962C8B-B14F-4D97-AF65-F5344CB8AC3E}">
        <p14:creationId xmlns:p14="http://schemas.microsoft.com/office/powerpoint/2010/main" val="4278894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3" name="Espace réservé du pied de page 2"/>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numéro de diapositive 7"/>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51865"/>
            <a:ext cx="2383510" cy="1707996"/>
          </a:xfrm>
          <a:prstGeom prst="rect">
            <a:avLst/>
          </a:prstGeom>
        </p:spPr>
      </p:pic>
    </p:spTree>
    <p:extLst>
      <p:ext uri="{BB962C8B-B14F-4D97-AF65-F5344CB8AC3E}">
        <p14:creationId xmlns:p14="http://schemas.microsoft.com/office/powerpoint/2010/main" val="2291848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560143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393322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765814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en-GB" sz="2800" dirty="0"/>
              <a:t>Background</a:t>
            </a:r>
            <a:endParaRPr lang="fr-FR" dirty="0"/>
          </a:p>
        </p:txBody>
      </p:sp>
      <p:sp>
        <p:nvSpPr>
          <p:cNvPr id="5" name="Espace réservé de la date 4"/>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6" name="Espace réservé du pied de page 5"/>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r>
              <a:rPr lang="en-US" b="0" dirty="0"/>
              <a:t>A </a:t>
            </a:r>
            <a:r>
              <a:rPr lang="en-US" b="0" dirty="0" err="1"/>
              <a:t>tyre</a:t>
            </a:r>
            <a:r>
              <a:rPr lang="en-US" b="0" dirty="0"/>
              <a:t> manufacturer applied to get an EC type-approval in respect of a type of </a:t>
            </a:r>
            <a:r>
              <a:rPr lang="en-US" b="0" dirty="0" err="1"/>
              <a:t>tyre</a:t>
            </a:r>
            <a:r>
              <a:rPr lang="en-US" b="0" dirty="0"/>
              <a:t> that incorporates a new architecture. </a:t>
            </a:r>
          </a:p>
          <a:p>
            <a:pPr>
              <a:spcBef>
                <a:spcPts val="1200"/>
              </a:spcBef>
            </a:pPr>
            <a:r>
              <a:rPr lang="en-US" b="0" dirty="0"/>
              <a:t>This new architecture has the functionalities of a Radial </a:t>
            </a:r>
            <a:r>
              <a:rPr lang="en-US" b="0" dirty="0" err="1"/>
              <a:t>tyre</a:t>
            </a:r>
            <a:r>
              <a:rPr lang="en-US" b="0" dirty="0"/>
              <a:t> (mechanical decoupling of the summit and the bead), but strictly speaking, does not meet the regulatory definition of a radial structure, insofar as the condition " are laid substantially at 90° " is not everywhere respected, especially under the summit of the </a:t>
            </a:r>
            <a:r>
              <a:rPr lang="en-US" b="0" dirty="0" err="1"/>
              <a:t>tyre</a:t>
            </a:r>
            <a:r>
              <a:rPr lang="en-US" b="0" dirty="0"/>
              <a:t>. </a:t>
            </a:r>
          </a:p>
          <a:p>
            <a:pPr>
              <a:spcBef>
                <a:spcPts val="1200"/>
              </a:spcBef>
            </a:pPr>
            <a:r>
              <a:rPr lang="en-US" b="0" dirty="0"/>
              <a:t>As this structural architecture opens new radial </a:t>
            </a:r>
            <a:r>
              <a:rPr lang="en-US" b="0" dirty="0" err="1"/>
              <a:t>tyres</a:t>
            </a:r>
            <a:r>
              <a:rPr lang="en-US" b="0" dirty="0"/>
              <a:t> performances possibilities, the followings actions have been done:</a:t>
            </a:r>
          </a:p>
          <a:p>
            <a:pPr lvl="1"/>
            <a:r>
              <a:rPr lang="en-US" b="0" dirty="0"/>
              <a:t>Based on R30 and R117 tests results, France granted provisional approvals to this </a:t>
            </a:r>
            <a:r>
              <a:rPr lang="en-US" b="0" dirty="0" err="1"/>
              <a:t>tyre</a:t>
            </a:r>
            <a:r>
              <a:rPr lang="en-US" b="0" dirty="0"/>
              <a:t> type for use in France only.</a:t>
            </a:r>
          </a:p>
          <a:p>
            <a:pPr lvl="1"/>
            <a:r>
              <a:rPr lang="en-US" b="0" dirty="0"/>
              <a:t>France has been authorized by EC to grand an EC type approval.</a:t>
            </a:r>
          </a:p>
          <a:p>
            <a:pPr lvl="1"/>
            <a:r>
              <a:rPr lang="en-US" b="0" dirty="0"/>
              <a:t>As Radial definition revision is necessary, France propose a working document to upgrade the Radial definition of the UN_ECE regulations. </a:t>
            </a:r>
          </a:p>
          <a:p>
            <a:pPr lvl="0"/>
            <a:endParaRPr lang="fr-FR" dirty="0"/>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extLst>
      <p:ext uri="{BB962C8B-B14F-4D97-AF65-F5344CB8AC3E}">
        <p14:creationId xmlns:p14="http://schemas.microsoft.com/office/powerpoint/2010/main" val="917681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 b="1" i="0" u="none" strike="noStrike" kern="1200" cap="none" spc="0" normalizeH="0" baseline="0" noProof="0">
                <a:ln>
                  <a:noFill/>
                </a:ln>
                <a:solidFill>
                  <a:srgbClr val="000000">
                    <a:alpha val="0"/>
                  </a:srgbClr>
                </a:solidFill>
                <a:effectLst/>
                <a:uLnTx/>
                <a:uFillTx/>
                <a:latin typeface="Arial"/>
                <a:ea typeface="+mn-ea"/>
                <a:cs typeface="+mn-cs"/>
              </a:rPr>
              <a:t>XX/XX/XXXX</a:t>
            </a:r>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140CD-8AED-46FF-A9A2-77308F3F39AE}" type="slidenum">
              <a:rPr kumimoji="0" lang="fr-FR" sz="100" b="1" i="0" u="none" strike="noStrike" kern="1200" cap="none" spc="0" normalizeH="0" baseline="0" noProof="0" smtClean="0">
                <a:ln>
                  <a:noFill/>
                </a:ln>
                <a:solidFill>
                  <a:srgbClr val="000000">
                    <a:alpha val="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17" y="143674"/>
            <a:ext cx="4644023" cy="3327854"/>
          </a:xfrm>
          <a:prstGeom prst="rect">
            <a:avLst/>
          </a:prstGeom>
        </p:spPr>
      </p:pic>
    </p:spTree>
    <p:extLst>
      <p:ext uri="{BB962C8B-B14F-4D97-AF65-F5344CB8AC3E}">
        <p14:creationId xmlns:p14="http://schemas.microsoft.com/office/powerpoint/2010/main" val="2361139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3" name="Espace réservé du pied de page 2"/>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numéro de diapositive 7"/>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51865"/>
            <a:ext cx="2383510" cy="1707996"/>
          </a:xfrm>
          <a:prstGeom prst="rect">
            <a:avLst/>
          </a:prstGeom>
        </p:spPr>
      </p:pic>
    </p:spTree>
    <p:extLst>
      <p:ext uri="{BB962C8B-B14F-4D97-AF65-F5344CB8AC3E}">
        <p14:creationId xmlns:p14="http://schemas.microsoft.com/office/powerpoint/2010/main" val="4084432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a:t>Intitulé de la direction/service interministérielle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51865"/>
            <a:ext cx="2383510" cy="1707996"/>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39737100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2545451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431493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en-GB" sz="2800" dirty="0"/>
              <a:t>Background</a:t>
            </a:r>
            <a:endParaRPr lang="fr-FR" dirty="0"/>
          </a:p>
        </p:txBody>
      </p:sp>
      <p:sp>
        <p:nvSpPr>
          <p:cNvPr id="5" name="Espace réservé de la date 4"/>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6" name="Espace réservé du pied de page 5"/>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r>
              <a:rPr lang="en-US" b="0" dirty="0"/>
              <a:t>A </a:t>
            </a:r>
            <a:r>
              <a:rPr lang="en-US" b="0" dirty="0" err="1"/>
              <a:t>tyre</a:t>
            </a:r>
            <a:r>
              <a:rPr lang="en-US" b="0" dirty="0"/>
              <a:t> manufacturer applied to get an EC type-approval in respect of a type of </a:t>
            </a:r>
            <a:r>
              <a:rPr lang="en-US" b="0" dirty="0" err="1"/>
              <a:t>tyre</a:t>
            </a:r>
            <a:r>
              <a:rPr lang="en-US" b="0" dirty="0"/>
              <a:t> that incorporates a new architecture. </a:t>
            </a:r>
          </a:p>
          <a:p>
            <a:pPr>
              <a:spcBef>
                <a:spcPts val="1200"/>
              </a:spcBef>
            </a:pPr>
            <a:r>
              <a:rPr lang="en-US" b="0" dirty="0"/>
              <a:t>This new architecture has the functionalities of a Radial </a:t>
            </a:r>
            <a:r>
              <a:rPr lang="en-US" b="0" dirty="0" err="1"/>
              <a:t>tyre</a:t>
            </a:r>
            <a:r>
              <a:rPr lang="en-US" b="0" dirty="0"/>
              <a:t> (mechanical decoupling of the summit and the bead), but strictly speaking, does not meet the regulatory definition of a radial structure, insofar as the condition " are laid substantially at 90° " is not everywhere respected, especially under the summit of the </a:t>
            </a:r>
            <a:r>
              <a:rPr lang="en-US" b="0" dirty="0" err="1"/>
              <a:t>tyre</a:t>
            </a:r>
            <a:r>
              <a:rPr lang="en-US" b="0" dirty="0"/>
              <a:t>. </a:t>
            </a:r>
          </a:p>
          <a:p>
            <a:pPr>
              <a:spcBef>
                <a:spcPts val="1200"/>
              </a:spcBef>
            </a:pPr>
            <a:r>
              <a:rPr lang="en-US" b="0" dirty="0"/>
              <a:t>As this structural architecture opens new radial </a:t>
            </a:r>
            <a:r>
              <a:rPr lang="en-US" b="0" dirty="0" err="1"/>
              <a:t>tyres</a:t>
            </a:r>
            <a:r>
              <a:rPr lang="en-US" b="0" dirty="0"/>
              <a:t> performances possibilities, the followings actions have been done:</a:t>
            </a:r>
          </a:p>
          <a:p>
            <a:pPr lvl="1"/>
            <a:r>
              <a:rPr lang="en-US" b="0" dirty="0"/>
              <a:t>Based on R30 and R117 tests results, France granted provisional approvals to this </a:t>
            </a:r>
            <a:r>
              <a:rPr lang="en-US" b="0" dirty="0" err="1"/>
              <a:t>tyre</a:t>
            </a:r>
            <a:r>
              <a:rPr lang="en-US" b="0" dirty="0"/>
              <a:t> type for use in France only.</a:t>
            </a:r>
          </a:p>
          <a:p>
            <a:pPr lvl="1"/>
            <a:r>
              <a:rPr lang="en-US" b="0" dirty="0"/>
              <a:t>France has been authorized by EC to grand an EC type approval.</a:t>
            </a:r>
          </a:p>
          <a:p>
            <a:pPr lvl="1"/>
            <a:r>
              <a:rPr lang="en-US" b="0" dirty="0"/>
              <a:t>As Radial definition revision is necessary, France propose a working document to upgrade the Radial definition of the UN_ECE regulations. </a:t>
            </a:r>
          </a:p>
          <a:p>
            <a:pPr lvl="0"/>
            <a:endParaRPr lang="fr-FR" dirty="0"/>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extLst>
      <p:ext uri="{BB962C8B-B14F-4D97-AF65-F5344CB8AC3E}">
        <p14:creationId xmlns:p14="http://schemas.microsoft.com/office/powerpoint/2010/main" val="1276354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 b="1" i="0" u="none" strike="noStrike" kern="1200" cap="none" spc="0" normalizeH="0" baseline="0" noProof="0">
                <a:ln>
                  <a:noFill/>
                </a:ln>
                <a:solidFill>
                  <a:srgbClr val="000000">
                    <a:alpha val="0"/>
                  </a:srgbClr>
                </a:solidFill>
                <a:effectLst/>
                <a:uLnTx/>
                <a:uFillTx/>
                <a:latin typeface="Arial"/>
                <a:ea typeface="+mn-ea"/>
                <a:cs typeface="+mn-cs"/>
              </a:rPr>
              <a:t>XX/XX/XXXX</a:t>
            </a:r>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140CD-8AED-46FF-A9A2-77308F3F39AE}" type="slidenum">
              <a:rPr kumimoji="0" lang="fr-FR" sz="100" b="1" i="0" u="none" strike="noStrike" kern="1200" cap="none" spc="0" normalizeH="0" baseline="0" noProof="0" smtClean="0">
                <a:ln>
                  <a:noFill/>
                </a:ln>
                <a:solidFill>
                  <a:srgbClr val="000000">
                    <a:alpha val="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17" y="143674"/>
            <a:ext cx="4644023" cy="3327854"/>
          </a:xfrm>
          <a:prstGeom prst="rect">
            <a:avLst/>
          </a:prstGeom>
        </p:spPr>
      </p:pic>
    </p:spTree>
    <p:extLst>
      <p:ext uri="{BB962C8B-B14F-4D97-AF65-F5344CB8AC3E}">
        <p14:creationId xmlns:p14="http://schemas.microsoft.com/office/powerpoint/2010/main" val="13750405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3" name="Espace réservé du pied de page 2"/>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numéro de diapositive 7"/>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1" name="Espace réservé du texte 10"/>
          <p:cNvSpPr>
            <a:spLocks noGrp="1"/>
          </p:cNvSpPr>
          <p:nvPr>
            <p:ph type="body" sz="quarter" idx="13" hasCustomPrompt="1"/>
          </p:nvPr>
        </p:nvSpPr>
        <p:spPr bwMode="gray">
          <a:xfrm>
            <a:off x="360000" y="2346046"/>
            <a:ext cx="8424000" cy="2077200"/>
          </a:xfrm>
          <a:prstGeom prst="rect">
            <a:avLst/>
          </a:prstGeo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51865"/>
            <a:ext cx="2383510" cy="1707996"/>
          </a:xfrm>
          <a:prstGeom prst="rect">
            <a:avLst/>
          </a:prstGeom>
        </p:spPr>
      </p:pic>
    </p:spTree>
    <p:extLst>
      <p:ext uri="{BB962C8B-B14F-4D97-AF65-F5344CB8AC3E}">
        <p14:creationId xmlns:p14="http://schemas.microsoft.com/office/powerpoint/2010/main" val="41814487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texte 7"/>
          <p:cNvSpPr>
            <a:spLocks noGrp="1"/>
          </p:cNvSpPr>
          <p:nvPr>
            <p:ph type="body" sz="quarter" idx="13" hasCustomPrompt="1"/>
          </p:nvPr>
        </p:nvSpPr>
        <p:spPr bwMode="gray">
          <a:xfrm>
            <a:off x="359998" y="1891968"/>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33400792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prstGeom prst="rect">
            <a:avLst/>
          </a:prstGeo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920363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0" name="Espace réservé du texte 9"/>
          <p:cNvSpPr>
            <a:spLocks noGrp="1"/>
          </p:cNvSpPr>
          <p:nvPr>
            <p:ph type="body" sz="quarter" idx="13" hasCustomPrompt="1"/>
          </p:nvPr>
        </p:nvSpPr>
        <p:spPr bwMode="gray">
          <a:xfrm>
            <a:off x="3312000" y="180000"/>
            <a:ext cx="5472000" cy="360000"/>
          </a:xfrm>
          <a:prstGeom prst="rect">
            <a:avLst/>
          </a:prstGeo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9340548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en-GB" sz="2800" dirty="0"/>
              <a:t>Background</a:t>
            </a:r>
            <a:endParaRPr lang="fr-FR" dirty="0"/>
          </a:p>
        </p:txBody>
      </p:sp>
      <p:sp>
        <p:nvSpPr>
          <p:cNvPr id="5" name="Espace réservé de la date 4"/>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6" name="Espace réservé du pied de page 5"/>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9" name="Espace réservé du contenu 8"/>
          <p:cNvSpPr>
            <a:spLocks noGrp="1"/>
          </p:cNvSpPr>
          <p:nvPr>
            <p:ph sz="quarter" idx="14" hasCustomPrompt="1"/>
          </p:nvPr>
        </p:nvSpPr>
        <p:spPr bwMode="gray">
          <a:xfrm>
            <a:off x="359998" y="1836000"/>
            <a:ext cx="8424000" cy="2574000"/>
          </a:xfrm>
          <a:prstGeom prst="rect">
            <a:avLst/>
          </a:prstGeom>
        </p:spPr>
        <p:txBody>
          <a:bodyPr/>
          <a:lstStyle>
            <a:lvl1pPr>
              <a:defRPr/>
            </a:lvl1pPr>
            <a:lvl2pPr>
              <a:defRPr/>
            </a:lvl2pPr>
            <a:lvl3pPr>
              <a:defRPr/>
            </a:lvl3pPr>
            <a:lvl4pPr>
              <a:defRPr/>
            </a:lvl4pPr>
            <a:lvl5pPr>
              <a:defRPr/>
            </a:lvl5pPr>
          </a:lstStyle>
          <a:p>
            <a:r>
              <a:rPr lang="en-US" b="0" dirty="0"/>
              <a:t>A </a:t>
            </a:r>
            <a:r>
              <a:rPr lang="en-US" b="0" dirty="0" err="1"/>
              <a:t>tyre</a:t>
            </a:r>
            <a:r>
              <a:rPr lang="en-US" b="0" dirty="0"/>
              <a:t> manufacturer applied to get an EC type-approval in respect of a type of </a:t>
            </a:r>
            <a:r>
              <a:rPr lang="en-US" b="0" dirty="0" err="1"/>
              <a:t>tyre</a:t>
            </a:r>
            <a:r>
              <a:rPr lang="en-US" b="0" dirty="0"/>
              <a:t> that incorporates a new architecture. </a:t>
            </a:r>
          </a:p>
          <a:p>
            <a:pPr>
              <a:spcBef>
                <a:spcPts val="1200"/>
              </a:spcBef>
            </a:pPr>
            <a:r>
              <a:rPr lang="en-US" b="0" dirty="0"/>
              <a:t>This new architecture has the functionalities of a Radial </a:t>
            </a:r>
            <a:r>
              <a:rPr lang="en-US" b="0" dirty="0" err="1"/>
              <a:t>tyre</a:t>
            </a:r>
            <a:r>
              <a:rPr lang="en-US" b="0" dirty="0"/>
              <a:t> (mechanical decoupling of the summit and the bead), but strictly speaking, does not meet the regulatory definition of a radial structure, insofar as the condition " are laid substantially at 90° " is not everywhere respected, especially under the summit of the </a:t>
            </a:r>
            <a:r>
              <a:rPr lang="en-US" b="0" dirty="0" err="1"/>
              <a:t>tyre</a:t>
            </a:r>
            <a:r>
              <a:rPr lang="en-US" b="0" dirty="0"/>
              <a:t>. </a:t>
            </a:r>
          </a:p>
          <a:p>
            <a:pPr>
              <a:spcBef>
                <a:spcPts val="1200"/>
              </a:spcBef>
            </a:pPr>
            <a:r>
              <a:rPr lang="en-US" b="0" dirty="0"/>
              <a:t>As this structural architecture opens new radial </a:t>
            </a:r>
            <a:r>
              <a:rPr lang="en-US" b="0" dirty="0" err="1"/>
              <a:t>tyres</a:t>
            </a:r>
            <a:r>
              <a:rPr lang="en-US" b="0" dirty="0"/>
              <a:t> performances possibilities, the followings actions have been done:</a:t>
            </a:r>
          </a:p>
          <a:p>
            <a:pPr lvl="1"/>
            <a:r>
              <a:rPr lang="en-US" b="0" dirty="0"/>
              <a:t>Based on R30 and R117 tests results, France granted provisional approvals to this </a:t>
            </a:r>
            <a:r>
              <a:rPr lang="en-US" b="0" dirty="0" err="1"/>
              <a:t>tyre</a:t>
            </a:r>
            <a:r>
              <a:rPr lang="en-US" b="0" dirty="0"/>
              <a:t> type for use in France only.</a:t>
            </a:r>
          </a:p>
          <a:p>
            <a:pPr lvl="1"/>
            <a:r>
              <a:rPr lang="en-US" b="0" dirty="0"/>
              <a:t>France has been authorized by EC to grand an EC type approval.</a:t>
            </a:r>
          </a:p>
          <a:p>
            <a:pPr lvl="1"/>
            <a:r>
              <a:rPr lang="en-US" b="0" dirty="0"/>
              <a:t>As Radial definition revision is necessary, France propose a working document to upgrade the Radial definition of the UN_ECE regulations. </a:t>
            </a:r>
          </a:p>
          <a:p>
            <a:pPr lvl="0"/>
            <a:endParaRPr lang="fr-FR" dirty="0"/>
          </a:p>
        </p:txBody>
      </p:sp>
      <p:sp>
        <p:nvSpPr>
          <p:cNvPr id="15" name="Espace réservé du texte 9"/>
          <p:cNvSpPr>
            <a:spLocks noGrp="1"/>
          </p:cNvSpPr>
          <p:nvPr>
            <p:ph type="body" sz="quarter" idx="13" hasCustomPrompt="1"/>
          </p:nvPr>
        </p:nvSpPr>
        <p:spPr bwMode="gray">
          <a:xfrm>
            <a:off x="3312000" y="180000"/>
            <a:ext cx="5472000" cy="360000"/>
          </a:xfrm>
          <a:prstGeom prst="rect">
            <a:avLst/>
          </a:prstGeo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extLst>
      <p:ext uri="{BB962C8B-B14F-4D97-AF65-F5344CB8AC3E}">
        <p14:creationId xmlns:p14="http://schemas.microsoft.com/office/powerpoint/2010/main" val="130353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 b="1" i="0" u="none" strike="noStrike" kern="1200" cap="none" spc="0" normalizeH="0" baseline="0" noProof="0">
                <a:ln>
                  <a:noFill/>
                </a:ln>
                <a:solidFill>
                  <a:srgbClr val="000000">
                    <a:alpha val="0"/>
                  </a:srgbClr>
                </a:solidFill>
                <a:effectLst/>
                <a:uLnTx/>
                <a:uFillTx/>
                <a:latin typeface="Arial"/>
                <a:ea typeface="+mn-ea"/>
                <a:cs typeface="+mn-cs"/>
              </a:rPr>
              <a:t>XX/XX/XXXX</a:t>
            </a:r>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140CD-8AED-46FF-A9A2-77308F3F39AE}" type="slidenum">
              <a:rPr kumimoji="0" lang="fr-FR" sz="100" b="1" i="0" u="none" strike="noStrike" kern="1200" cap="none" spc="0" normalizeH="0" baseline="0" noProof="0" smtClean="0">
                <a:ln>
                  <a:noFill/>
                </a:ln>
                <a:solidFill>
                  <a:srgbClr val="000000">
                    <a:alpha val="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17" y="143674"/>
            <a:ext cx="4644023" cy="3327854"/>
          </a:xfrm>
          <a:prstGeom prst="rect">
            <a:avLst/>
          </a:prstGeom>
        </p:spPr>
      </p:pic>
    </p:spTree>
    <p:extLst>
      <p:ext uri="{BB962C8B-B14F-4D97-AF65-F5344CB8AC3E}">
        <p14:creationId xmlns:p14="http://schemas.microsoft.com/office/powerpoint/2010/main" val="15858015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3" name="Espace réservé du pied de page 2"/>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numéro de diapositive 7"/>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1" name="Espace réservé du texte 10"/>
          <p:cNvSpPr>
            <a:spLocks noGrp="1"/>
          </p:cNvSpPr>
          <p:nvPr>
            <p:ph type="body" sz="quarter" idx="13" hasCustomPrompt="1"/>
          </p:nvPr>
        </p:nvSpPr>
        <p:spPr bwMode="gray">
          <a:xfrm>
            <a:off x="360000" y="2346046"/>
            <a:ext cx="8424000" cy="2077200"/>
          </a:xfrm>
          <a:prstGeom prst="rect">
            <a:avLst/>
          </a:prstGeo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51865"/>
            <a:ext cx="2383510" cy="1707996"/>
          </a:xfrm>
          <a:prstGeom prst="rect">
            <a:avLst/>
          </a:prstGeom>
        </p:spPr>
      </p:pic>
    </p:spTree>
    <p:extLst>
      <p:ext uri="{BB962C8B-B14F-4D97-AF65-F5344CB8AC3E}">
        <p14:creationId xmlns:p14="http://schemas.microsoft.com/office/powerpoint/2010/main" val="18267618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texte 7"/>
          <p:cNvSpPr>
            <a:spLocks noGrp="1"/>
          </p:cNvSpPr>
          <p:nvPr>
            <p:ph type="body" sz="quarter" idx="13" hasCustomPrompt="1"/>
          </p:nvPr>
        </p:nvSpPr>
        <p:spPr bwMode="gray">
          <a:xfrm>
            <a:off x="359998" y="1891968"/>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39879935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prstGeom prst="rect">
            <a:avLst/>
          </a:prstGeo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4104807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0" name="Espace réservé du texte 9"/>
          <p:cNvSpPr>
            <a:spLocks noGrp="1"/>
          </p:cNvSpPr>
          <p:nvPr>
            <p:ph type="body" sz="quarter" idx="13" hasCustomPrompt="1"/>
          </p:nvPr>
        </p:nvSpPr>
        <p:spPr bwMode="gray">
          <a:xfrm>
            <a:off x="3312000" y="180000"/>
            <a:ext cx="5472000" cy="360000"/>
          </a:xfrm>
          <a:prstGeom prst="rect">
            <a:avLst/>
          </a:prstGeo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6550924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en-GB" sz="2800" dirty="0"/>
              <a:t>Background</a:t>
            </a:r>
            <a:endParaRPr lang="fr-FR" dirty="0"/>
          </a:p>
        </p:txBody>
      </p:sp>
      <p:sp>
        <p:nvSpPr>
          <p:cNvPr id="5" name="Espace réservé de la date 4"/>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6" name="Espace réservé du pied de page 5"/>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9" name="Espace réservé du contenu 8"/>
          <p:cNvSpPr>
            <a:spLocks noGrp="1"/>
          </p:cNvSpPr>
          <p:nvPr>
            <p:ph sz="quarter" idx="14" hasCustomPrompt="1"/>
          </p:nvPr>
        </p:nvSpPr>
        <p:spPr bwMode="gray">
          <a:xfrm>
            <a:off x="359998" y="1836000"/>
            <a:ext cx="8424000" cy="2574000"/>
          </a:xfrm>
          <a:prstGeom prst="rect">
            <a:avLst/>
          </a:prstGeom>
        </p:spPr>
        <p:txBody>
          <a:bodyPr/>
          <a:lstStyle>
            <a:lvl1pPr>
              <a:defRPr/>
            </a:lvl1pPr>
            <a:lvl2pPr>
              <a:defRPr/>
            </a:lvl2pPr>
            <a:lvl3pPr>
              <a:defRPr/>
            </a:lvl3pPr>
            <a:lvl4pPr>
              <a:defRPr/>
            </a:lvl4pPr>
            <a:lvl5pPr>
              <a:defRPr/>
            </a:lvl5pPr>
          </a:lstStyle>
          <a:p>
            <a:r>
              <a:rPr lang="en-US" b="0" dirty="0"/>
              <a:t>A </a:t>
            </a:r>
            <a:r>
              <a:rPr lang="en-US" b="0" dirty="0" err="1"/>
              <a:t>tyre</a:t>
            </a:r>
            <a:r>
              <a:rPr lang="en-US" b="0" dirty="0"/>
              <a:t> manufacturer applied to get an EC type-approval in respect of a type of </a:t>
            </a:r>
            <a:r>
              <a:rPr lang="en-US" b="0" dirty="0" err="1"/>
              <a:t>tyre</a:t>
            </a:r>
            <a:r>
              <a:rPr lang="en-US" b="0" dirty="0"/>
              <a:t> that incorporates a new architecture. </a:t>
            </a:r>
          </a:p>
          <a:p>
            <a:pPr>
              <a:spcBef>
                <a:spcPts val="1200"/>
              </a:spcBef>
            </a:pPr>
            <a:r>
              <a:rPr lang="en-US" b="0" dirty="0"/>
              <a:t>This new architecture has the functionalities of a Radial </a:t>
            </a:r>
            <a:r>
              <a:rPr lang="en-US" b="0" dirty="0" err="1"/>
              <a:t>tyre</a:t>
            </a:r>
            <a:r>
              <a:rPr lang="en-US" b="0" dirty="0"/>
              <a:t> (mechanical decoupling of the summit and the bead), but strictly speaking, does not meet the regulatory definition of a radial structure, insofar as the condition " are laid substantially at 90° " is not everywhere respected, especially under the summit of the </a:t>
            </a:r>
            <a:r>
              <a:rPr lang="en-US" b="0" dirty="0" err="1"/>
              <a:t>tyre</a:t>
            </a:r>
            <a:r>
              <a:rPr lang="en-US" b="0" dirty="0"/>
              <a:t>. </a:t>
            </a:r>
          </a:p>
          <a:p>
            <a:pPr>
              <a:spcBef>
                <a:spcPts val="1200"/>
              </a:spcBef>
            </a:pPr>
            <a:r>
              <a:rPr lang="en-US" b="0" dirty="0"/>
              <a:t>As this structural architecture opens new radial </a:t>
            </a:r>
            <a:r>
              <a:rPr lang="en-US" b="0" dirty="0" err="1"/>
              <a:t>tyres</a:t>
            </a:r>
            <a:r>
              <a:rPr lang="en-US" b="0" dirty="0"/>
              <a:t> performances possibilities, the followings actions have been done:</a:t>
            </a:r>
          </a:p>
          <a:p>
            <a:pPr lvl="1"/>
            <a:r>
              <a:rPr lang="en-US" b="0" dirty="0"/>
              <a:t>Based on R30 and R117 tests results, France granted provisional approvals to this </a:t>
            </a:r>
            <a:r>
              <a:rPr lang="en-US" b="0" dirty="0" err="1"/>
              <a:t>tyre</a:t>
            </a:r>
            <a:r>
              <a:rPr lang="en-US" b="0" dirty="0"/>
              <a:t> type for use in France only.</a:t>
            </a:r>
          </a:p>
          <a:p>
            <a:pPr lvl="1"/>
            <a:r>
              <a:rPr lang="en-US" b="0" dirty="0"/>
              <a:t>France has been authorized by EC to grand an EC type approval.</a:t>
            </a:r>
          </a:p>
          <a:p>
            <a:pPr lvl="1"/>
            <a:r>
              <a:rPr lang="en-US" b="0" dirty="0"/>
              <a:t>As Radial definition revision is necessary, France propose a working document to upgrade the Radial definition of the UN_ECE regulations. </a:t>
            </a:r>
          </a:p>
          <a:p>
            <a:pPr lvl="0"/>
            <a:endParaRPr lang="fr-FR" dirty="0"/>
          </a:p>
        </p:txBody>
      </p:sp>
      <p:sp>
        <p:nvSpPr>
          <p:cNvPr id="15" name="Espace réservé du texte 9"/>
          <p:cNvSpPr>
            <a:spLocks noGrp="1"/>
          </p:cNvSpPr>
          <p:nvPr>
            <p:ph type="body" sz="quarter" idx="13" hasCustomPrompt="1"/>
          </p:nvPr>
        </p:nvSpPr>
        <p:spPr bwMode="gray">
          <a:xfrm>
            <a:off x="3312000" y="180000"/>
            <a:ext cx="5472000" cy="360000"/>
          </a:xfrm>
          <a:prstGeom prst="rect">
            <a:avLst/>
          </a:prstGeo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extLst>
      <p:ext uri="{BB962C8B-B14F-4D97-AF65-F5344CB8AC3E}">
        <p14:creationId xmlns:p14="http://schemas.microsoft.com/office/powerpoint/2010/main" val="14743210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 b="1" i="0" u="none" strike="noStrike" kern="1200" cap="none" spc="0" normalizeH="0" baseline="0" noProof="0">
                <a:ln>
                  <a:noFill/>
                </a:ln>
                <a:solidFill>
                  <a:srgbClr val="000000">
                    <a:alpha val="0"/>
                  </a:srgbClr>
                </a:solidFill>
                <a:effectLst/>
                <a:uLnTx/>
                <a:uFillTx/>
                <a:latin typeface="Arial"/>
                <a:ea typeface="+mn-ea"/>
                <a:cs typeface="+mn-cs"/>
              </a:rPr>
              <a:t>XX/XX/XXXX</a:t>
            </a:r>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140CD-8AED-46FF-A9A2-77308F3F39AE}" type="slidenum">
              <a:rPr kumimoji="0" lang="fr-FR" sz="100" b="1" i="0" u="none" strike="noStrike" kern="1200" cap="none" spc="0" normalizeH="0" baseline="0" noProof="0" smtClean="0">
                <a:ln>
                  <a:noFill/>
                </a:ln>
                <a:solidFill>
                  <a:srgbClr val="000000">
                    <a:alpha val="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17" y="143674"/>
            <a:ext cx="4644023" cy="3327854"/>
          </a:xfrm>
          <a:prstGeom prst="rect">
            <a:avLst/>
          </a:prstGeom>
        </p:spPr>
      </p:pic>
    </p:spTree>
    <p:extLst>
      <p:ext uri="{BB962C8B-B14F-4D97-AF65-F5344CB8AC3E}">
        <p14:creationId xmlns:p14="http://schemas.microsoft.com/office/powerpoint/2010/main" val="42605586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3" name="Espace réservé du pied de page 2"/>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numéro de diapositive 7"/>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1" name="Espace réservé du texte 10"/>
          <p:cNvSpPr>
            <a:spLocks noGrp="1"/>
          </p:cNvSpPr>
          <p:nvPr>
            <p:ph type="body" sz="quarter" idx="13" hasCustomPrompt="1"/>
          </p:nvPr>
        </p:nvSpPr>
        <p:spPr bwMode="gray">
          <a:xfrm>
            <a:off x="360000" y="2346046"/>
            <a:ext cx="8424000" cy="2077200"/>
          </a:xfrm>
          <a:prstGeom prst="rect">
            <a:avLst/>
          </a:prstGeo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51865"/>
            <a:ext cx="2383510" cy="1707996"/>
          </a:xfrm>
          <a:prstGeom prst="rect">
            <a:avLst/>
          </a:prstGeom>
        </p:spPr>
      </p:pic>
    </p:spTree>
    <p:extLst>
      <p:ext uri="{BB962C8B-B14F-4D97-AF65-F5344CB8AC3E}">
        <p14:creationId xmlns:p14="http://schemas.microsoft.com/office/powerpoint/2010/main" val="17345203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texte 7"/>
          <p:cNvSpPr>
            <a:spLocks noGrp="1"/>
          </p:cNvSpPr>
          <p:nvPr>
            <p:ph type="body" sz="quarter" idx="13" hasCustomPrompt="1"/>
          </p:nvPr>
        </p:nvSpPr>
        <p:spPr bwMode="gray">
          <a:xfrm>
            <a:off x="359998" y="1891968"/>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33558666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prstGeom prst="rect">
            <a:avLst/>
          </a:prstGeo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15131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0" name="Espace réservé du texte 9"/>
          <p:cNvSpPr>
            <a:spLocks noGrp="1"/>
          </p:cNvSpPr>
          <p:nvPr>
            <p:ph type="body" sz="quarter" idx="13" hasCustomPrompt="1"/>
          </p:nvPr>
        </p:nvSpPr>
        <p:spPr bwMode="gray">
          <a:xfrm>
            <a:off x="3312000" y="180000"/>
            <a:ext cx="5472000" cy="360000"/>
          </a:xfrm>
          <a:prstGeom prst="rect">
            <a:avLst/>
          </a:prstGeo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3906960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en-GB" sz="2800" dirty="0"/>
              <a:t>Background</a:t>
            </a:r>
            <a:endParaRPr lang="fr-FR" dirty="0"/>
          </a:p>
        </p:txBody>
      </p:sp>
      <p:sp>
        <p:nvSpPr>
          <p:cNvPr id="5" name="Espace réservé de la date 4"/>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6" name="Espace réservé du pied de page 5"/>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9" name="Espace réservé du contenu 8"/>
          <p:cNvSpPr>
            <a:spLocks noGrp="1"/>
          </p:cNvSpPr>
          <p:nvPr>
            <p:ph sz="quarter" idx="14" hasCustomPrompt="1"/>
          </p:nvPr>
        </p:nvSpPr>
        <p:spPr bwMode="gray">
          <a:xfrm>
            <a:off x="359998" y="1836000"/>
            <a:ext cx="8424000" cy="2574000"/>
          </a:xfrm>
          <a:prstGeom prst="rect">
            <a:avLst/>
          </a:prstGeom>
        </p:spPr>
        <p:txBody>
          <a:bodyPr/>
          <a:lstStyle>
            <a:lvl1pPr>
              <a:defRPr/>
            </a:lvl1pPr>
            <a:lvl2pPr>
              <a:defRPr/>
            </a:lvl2pPr>
            <a:lvl3pPr>
              <a:defRPr/>
            </a:lvl3pPr>
            <a:lvl4pPr>
              <a:defRPr/>
            </a:lvl4pPr>
            <a:lvl5pPr>
              <a:defRPr/>
            </a:lvl5pPr>
          </a:lstStyle>
          <a:p>
            <a:r>
              <a:rPr lang="en-US" b="0" dirty="0"/>
              <a:t>A </a:t>
            </a:r>
            <a:r>
              <a:rPr lang="en-US" b="0" dirty="0" err="1"/>
              <a:t>tyre</a:t>
            </a:r>
            <a:r>
              <a:rPr lang="en-US" b="0" dirty="0"/>
              <a:t> manufacturer applied to get an EC type-approval in respect of a type of </a:t>
            </a:r>
            <a:r>
              <a:rPr lang="en-US" b="0" dirty="0" err="1"/>
              <a:t>tyre</a:t>
            </a:r>
            <a:r>
              <a:rPr lang="en-US" b="0" dirty="0"/>
              <a:t> that incorporates a new architecture. </a:t>
            </a:r>
          </a:p>
          <a:p>
            <a:pPr>
              <a:spcBef>
                <a:spcPts val="1200"/>
              </a:spcBef>
            </a:pPr>
            <a:r>
              <a:rPr lang="en-US" b="0" dirty="0"/>
              <a:t>This new architecture has the functionalities of a Radial </a:t>
            </a:r>
            <a:r>
              <a:rPr lang="en-US" b="0" dirty="0" err="1"/>
              <a:t>tyre</a:t>
            </a:r>
            <a:r>
              <a:rPr lang="en-US" b="0" dirty="0"/>
              <a:t> (mechanical decoupling of the summit and the bead), but strictly speaking, does not meet the regulatory definition of a radial structure, insofar as the condition " are laid substantially at 90° " is not everywhere respected, especially under the summit of the </a:t>
            </a:r>
            <a:r>
              <a:rPr lang="en-US" b="0" dirty="0" err="1"/>
              <a:t>tyre</a:t>
            </a:r>
            <a:r>
              <a:rPr lang="en-US" b="0" dirty="0"/>
              <a:t>. </a:t>
            </a:r>
          </a:p>
          <a:p>
            <a:pPr>
              <a:spcBef>
                <a:spcPts val="1200"/>
              </a:spcBef>
            </a:pPr>
            <a:r>
              <a:rPr lang="en-US" b="0" dirty="0"/>
              <a:t>As this structural architecture opens new radial </a:t>
            </a:r>
            <a:r>
              <a:rPr lang="en-US" b="0" dirty="0" err="1"/>
              <a:t>tyres</a:t>
            </a:r>
            <a:r>
              <a:rPr lang="en-US" b="0" dirty="0"/>
              <a:t> performances possibilities, the followings actions have been done:</a:t>
            </a:r>
          </a:p>
          <a:p>
            <a:pPr lvl="1"/>
            <a:r>
              <a:rPr lang="en-US" b="0" dirty="0"/>
              <a:t>Based on R30 and R117 tests results, France granted provisional approvals to this </a:t>
            </a:r>
            <a:r>
              <a:rPr lang="en-US" b="0" dirty="0" err="1"/>
              <a:t>tyre</a:t>
            </a:r>
            <a:r>
              <a:rPr lang="en-US" b="0" dirty="0"/>
              <a:t> type for use in France only.</a:t>
            </a:r>
          </a:p>
          <a:p>
            <a:pPr lvl="1"/>
            <a:r>
              <a:rPr lang="en-US" b="0" dirty="0"/>
              <a:t>France has been authorized by EC to grand an EC type approval.</a:t>
            </a:r>
          </a:p>
          <a:p>
            <a:pPr lvl="1"/>
            <a:r>
              <a:rPr lang="en-US" b="0" dirty="0"/>
              <a:t>As Radial definition revision is necessary, France propose a working document to upgrade the Radial definition of the UN_ECE regulations. </a:t>
            </a:r>
          </a:p>
          <a:p>
            <a:pPr lvl="0"/>
            <a:endParaRPr lang="fr-FR" dirty="0"/>
          </a:p>
        </p:txBody>
      </p:sp>
      <p:sp>
        <p:nvSpPr>
          <p:cNvPr id="15" name="Espace réservé du texte 9"/>
          <p:cNvSpPr>
            <a:spLocks noGrp="1"/>
          </p:cNvSpPr>
          <p:nvPr>
            <p:ph type="body" sz="quarter" idx="13" hasCustomPrompt="1"/>
          </p:nvPr>
        </p:nvSpPr>
        <p:spPr bwMode="gray">
          <a:xfrm>
            <a:off x="3312000" y="180000"/>
            <a:ext cx="5472000" cy="360000"/>
          </a:xfrm>
          <a:prstGeom prst="rect">
            <a:avLst/>
          </a:prstGeo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extLst>
      <p:ext uri="{BB962C8B-B14F-4D97-AF65-F5344CB8AC3E}">
        <p14:creationId xmlns:p14="http://schemas.microsoft.com/office/powerpoint/2010/main" val="29436979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5185410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 b="1" i="0" u="none" strike="noStrike" kern="1200" cap="none" spc="0" normalizeH="0" baseline="0" noProof="0">
                <a:ln>
                  <a:noFill/>
                </a:ln>
                <a:solidFill>
                  <a:srgbClr val="000000">
                    <a:alpha val="0"/>
                  </a:srgbClr>
                </a:solidFill>
                <a:effectLst/>
                <a:uLnTx/>
                <a:uFillTx/>
                <a:latin typeface="Arial"/>
                <a:ea typeface="+mn-ea"/>
                <a:cs typeface="+mn-cs"/>
              </a:rPr>
              <a:t>XX/XX/XXXX</a:t>
            </a:r>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140CD-8AED-46FF-A9A2-77308F3F39AE}" type="slidenum">
              <a:rPr kumimoji="0" lang="fr-FR" sz="100" b="1" i="0" u="none" strike="noStrike" kern="1200" cap="none" spc="0" normalizeH="0" baseline="0" noProof="0" smtClean="0">
                <a:ln>
                  <a:noFill/>
                </a:ln>
                <a:solidFill>
                  <a:srgbClr val="000000">
                    <a:alpha val="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17" y="143674"/>
            <a:ext cx="4644023" cy="3327854"/>
          </a:xfrm>
          <a:prstGeom prst="rect">
            <a:avLst/>
          </a:prstGeom>
        </p:spPr>
      </p:pic>
    </p:spTree>
    <p:extLst>
      <p:ext uri="{BB962C8B-B14F-4D97-AF65-F5344CB8AC3E}">
        <p14:creationId xmlns:p14="http://schemas.microsoft.com/office/powerpoint/2010/main" val="318281501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3" name="Espace réservé du pied de page 2"/>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numéro de diapositive 7"/>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1" name="Espace réservé du texte 10"/>
          <p:cNvSpPr>
            <a:spLocks noGrp="1"/>
          </p:cNvSpPr>
          <p:nvPr>
            <p:ph type="body" sz="quarter" idx="13" hasCustomPrompt="1"/>
          </p:nvPr>
        </p:nvSpPr>
        <p:spPr bwMode="gray">
          <a:xfrm>
            <a:off x="360000" y="2346046"/>
            <a:ext cx="8424000" cy="2077200"/>
          </a:xfrm>
          <a:prstGeom prst="rect">
            <a:avLst/>
          </a:prstGeo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51865"/>
            <a:ext cx="2383510" cy="1707996"/>
          </a:xfrm>
          <a:prstGeom prst="rect">
            <a:avLst/>
          </a:prstGeom>
        </p:spPr>
      </p:pic>
    </p:spTree>
    <p:extLst>
      <p:ext uri="{BB962C8B-B14F-4D97-AF65-F5344CB8AC3E}">
        <p14:creationId xmlns:p14="http://schemas.microsoft.com/office/powerpoint/2010/main" val="22981980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texte 7"/>
          <p:cNvSpPr>
            <a:spLocks noGrp="1"/>
          </p:cNvSpPr>
          <p:nvPr>
            <p:ph type="body" sz="quarter" idx="13" hasCustomPrompt="1"/>
          </p:nvPr>
        </p:nvSpPr>
        <p:spPr bwMode="gray">
          <a:xfrm>
            <a:off x="359998" y="1891968"/>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954723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prstGeom prst="rect">
            <a:avLst/>
          </a:prstGeo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82905765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0" name="Espace réservé du texte 9"/>
          <p:cNvSpPr>
            <a:spLocks noGrp="1"/>
          </p:cNvSpPr>
          <p:nvPr>
            <p:ph type="body" sz="quarter" idx="13" hasCustomPrompt="1"/>
          </p:nvPr>
        </p:nvSpPr>
        <p:spPr bwMode="gray">
          <a:xfrm>
            <a:off x="3312000" y="180000"/>
            <a:ext cx="5472000" cy="360000"/>
          </a:xfrm>
          <a:prstGeom prst="rect">
            <a:avLst/>
          </a:prstGeo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16359026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en-GB" sz="2800" dirty="0"/>
              <a:t>Background</a:t>
            </a:r>
            <a:endParaRPr lang="fr-FR" dirty="0"/>
          </a:p>
        </p:txBody>
      </p:sp>
      <p:sp>
        <p:nvSpPr>
          <p:cNvPr id="5" name="Espace réservé de la date 4"/>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6" name="Espace réservé du pied de page 5"/>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9" name="Espace réservé du contenu 8"/>
          <p:cNvSpPr>
            <a:spLocks noGrp="1"/>
          </p:cNvSpPr>
          <p:nvPr>
            <p:ph sz="quarter" idx="14" hasCustomPrompt="1"/>
          </p:nvPr>
        </p:nvSpPr>
        <p:spPr bwMode="gray">
          <a:xfrm>
            <a:off x="359998" y="1836000"/>
            <a:ext cx="8424000" cy="2574000"/>
          </a:xfrm>
          <a:prstGeom prst="rect">
            <a:avLst/>
          </a:prstGeom>
        </p:spPr>
        <p:txBody>
          <a:bodyPr/>
          <a:lstStyle>
            <a:lvl1pPr>
              <a:defRPr/>
            </a:lvl1pPr>
            <a:lvl2pPr>
              <a:defRPr/>
            </a:lvl2pPr>
            <a:lvl3pPr>
              <a:defRPr/>
            </a:lvl3pPr>
            <a:lvl4pPr>
              <a:defRPr/>
            </a:lvl4pPr>
            <a:lvl5pPr>
              <a:defRPr/>
            </a:lvl5pPr>
          </a:lstStyle>
          <a:p>
            <a:r>
              <a:rPr lang="en-US" b="0" dirty="0"/>
              <a:t>A </a:t>
            </a:r>
            <a:r>
              <a:rPr lang="en-US" b="0" dirty="0" err="1"/>
              <a:t>tyre</a:t>
            </a:r>
            <a:r>
              <a:rPr lang="en-US" b="0" dirty="0"/>
              <a:t> manufacturer applied to get an EC type-approval in respect of a type of </a:t>
            </a:r>
            <a:r>
              <a:rPr lang="en-US" b="0" dirty="0" err="1"/>
              <a:t>tyre</a:t>
            </a:r>
            <a:r>
              <a:rPr lang="en-US" b="0" dirty="0"/>
              <a:t> that incorporates a new architecture. </a:t>
            </a:r>
          </a:p>
          <a:p>
            <a:pPr>
              <a:spcBef>
                <a:spcPts val="1200"/>
              </a:spcBef>
            </a:pPr>
            <a:r>
              <a:rPr lang="en-US" b="0" dirty="0"/>
              <a:t>This new architecture has the functionalities of a Radial </a:t>
            </a:r>
            <a:r>
              <a:rPr lang="en-US" b="0" dirty="0" err="1"/>
              <a:t>tyre</a:t>
            </a:r>
            <a:r>
              <a:rPr lang="en-US" b="0" dirty="0"/>
              <a:t> (mechanical decoupling of the summit and the bead), but strictly speaking, does not meet the regulatory definition of a radial structure, insofar as the condition " are laid substantially at 90° " is not everywhere respected, especially under the summit of the </a:t>
            </a:r>
            <a:r>
              <a:rPr lang="en-US" b="0" dirty="0" err="1"/>
              <a:t>tyre</a:t>
            </a:r>
            <a:r>
              <a:rPr lang="en-US" b="0" dirty="0"/>
              <a:t>. </a:t>
            </a:r>
          </a:p>
          <a:p>
            <a:pPr>
              <a:spcBef>
                <a:spcPts val="1200"/>
              </a:spcBef>
            </a:pPr>
            <a:r>
              <a:rPr lang="en-US" b="0" dirty="0"/>
              <a:t>As this structural architecture opens new radial </a:t>
            </a:r>
            <a:r>
              <a:rPr lang="en-US" b="0" dirty="0" err="1"/>
              <a:t>tyres</a:t>
            </a:r>
            <a:r>
              <a:rPr lang="en-US" b="0" dirty="0"/>
              <a:t> performances possibilities, the followings actions have been done:</a:t>
            </a:r>
          </a:p>
          <a:p>
            <a:pPr lvl="1"/>
            <a:r>
              <a:rPr lang="en-US" b="0" dirty="0"/>
              <a:t>Based on R30 and R117 tests results, France granted provisional approvals to this </a:t>
            </a:r>
            <a:r>
              <a:rPr lang="en-US" b="0" dirty="0" err="1"/>
              <a:t>tyre</a:t>
            </a:r>
            <a:r>
              <a:rPr lang="en-US" b="0" dirty="0"/>
              <a:t> type for use in France only.</a:t>
            </a:r>
          </a:p>
          <a:p>
            <a:pPr lvl="1"/>
            <a:r>
              <a:rPr lang="en-US" b="0" dirty="0"/>
              <a:t>France has been authorized by EC to grand an EC type approval.</a:t>
            </a:r>
          </a:p>
          <a:p>
            <a:pPr lvl="1"/>
            <a:r>
              <a:rPr lang="en-US" b="0" dirty="0"/>
              <a:t>As Radial definition revision is necessary, France propose a working document to upgrade the Radial definition of the UN_ECE regulations. </a:t>
            </a:r>
          </a:p>
          <a:p>
            <a:pPr lvl="0"/>
            <a:endParaRPr lang="fr-FR" dirty="0"/>
          </a:p>
        </p:txBody>
      </p:sp>
      <p:sp>
        <p:nvSpPr>
          <p:cNvPr id="15" name="Espace réservé du texte 9"/>
          <p:cNvSpPr>
            <a:spLocks noGrp="1"/>
          </p:cNvSpPr>
          <p:nvPr>
            <p:ph type="body" sz="quarter" idx="13" hasCustomPrompt="1"/>
          </p:nvPr>
        </p:nvSpPr>
        <p:spPr bwMode="gray">
          <a:xfrm>
            <a:off x="3312000" y="180000"/>
            <a:ext cx="5472000" cy="360000"/>
          </a:xfrm>
          <a:prstGeom prst="rect">
            <a:avLst/>
          </a:prstGeo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extLst>
      <p:ext uri="{BB962C8B-B14F-4D97-AF65-F5344CB8AC3E}">
        <p14:creationId xmlns:p14="http://schemas.microsoft.com/office/powerpoint/2010/main" val="35257267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 b="1" i="0" u="none" strike="noStrike" kern="1200" cap="none" spc="0" normalizeH="0" baseline="0" noProof="0">
                <a:ln>
                  <a:noFill/>
                </a:ln>
                <a:solidFill>
                  <a:srgbClr val="000000">
                    <a:alpha val="0"/>
                  </a:srgbClr>
                </a:solidFill>
                <a:effectLst/>
                <a:uLnTx/>
                <a:uFillTx/>
                <a:latin typeface="Arial"/>
                <a:ea typeface="+mn-ea"/>
                <a:cs typeface="+mn-cs"/>
              </a:rPr>
              <a:t>XX/XX/XXXX</a:t>
            </a:r>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140CD-8AED-46FF-A9A2-77308F3F39AE}" type="slidenum">
              <a:rPr kumimoji="0" lang="fr-FR" sz="100" b="1" i="0" u="none" strike="noStrike" kern="1200" cap="none" spc="0" normalizeH="0" baseline="0" noProof="0" smtClean="0">
                <a:ln>
                  <a:noFill/>
                </a:ln>
                <a:solidFill>
                  <a:srgbClr val="000000">
                    <a:alpha val="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17" y="143674"/>
            <a:ext cx="4644023" cy="3327854"/>
          </a:xfrm>
          <a:prstGeom prst="rect">
            <a:avLst/>
          </a:prstGeom>
        </p:spPr>
      </p:pic>
    </p:spTree>
    <p:extLst>
      <p:ext uri="{BB962C8B-B14F-4D97-AF65-F5344CB8AC3E}">
        <p14:creationId xmlns:p14="http://schemas.microsoft.com/office/powerpoint/2010/main" val="2992864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3" name="Espace réservé du pied de page 2"/>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numéro de diapositive 7"/>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1" name="Espace réservé du texte 10"/>
          <p:cNvSpPr>
            <a:spLocks noGrp="1"/>
          </p:cNvSpPr>
          <p:nvPr>
            <p:ph type="body" sz="quarter" idx="13" hasCustomPrompt="1"/>
          </p:nvPr>
        </p:nvSpPr>
        <p:spPr bwMode="gray">
          <a:xfrm>
            <a:off x="360000" y="2346046"/>
            <a:ext cx="8424000" cy="2077200"/>
          </a:xfrm>
          <a:prstGeom prst="rect">
            <a:avLst/>
          </a:prstGeo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51865"/>
            <a:ext cx="2383510" cy="1707996"/>
          </a:xfrm>
          <a:prstGeom prst="rect">
            <a:avLst/>
          </a:prstGeom>
        </p:spPr>
      </p:pic>
    </p:spTree>
    <p:extLst>
      <p:ext uri="{BB962C8B-B14F-4D97-AF65-F5344CB8AC3E}">
        <p14:creationId xmlns:p14="http://schemas.microsoft.com/office/powerpoint/2010/main" val="372062883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texte 7"/>
          <p:cNvSpPr>
            <a:spLocks noGrp="1"/>
          </p:cNvSpPr>
          <p:nvPr>
            <p:ph type="body" sz="quarter" idx="13" hasCustomPrompt="1"/>
          </p:nvPr>
        </p:nvSpPr>
        <p:spPr bwMode="gray">
          <a:xfrm>
            <a:off x="359998" y="1891968"/>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70931756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prstGeom prst="rect">
            <a:avLst/>
          </a:prstGeo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13111870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0" name="Espace réservé du texte 9"/>
          <p:cNvSpPr>
            <a:spLocks noGrp="1"/>
          </p:cNvSpPr>
          <p:nvPr>
            <p:ph type="body" sz="quarter" idx="13" hasCustomPrompt="1"/>
          </p:nvPr>
        </p:nvSpPr>
        <p:spPr bwMode="gray">
          <a:xfrm>
            <a:off x="3312000" y="180000"/>
            <a:ext cx="5472000" cy="360000"/>
          </a:xfrm>
          <a:prstGeom prst="rect">
            <a:avLst/>
          </a:prstGeo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64808401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en-GB" sz="2800" dirty="0"/>
              <a:t>Background</a:t>
            </a:r>
            <a:endParaRPr lang="fr-FR" dirty="0"/>
          </a:p>
        </p:txBody>
      </p:sp>
      <p:sp>
        <p:nvSpPr>
          <p:cNvPr id="5" name="Espace réservé de la date 4"/>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6" name="Espace réservé du pied de page 5"/>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9" name="Espace réservé du contenu 8"/>
          <p:cNvSpPr>
            <a:spLocks noGrp="1"/>
          </p:cNvSpPr>
          <p:nvPr>
            <p:ph sz="quarter" idx="14" hasCustomPrompt="1"/>
          </p:nvPr>
        </p:nvSpPr>
        <p:spPr bwMode="gray">
          <a:xfrm>
            <a:off x="359998" y="1836000"/>
            <a:ext cx="8424000" cy="2574000"/>
          </a:xfrm>
          <a:prstGeom prst="rect">
            <a:avLst/>
          </a:prstGeom>
        </p:spPr>
        <p:txBody>
          <a:bodyPr/>
          <a:lstStyle>
            <a:lvl1pPr>
              <a:defRPr/>
            </a:lvl1pPr>
            <a:lvl2pPr>
              <a:defRPr/>
            </a:lvl2pPr>
            <a:lvl3pPr>
              <a:defRPr/>
            </a:lvl3pPr>
            <a:lvl4pPr>
              <a:defRPr/>
            </a:lvl4pPr>
            <a:lvl5pPr>
              <a:defRPr/>
            </a:lvl5pPr>
          </a:lstStyle>
          <a:p>
            <a:r>
              <a:rPr lang="en-US" b="0" dirty="0"/>
              <a:t>A </a:t>
            </a:r>
            <a:r>
              <a:rPr lang="en-US" b="0" dirty="0" err="1"/>
              <a:t>tyre</a:t>
            </a:r>
            <a:r>
              <a:rPr lang="en-US" b="0" dirty="0"/>
              <a:t> manufacturer applied to get an EC type-approval in respect of a type of </a:t>
            </a:r>
            <a:r>
              <a:rPr lang="en-US" b="0" dirty="0" err="1"/>
              <a:t>tyre</a:t>
            </a:r>
            <a:r>
              <a:rPr lang="en-US" b="0" dirty="0"/>
              <a:t> that incorporates a new architecture. </a:t>
            </a:r>
          </a:p>
          <a:p>
            <a:pPr>
              <a:spcBef>
                <a:spcPts val="1200"/>
              </a:spcBef>
            </a:pPr>
            <a:r>
              <a:rPr lang="en-US" b="0" dirty="0"/>
              <a:t>This new architecture has the functionalities of a Radial </a:t>
            </a:r>
            <a:r>
              <a:rPr lang="en-US" b="0" dirty="0" err="1"/>
              <a:t>tyre</a:t>
            </a:r>
            <a:r>
              <a:rPr lang="en-US" b="0" dirty="0"/>
              <a:t> (mechanical decoupling of the summit and the bead), but strictly speaking, does not meet the regulatory definition of a radial structure, insofar as the condition " are laid substantially at 90° " is not everywhere respected, especially under the summit of the </a:t>
            </a:r>
            <a:r>
              <a:rPr lang="en-US" b="0" dirty="0" err="1"/>
              <a:t>tyre</a:t>
            </a:r>
            <a:r>
              <a:rPr lang="en-US" b="0" dirty="0"/>
              <a:t>. </a:t>
            </a:r>
          </a:p>
          <a:p>
            <a:pPr>
              <a:spcBef>
                <a:spcPts val="1200"/>
              </a:spcBef>
            </a:pPr>
            <a:r>
              <a:rPr lang="en-US" b="0" dirty="0"/>
              <a:t>As this structural architecture opens new radial </a:t>
            </a:r>
            <a:r>
              <a:rPr lang="en-US" b="0" dirty="0" err="1"/>
              <a:t>tyres</a:t>
            </a:r>
            <a:r>
              <a:rPr lang="en-US" b="0" dirty="0"/>
              <a:t> performances possibilities, the followings actions have been done:</a:t>
            </a:r>
          </a:p>
          <a:p>
            <a:pPr lvl="1"/>
            <a:r>
              <a:rPr lang="en-US" b="0" dirty="0"/>
              <a:t>Based on R30 and R117 tests results, France granted provisional approvals to this </a:t>
            </a:r>
            <a:r>
              <a:rPr lang="en-US" b="0" dirty="0" err="1"/>
              <a:t>tyre</a:t>
            </a:r>
            <a:r>
              <a:rPr lang="en-US" b="0" dirty="0"/>
              <a:t> type for use in France only.</a:t>
            </a:r>
          </a:p>
          <a:p>
            <a:pPr lvl="1"/>
            <a:r>
              <a:rPr lang="en-US" b="0" dirty="0"/>
              <a:t>France has been authorized by EC to grand an EC type approval.</a:t>
            </a:r>
          </a:p>
          <a:p>
            <a:pPr lvl="1"/>
            <a:r>
              <a:rPr lang="en-US" b="0" dirty="0"/>
              <a:t>As Radial definition revision is necessary, France propose a working document to upgrade the Radial definition of the UN_ECE regulations. </a:t>
            </a:r>
          </a:p>
          <a:p>
            <a:pPr lvl="0"/>
            <a:endParaRPr lang="fr-FR" dirty="0"/>
          </a:p>
        </p:txBody>
      </p:sp>
      <p:sp>
        <p:nvSpPr>
          <p:cNvPr id="15" name="Espace réservé du texte 9"/>
          <p:cNvSpPr>
            <a:spLocks noGrp="1"/>
          </p:cNvSpPr>
          <p:nvPr>
            <p:ph type="body" sz="quarter" idx="13" hasCustomPrompt="1"/>
          </p:nvPr>
        </p:nvSpPr>
        <p:spPr bwMode="gray">
          <a:xfrm>
            <a:off x="3312000" y="180000"/>
            <a:ext cx="5472000" cy="360000"/>
          </a:xfrm>
          <a:prstGeom prst="rect">
            <a:avLst/>
          </a:prstGeo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extLst>
      <p:ext uri="{BB962C8B-B14F-4D97-AF65-F5344CB8AC3E}">
        <p14:creationId xmlns:p14="http://schemas.microsoft.com/office/powerpoint/2010/main" val="69764850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 b="1" i="0" u="none" strike="noStrike" kern="1200" cap="none" spc="0" normalizeH="0" baseline="0" noProof="0">
                <a:ln>
                  <a:noFill/>
                </a:ln>
                <a:solidFill>
                  <a:srgbClr val="000000">
                    <a:alpha val="0"/>
                  </a:srgbClr>
                </a:solidFill>
                <a:effectLst/>
                <a:uLnTx/>
                <a:uFillTx/>
                <a:latin typeface="Arial"/>
                <a:ea typeface="+mn-ea"/>
                <a:cs typeface="+mn-cs"/>
              </a:rPr>
              <a:t>XX/XX/XXXX</a:t>
            </a:r>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140CD-8AED-46FF-A9A2-77308F3F39AE}" type="slidenum">
              <a:rPr kumimoji="0" lang="fr-FR" sz="100" b="1" i="0" u="none" strike="noStrike" kern="1200" cap="none" spc="0" normalizeH="0" baseline="0" noProof="0" smtClean="0">
                <a:ln>
                  <a:noFill/>
                </a:ln>
                <a:solidFill>
                  <a:srgbClr val="000000">
                    <a:alpha val="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17" y="143674"/>
            <a:ext cx="4644023" cy="3327854"/>
          </a:xfrm>
          <a:prstGeom prst="rect">
            <a:avLst/>
          </a:prstGeom>
        </p:spPr>
      </p:pic>
    </p:spTree>
    <p:extLst>
      <p:ext uri="{BB962C8B-B14F-4D97-AF65-F5344CB8AC3E}">
        <p14:creationId xmlns:p14="http://schemas.microsoft.com/office/powerpoint/2010/main" val="161873913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3" name="Espace réservé du pied de page 2"/>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numéro de diapositive 7"/>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1" name="Espace réservé du texte 10"/>
          <p:cNvSpPr>
            <a:spLocks noGrp="1"/>
          </p:cNvSpPr>
          <p:nvPr>
            <p:ph type="body" sz="quarter" idx="13" hasCustomPrompt="1"/>
          </p:nvPr>
        </p:nvSpPr>
        <p:spPr bwMode="gray">
          <a:xfrm>
            <a:off x="360000" y="2346046"/>
            <a:ext cx="8424000" cy="2077200"/>
          </a:xfrm>
          <a:prstGeom prst="rect">
            <a:avLst/>
          </a:prstGeo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51865"/>
            <a:ext cx="2383510" cy="1707996"/>
          </a:xfrm>
          <a:prstGeom prst="rect">
            <a:avLst/>
          </a:prstGeom>
        </p:spPr>
      </p:pic>
    </p:spTree>
    <p:extLst>
      <p:ext uri="{BB962C8B-B14F-4D97-AF65-F5344CB8AC3E}">
        <p14:creationId xmlns:p14="http://schemas.microsoft.com/office/powerpoint/2010/main" val="167395691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texte 7"/>
          <p:cNvSpPr>
            <a:spLocks noGrp="1"/>
          </p:cNvSpPr>
          <p:nvPr>
            <p:ph type="body" sz="quarter" idx="13" hasCustomPrompt="1"/>
          </p:nvPr>
        </p:nvSpPr>
        <p:spPr bwMode="gray">
          <a:xfrm>
            <a:off x="359998" y="1891968"/>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a:prstGeom prst="rect">
            <a:avLst/>
          </a:prstGeo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52874532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prstGeom prst="rect">
            <a:avLst/>
          </a:prstGeo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12516221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0" name="Espace réservé du texte 9"/>
          <p:cNvSpPr>
            <a:spLocks noGrp="1"/>
          </p:cNvSpPr>
          <p:nvPr>
            <p:ph type="body" sz="quarter" idx="13" hasCustomPrompt="1"/>
          </p:nvPr>
        </p:nvSpPr>
        <p:spPr bwMode="gray">
          <a:xfrm>
            <a:off x="3312000" y="180000"/>
            <a:ext cx="5472000" cy="360000"/>
          </a:xfrm>
          <a:prstGeom prst="rect">
            <a:avLst/>
          </a:prstGeo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a:prstGeom prst="rect">
            <a:avLst/>
          </a:prstGeo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459000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 b="1" i="0" u="none" strike="noStrike" kern="1200" cap="none" spc="0" normalizeH="0" baseline="0" noProof="0">
                <a:ln>
                  <a:noFill/>
                </a:ln>
                <a:solidFill>
                  <a:srgbClr val="000000">
                    <a:alpha val="0"/>
                  </a:srgbClr>
                </a:solidFill>
                <a:effectLst/>
                <a:uLnTx/>
                <a:uFillTx/>
                <a:latin typeface="Arial"/>
                <a:ea typeface="+mn-ea"/>
                <a:cs typeface="+mn-cs"/>
              </a:rPr>
              <a:t>XX/XX/XXXX</a:t>
            </a:r>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C140CD-8AED-46FF-A9A2-77308F3F39AE}" type="slidenum">
              <a:rPr kumimoji="0" lang="fr-FR" sz="100" b="1" i="0" u="none" strike="noStrike" kern="1200" cap="none" spc="0" normalizeH="0" baseline="0" noProof="0" smtClean="0">
                <a:ln>
                  <a:noFill/>
                </a:ln>
                <a:solidFill>
                  <a:srgbClr val="000000">
                    <a:alpha val="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17" y="143674"/>
            <a:ext cx="4644023" cy="3327854"/>
          </a:xfrm>
          <a:prstGeom prst="rect">
            <a:avLst/>
          </a:prstGeom>
        </p:spPr>
      </p:pic>
    </p:spTree>
    <p:extLst>
      <p:ext uri="{BB962C8B-B14F-4D97-AF65-F5344CB8AC3E}">
        <p14:creationId xmlns:p14="http://schemas.microsoft.com/office/powerpoint/2010/main" val="108387672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en-GB" sz="2800" dirty="0"/>
              <a:t>Background</a:t>
            </a:r>
            <a:endParaRPr lang="fr-FR" dirty="0"/>
          </a:p>
        </p:txBody>
      </p:sp>
      <p:sp>
        <p:nvSpPr>
          <p:cNvPr id="5" name="Espace réservé de la date 4"/>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6" name="Espace réservé du pied de page 5"/>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9" name="Espace réservé du contenu 8"/>
          <p:cNvSpPr>
            <a:spLocks noGrp="1"/>
          </p:cNvSpPr>
          <p:nvPr>
            <p:ph sz="quarter" idx="14" hasCustomPrompt="1"/>
          </p:nvPr>
        </p:nvSpPr>
        <p:spPr bwMode="gray">
          <a:xfrm>
            <a:off x="359998" y="1836000"/>
            <a:ext cx="8424000" cy="2574000"/>
          </a:xfrm>
          <a:prstGeom prst="rect">
            <a:avLst/>
          </a:prstGeom>
        </p:spPr>
        <p:txBody>
          <a:bodyPr/>
          <a:lstStyle>
            <a:lvl1pPr>
              <a:defRPr/>
            </a:lvl1pPr>
            <a:lvl2pPr>
              <a:defRPr/>
            </a:lvl2pPr>
            <a:lvl3pPr>
              <a:defRPr/>
            </a:lvl3pPr>
            <a:lvl4pPr>
              <a:defRPr/>
            </a:lvl4pPr>
            <a:lvl5pPr>
              <a:defRPr/>
            </a:lvl5pPr>
          </a:lstStyle>
          <a:p>
            <a:r>
              <a:rPr lang="en-US" b="0" dirty="0"/>
              <a:t>A </a:t>
            </a:r>
            <a:r>
              <a:rPr lang="en-US" b="0" dirty="0" err="1"/>
              <a:t>tyre</a:t>
            </a:r>
            <a:r>
              <a:rPr lang="en-US" b="0" dirty="0"/>
              <a:t> manufacturer applied to get an EC type-approval in respect of a type of </a:t>
            </a:r>
            <a:r>
              <a:rPr lang="en-US" b="0" dirty="0" err="1"/>
              <a:t>tyre</a:t>
            </a:r>
            <a:r>
              <a:rPr lang="en-US" b="0" dirty="0"/>
              <a:t> that incorporates a new architecture. </a:t>
            </a:r>
          </a:p>
          <a:p>
            <a:pPr>
              <a:spcBef>
                <a:spcPts val="1200"/>
              </a:spcBef>
            </a:pPr>
            <a:r>
              <a:rPr lang="en-US" b="0" dirty="0"/>
              <a:t>This new architecture has the functionalities of a Radial </a:t>
            </a:r>
            <a:r>
              <a:rPr lang="en-US" b="0" dirty="0" err="1"/>
              <a:t>tyre</a:t>
            </a:r>
            <a:r>
              <a:rPr lang="en-US" b="0" dirty="0"/>
              <a:t> (mechanical decoupling of the summit and the bead), but strictly speaking, does not meet the regulatory definition of a radial structure, insofar as the condition " are laid substantially at 90° " is not everywhere respected, especially under the summit of the </a:t>
            </a:r>
            <a:r>
              <a:rPr lang="en-US" b="0" dirty="0" err="1"/>
              <a:t>tyre</a:t>
            </a:r>
            <a:r>
              <a:rPr lang="en-US" b="0" dirty="0"/>
              <a:t>. </a:t>
            </a:r>
          </a:p>
          <a:p>
            <a:pPr>
              <a:spcBef>
                <a:spcPts val="1200"/>
              </a:spcBef>
            </a:pPr>
            <a:r>
              <a:rPr lang="en-US" b="0" dirty="0"/>
              <a:t>As this structural architecture opens new radial </a:t>
            </a:r>
            <a:r>
              <a:rPr lang="en-US" b="0" dirty="0" err="1"/>
              <a:t>tyres</a:t>
            </a:r>
            <a:r>
              <a:rPr lang="en-US" b="0" dirty="0"/>
              <a:t> performances possibilities, the followings actions have been done:</a:t>
            </a:r>
          </a:p>
          <a:p>
            <a:pPr lvl="1"/>
            <a:r>
              <a:rPr lang="en-US" b="0" dirty="0"/>
              <a:t>Based on R30 and R117 tests results, France granted provisional approvals to this </a:t>
            </a:r>
            <a:r>
              <a:rPr lang="en-US" b="0" dirty="0" err="1"/>
              <a:t>tyre</a:t>
            </a:r>
            <a:r>
              <a:rPr lang="en-US" b="0" dirty="0"/>
              <a:t> type for use in France only.</a:t>
            </a:r>
          </a:p>
          <a:p>
            <a:pPr lvl="1"/>
            <a:r>
              <a:rPr lang="en-US" b="0" dirty="0"/>
              <a:t>France has been authorized by EC to grand an EC type approval.</a:t>
            </a:r>
          </a:p>
          <a:p>
            <a:pPr lvl="1"/>
            <a:r>
              <a:rPr lang="en-US" b="0" dirty="0"/>
              <a:t>As Radial definition revision is necessary, France propose a working document to upgrade the Radial definition of the UN_ECE regulations. </a:t>
            </a:r>
          </a:p>
          <a:p>
            <a:pPr lvl="0"/>
            <a:endParaRPr lang="fr-FR" dirty="0"/>
          </a:p>
        </p:txBody>
      </p:sp>
      <p:sp>
        <p:nvSpPr>
          <p:cNvPr id="15" name="Espace réservé du texte 9"/>
          <p:cNvSpPr>
            <a:spLocks noGrp="1"/>
          </p:cNvSpPr>
          <p:nvPr>
            <p:ph type="body" sz="quarter" idx="13" hasCustomPrompt="1"/>
          </p:nvPr>
        </p:nvSpPr>
        <p:spPr bwMode="gray">
          <a:xfrm>
            <a:off x="3312000" y="180000"/>
            <a:ext cx="5472000" cy="360000"/>
          </a:xfrm>
          <a:prstGeom prst="rect">
            <a:avLst/>
          </a:prstGeo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extLst>
      <p:ext uri="{BB962C8B-B14F-4D97-AF65-F5344CB8AC3E}">
        <p14:creationId xmlns:p14="http://schemas.microsoft.com/office/powerpoint/2010/main" val="35950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3" name="Espace réservé du pied de page 2"/>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numéro de diapositive 7"/>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51865"/>
            <a:ext cx="2383510" cy="1707996"/>
          </a:xfrm>
          <a:prstGeom prst="rect">
            <a:avLst/>
          </a:prstGeom>
        </p:spPr>
      </p:pic>
    </p:spTree>
    <p:extLst>
      <p:ext uri="{BB962C8B-B14F-4D97-AF65-F5344CB8AC3E}">
        <p14:creationId xmlns:p14="http://schemas.microsoft.com/office/powerpoint/2010/main" val="2445571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3805500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4" name="Espace réservé du pied de page 3"/>
          <p:cNvSpPr>
            <a:spLocks noGrp="1"/>
          </p:cNvSpPr>
          <p:nvPr>
            <p:ph type="ftr" sz="quarter" idx="11"/>
          </p:nvPr>
        </p:nvSpPr>
        <p:spPr bwMode="gray"/>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a:ln>
                  <a:noFill/>
                </a:ln>
                <a:solidFill>
                  <a:srgbClr val="000000"/>
                </a:solidFill>
                <a:effectLst/>
                <a:uLnTx/>
                <a:uFillTx/>
                <a:latin typeface="Arial"/>
                <a:ea typeface="+mn-ea"/>
                <a:cs typeface="+mn-cs"/>
              </a:rPr>
              <a:t>Intitulé de la direction/service interministérielle</a:t>
            </a:r>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
        <p:nvSpPr>
          <p:cNvPr id="5" name="Espace réservé du numéro de diapositive 4"/>
          <p:cNvSpPr>
            <a:spLocks noGrp="1"/>
          </p:cNvSpPr>
          <p:nvPr>
            <p:ph type="sldNum" sz="quarter" idx="12"/>
          </p:nvPr>
        </p:nvSpPr>
        <p:spPr bwMode="gray"/>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7470994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57.xml"/><Relationship Id="rId7" Type="http://schemas.openxmlformats.org/officeDocument/2006/relationships/theme" Target="../theme/theme10.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5" Type="http://schemas.openxmlformats.org/officeDocument/2006/relationships/slideLayout" Target="../slideLayouts/slideLayout59.xml"/><Relationship Id="rId4" Type="http://schemas.openxmlformats.org/officeDocument/2006/relationships/slideLayout" Target="../slideLayouts/slideLayout58.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theme" Target="../theme/theme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9"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2.xml"/><Relationship Id="rId7" Type="http://schemas.openxmlformats.org/officeDocument/2006/relationships/theme" Target="../theme/theme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 Id="rId9" Type="http://schemas.openxmlformats.org/officeDocument/2006/relationships/image" Target="../media/image3.emf"/></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38.xml"/><Relationship Id="rId7" Type="http://schemas.openxmlformats.org/officeDocument/2006/relationships/slideLayout" Target="../slideLayouts/slideLayout4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5" Type="http://schemas.openxmlformats.org/officeDocument/2006/relationships/slideLayout" Target="../slideLayouts/slideLayout40.xml"/><Relationship Id="rId10" Type="http://schemas.openxmlformats.org/officeDocument/2006/relationships/image" Target="../media/image4.jpeg"/><Relationship Id="rId4" Type="http://schemas.openxmlformats.org/officeDocument/2006/relationships/slideLayout" Target="../slideLayouts/slideLayout39.xml"/><Relationship Id="rId9"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5.xml"/><Relationship Id="rId7" Type="http://schemas.openxmlformats.org/officeDocument/2006/relationships/theme" Target="../theme/theme8.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5" Type="http://schemas.openxmlformats.org/officeDocument/2006/relationships/slideLayout" Target="../slideLayouts/slideLayout47.xml"/><Relationship Id="rId4" Type="http://schemas.openxmlformats.org/officeDocument/2006/relationships/slideLayout" Target="../slideLayouts/slideLayout46.xml"/><Relationship Id="rId9" Type="http://schemas.openxmlformats.org/officeDocument/2006/relationships/image" Target="../media/image5.jpe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51.xml"/><Relationship Id="rId7" Type="http://schemas.openxmlformats.org/officeDocument/2006/relationships/theme" Target="../theme/theme9.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5" Type="http://schemas.openxmlformats.org/officeDocument/2006/relationships/slideLayout" Target="../slideLayouts/slideLayout53.xml"/><Relationship Id="rId4" Type="http://schemas.openxmlformats.org/officeDocument/2006/relationships/slideLayout" Target="../slideLayouts/slideLayout52.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Radial </a:t>
            </a:r>
            <a:r>
              <a:rPr lang="fr-FR" noProof="0" dirty="0" err="1"/>
              <a:t>definition</a:t>
            </a:r>
            <a:endParaRPr lang="fr-FR" noProof="0" dirty="0"/>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GRBP - 72th session – </a:t>
            </a:r>
            <a:r>
              <a:rPr lang="fr-FR" noProof="0" dirty="0" err="1"/>
              <a:t>September</a:t>
            </a:r>
            <a:r>
              <a:rPr lang="fr-FR" noProof="0" dirty="0"/>
              <a:t> 2020</a:t>
            </a:r>
          </a:p>
          <a:p>
            <a:pPr lvl="0"/>
            <a:r>
              <a:rPr lang="fr-FR" noProof="0" dirty="0"/>
              <a:t>Informal document </a:t>
            </a:r>
            <a:r>
              <a:rPr lang="fr-FR" noProof="0" dirty="0" err="1"/>
              <a:t>linked</a:t>
            </a:r>
            <a:r>
              <a:rPr lang="fr-FR" noProof="0" dirty="0"/>
              <a:t> to </a:t>
            </a:r>
            <a:r>
              <a:rPr lang="fr-FR" noProof="0" dirty="0" err="1"/>
              <a:t>working</a:t>
            </a:r>
            <a:r>
              <a:rPr lang="fr-FR" noProof="0" dirty="0"/>
              <a:t> document 2020/21</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endParaRPr lang="fr-FR" dirty="0"/>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06000" y="108088"/>
            <a:ext cx="724888" cy="519446"/>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400" rtl="0" eaLnBrk="1" latinLnBrk="0" hangingPunct="1">
        <a:lnSpc>
          <a:spcPct val="90000"/>
        </a:lnSpc>
        <a:spcBef>
          <a:spcPct val="0"/>
        </a:spcBef>
        <a:buNone/>
        <a:defRPr sz="2550" b="1" kern="1200"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baseline="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627534"/>
            <a:ext cx="8424000" cy="992466"/>
          </a:xfrm>
          <a:prstGeom prst="rect">
            <a:avLst/>
          </a:prstGeom>
        </p:spPr>
        <p:txBody>
          <a:bodyPr vert="horz" lIns="0" tIns="0" rIns="0" bIns="0" rtlCol="0" anchor="t" anchorCtr="0">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dirty="0"/>
              <a:t>Justifications</a:t>
            </a:r>
            <a:br>
              <a:rPr lang="en-GB" dirty="0"/>
            </a:br>
            <a:br>
              <a:rPr lang="en-GB" dirty="0"/>
            </a:br>
            <a:br>
              <a:rPr lang="en-GB" dirty="0"/>
            </a:br>
            <a:endParaRPr lang="fr-FR" noProof="0" dirty="0"/>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06000" y="108088"/>
            <a:ext cx="724888" cy="519446"/>
          </a:xfrm>
          <a:prstGeom prst="rect">
            <a:avLst/>
          </a:prstGeom>
        </p:spPr>
      </p:pic>
      <p:sp>
        <p:nvSpPr>
          <p:cNvPr id="3" name="Rectangle 2"/>
          <p:cNvSpPr/>
          <p:nvPr userDrawn="1"/>
        </p:nvSpPr>
        <p:spPr>
          <a:xfrm>
            <a:off x="280615" y="994936"/>
            <a:ext cx="8424000" cy="3429465"/>
          </a:xfrm>
          <a:prstGeom prst="rect">
            <a:avLst/>
          </a:prstGeom>
        </p:spPr>
        <p:txBody>
          <a:bodyPr wrap="square">
            <a:spAutoFit/>
          </a:bodyPr>
          <a:lstStyle/>
          <a:p>
            <a:pPr>
              <a:lnSpc>
                <a:spcPct val="120000"/>
              </a:lnSpc>
              <a:spcBef>
                <a:spcPts val="0"/>
              </a:spcBef>
            </a:pPr>
            <a:r>
              <a:rPr lang="en-US" sz="1400" b="0" dirty="0"/>
              <a:t>Enlarges and enriches the current definition, whilst keeping the essential feature of a radial structure (mechanical decoupling between tread and bead)</a:t>
            </a:r>
          </a:p>
          <a:p>
            <a:pPr>
              <a:lnSpc>
                <a:spcPct val="120000"/>
              </a:lnSpc>
              <a:spcBef>
                <a:spcPts val="0"/>
              </a:spcBef>
            </a:pPr>
            <a:r>
              <a:rPr lang="en-US" sz="1400" b="0" dirty="0"/>
              <a:t>Allows potentially innovative features</a:t>
            </a:r>
          </a:p>
          <a:p>
            <a:pPr marL="0" indent="0">
              <a:lnSpc>
                <a:spcPct val="120000"/>
              </a:lnSpc>
              <a:spcBef>
                <a:spcPts val="0"/>
              </a:spcBef>
              <a:buNone/>
            </a:pPr>
            <a:endParaRPr lang="en-US" sz="1400" b="0" dirty="0"/>
          </a:p>
          <a:p>
            <a:pPr>
              <a:lnSpc>
                <a:spcPct val="120000"/>
              </a:lnSpc>
              <a:spcBef>
                <a:spcPts val="0"/>
              </a:spcBef>
            </a:pPr>
            <a:r>
              <a:rPr lang="en-US" sz="1400" b="0" dirty="0"/>
              <a:t>Existing approved radial </a:t>
            </a:r>
            <a:r>
              <a:rPr lang="en-US" sz="1400" b="0" dirty="0" err="1"/>
              <a:t>tyres</a:t>
            </a:r>
            <a:r>
              <a:rPr lang="en-US" sz="1400" b="0" dirty="0"/>
              <a:t> still comply with the proposed amended radial definition</a:t>
            </a:r>
            <a:r>
              <a:rPr lang="en-US" sz="1400" b="0" dirty="0">
                <a:sym typeface="Wingdings" panose="05000000000000000000" pitchFamily="2" charset="2"/>
              </a:rPr>
              <a:t> (no a</a:t>
            </a:r>
            <a:r>
              <a:rPr lang="en-US" sz="1400" b="0" dirty="0"/>
              <a:t>dditional requirements). </a:t>
            </a:r>
          </a:p>
          <a:p>
            <a:pPr>
              <a:lnSpc>
                <a:spcPct val="120000"/>
              </a:lnSpc>
              <a:spcBef>
                <a:spcPts val="0"/>
              </a:spcBef>
            </a:pPr>
            <a:r>
              <a:rPr lang="en-US" sz="1400" b="0" dirty="0"/>
              <a:t>No change on the type definition in UN Regulation N° 30. Like today, each </a:t>
            </a:r>
            <a:r>
              <a:rPr lang="en-US" sz="1400" b="0" dirty="0" err="1"/>
              <a:t>tyre</a:t>
            </a:r>
            <a:r>
              <a:rPr lang="en-US" sz="1400" b="0" dirty="0"/>
              <a:t> manufacturer must manage its regulatory types and therefore the </a:t>
            </a:r>
            <a:r>
              <a:rPr lang="en-US" sz="1400" b="0" dirty="0" err="1"/>
              <a:t>mixability</a:t>
            </a:r>
            <a:r>
              <a:rPr lang="en-US" sz="1400" b="0" dirty="0"/>
              <a:t> on the same axle/vehicle, in agreement with the Type Approval Authority.</a:t>
            </a:r>
          </a:p>
          <a:p>
            <a:pPr>
              <a:lnSpc>
                <a:spcPct val="120000"/>
              </a:lnSpc>
              <a:spcBef>
                <a:spcPts val="0"/>
              </a:spcBef>
            </a:pPr>
            <a:endParaRPr lang="en-US" sz="1400" b="0" dirty="0"/>
          </a:p>
          <a:p>
            <a:pPr>
              <a:lnSpc>
                <a:spcPct val="120000"/>
              </a:lnSpc>
              <a:spcBef>
                <a:spcPts val="0"/>
              </a:spcBef>
            </a:pPr>
            <a:r>
              <a:rPr lang="en-US" sz="1400" b="0" dirty="0"/>
              <a:t>None of the IP rights owned by the </a:t>
            </a:r>
            <a:r>
              <a:rPr lang="en-US" sz="1400" b="0" dirty="0" err="1"/>
              <a:t>tyre</a:t>
            </a:r>
            <a:r>
              <a:rPr lang="en-US" sz="1400" b="0" dirty="0"/>
              <a:t> manufacturer is deemed to be essential to have access to the amended definition. Furthermore, the amended definition would enable any other </a:t>
            </a:r>
            <a:r>
              <a:rPr lang="en-US" sz="1400" b="0" dirty="0" err="1"/>
              <a:t>tyre</a:t>
            </a:r>
            <a:r>
              <a:rPr lang="en-US" sz="1400" b="0" dirty="0"/>
              <a:t> manufacturers to sell </a:t>
            </a:r>
            <a:r>
              <a:rPr lang="en-US" sz="1400" b="0" dirty="0" err="1"/>
              <a:t>tyres</a:t>
            </a:r>
            <a:r>
              <a:rPr lang="en-US" sz="1400" b="0" dirty="0"/>
              <a:t> that would not comply with the current definition of a radial </a:t>
            </a:r>
            <a:r>
              <a:rPr lang="en-US" sz="1400" b="0" dirty="0" err="1"/>
              <a:t>tyre</a:t>
            </a:r>
            <a:r>
              <a:rPr lang="en-US" sz="1400" b="0" dirty="0"/>
              <a:t>.</a:t>
            </a:r>
            <a:endParaRPr lang="en-US" sz="1400" b="0" i="1" dirty="0"/>
          </a:p>
        </p:txBody>
      </p:sp>
    </p:spTree>
    <p:extLst>
      <p:ext uri="{BB962C8B-B14F-4D97-AF65-F5344CB8AC3E}">
        <p14:creationId xmlns:p14="http://schemas.microsoft.com/office/powerpoint/2010/main" val="2109503748"/>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Lst>
  <p:hf hdr="0"/>
  <p:txStyles>
    <p:titleStyle>
      <a:lvl1pPr marL="0" marR="0" indent="0" algn="l" defTabSz="914400" rtl="0" eaLnBrk="1" fontAlgn="auto" latinLnBrk="0" hangingPunct="1">
        <a:lnSpc>
          <a:spcPct val="90000"/>
        </a:lnSpc>
        <a:spcBef>
          <a:spcPct val="0"/>
        </a:spcBef>
        <a:spcAft>
          <a:spcPts val="0"/>
        </a:spcAft>
        <a:buClrTx/>
        <a:buSzTx/>
        <a:buFontTx/>
        <a:buNone/>
        <a:tabLst/>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Background</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r>
              <a:rPr lang="en-US" b="0" dirty="0"/>
              <a:t>A </a:t>
            </a:r>
            <a:r>
              <a:rPr lang="en-US" b="0" dirty="0" err="1"/>
              <a:t>tyre</a:t>
            </a:r>
            <a:r>
              <a:rPr lang="en-US" b="0" dirty="0"/>
              <a:t> manufacturer applied to get an EC type-approval in respect of a type of </a:t>
            </a:r>
            <a:r>
              <a:rPr lang="en-US" b="0" dirty="0" err="1"/>
              <a:t>tyre</a:t>
            </a:r>
            <a:r>
              <a:rPr lang="en-US" b="0" dirty="0"/>
              <a:t> that incorporates a new architecture. </a:t>
            </a:r>
          </a:p>
          <a:p>
            <a:pPr>
              <a:spcBef>
                <a:spcPts val="1200"/>
              </a:spcBef>
            </a:pPr>
            <a:r>
              <a:rPr lang="en-US" b="0" dirty="0"/>
              <a:t>This new architecture has the functionalities of a Radial </a:t>
            </a:r>
            <a:r>
              <a:rPr lang="en-US" b="0" dirty="0" err="1"/>
              <a:t>tyre</a:t>
            </a:r>
            <a:r>
              <a:rPr lang="en-US" b="0" dirty="0"/>
              <a:t> (mechanical decoupling of the summit and the bead), but strictly speaking, does not meet the regulatory definition of a radial structure, insofar as the condition " are laid substantially at 90° " is not everywhere respected, especially under the summit of the </a:t>
            </a:r>
            <a:r>
              <a:rPr lang="en-US" b="0" dirty="0" err="1"/>
              <a:t>tyre</a:t>
            </a:r>
            <a:r>
              <a:rPr lang="en-US" b="0" dirty="0"/>
              <a:t>. </a:t>
            </a:r>
          </a:p>
          <a:p>
            <a:pPr>
              <a:spcBef>
                <a:spcPts val="1200"/>
              </a:spcBef>
            </a:pPr>
            <a:r>
              <a:rPr lang="en-US" b="0" dirty="0"/>
              <a:t>As this structural architecture opens new radial </a:t>
            </a:r>
            <a:r>
              <a:rPr lang="en-US" b="0" dirty="0" err="1"/>
              <a:t>tyres</a:t>
            </a:r>
            <a:r>
              <a:rPr lang="en-US" b="0" dirty="0"/>
              <a:t> performances possibilities, the followings actions have been done:</a:t>
            </a:r>
          </a:p>
          <a:p>
            <a:pPr lvl="1"/>
            <a:r>
              <a:rPr lang="en-US" b="0" dirty="0"/>
              <a:t>Based on R30 and R117 tests results, France granted provisional approvals to this </a:t>
            </a:r>
            <a:r>
              <a:rPr lang="en-US" b="0" dirty="0" err="1"/>
              <a:t>tyre</a:t>
            </a:r>
            <a:r>
              <a:rPr lang="en-US" b="0" dirty="0"/>
              <a:t> type for use in France only.</a:t>
            </a:r>
          </a:p>
          <a:p>
            <a:pPr lvl="1"/>
            <a:r>
              <a:rPr lang="en-US" b="0" dirty="0"/>
              <a:t>France has been authorized by EC to grand an EC type approval.</a:t>
            </a:r>
          </a:p>
          <a:p>
            <a:pPr lvl="1"/>
            <a:r>
              <a:rPr lang="en-US" b="0" dirty="0"/>
              <a:t>As Radial definition revision is necessary, France propose a working document to upgrade the Radial definition of the UN_ECE regulations. </a:t>
            </a:r>
          </a:p>
          <a:p>
            <a:pPr lvl="0"/>
            <a:endParaRPr lang="fr-FR" noProof="0" dirty="0"/>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06000" y="108088"/>
            <a:ext cx="724888" cy="519446"/>
          </a:xfrm>
          <a:prstGeom prst="rect">
            <a:avLst/>
          </a:prstGeom>
        </p:spPr>
      </p:pic>
    </p:spTree>
    <p:extLst>
      <p:ext uri="{BB962C8B-B14F-4D97-AF65-F5344CB8AC3E}">
        <p14:creationId xmlns:p14="http://schemas.microsoft.com/office/powerpoint/2010/main" val="1529834084"/>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447614"/>
          </a:xfrm>
          <a:prstGeom prst="rect">
            <a:avLst/>
          </a:prstGeom>
        </p:spPr>
        <p:txBody>
          <a:bodyPr vert="horz" lIns="0" tIns="0" rIns="0" bIns="0" rtlCol="0" anchor="t" anchorCtr="0">
            <a:noAutofit/>
          </a:bodyPr>
          <a:lstStyle/>
          <a:p>
            <a:r>
              <a:rPr lang="en-GB" sz="2800" dirty="0"/>
              <a:t>Background (detailed timing)</a:t>
            </a:r>
            <a:endParaRPr lang="fr-FR" noProof="0" dirty="0"/>
          </a:p>
        </p:txBody>
      </p:sp>
      <p:sp>
        <p:nvSpPr>
          <p:cNvPr id="3" name="Espace réservé du texte 2"/>
          <p:cNvSpPr>
            <a:spLocks noGrp="1"/>
          </p:cNvSpPr>
          <p:nvPr>
            <p:ph type="body" idx="1"/>
          </p:nvPr>
        </p:nvSpPr>
        <p:spPr bwMode="gray">
          <a:xfrm>
            <a:off x="359999" y="1522018"/>
            <a:ext cx="8424000" cy="2574000"/>
          </a:xfrm>
          <a:prstGeom prst="rect">
            <a:avLst/>
          </a:prstGeom>
        </p:spPr>
        <p:txBody>
          <a:bodyPr vert="horz" lIns="0" tIns="0" rIns="0" bIns="0" rtlCol="0" anchor="t" anchorCtr="0">
            <a:noAutofit/>
          </a:bodyPr>
          <a:lstStyle/>
          <a:p>
            <a:r>
              <a:rPr lang="en-US" sz="1050" b="0" dirty="0"/>
              <a:t>On 23 October 2019 France applied for authorization to grant an EC type-approval in respect of a type of </a:t>
            </a:r>
            <a:r>
              <a:rPr lang="en-US" sz="1050" b="0" dirty="0" err="1"/>
              <a:t>tyre</a:t>
            </a:r>
            <a:r>
              <a:rPr lang="en-US" sz="1050" b="0" dirty="0"/>
              <a:t> that incorporates a new structural architecture. </a:t>
            </a:r>
          </a:p>
          <a:p>
            <a:r>
              <a:rPr lang="en-US" sz="1050" b="0" dirty="0"/>
              <a:t>From 16 July 2019 to 12 September 2019 the Technical Service UTAC (France) and the Manufacturer’s approved test laboratory carried out tests in accordance with UNECE Regulations Nos 30 and 117 of the </a:t>
            </a:r>
            <a:r>
              <a:rPr lang="en-US" sz="1050" b="0" dirty="0" err="1"/>
              <a:t>tyre</a:t>
            </a:r>
            <a:r>
              <a:rPr lang="en-US" sz="1050" b="0" dirty="0"/>
              <a:t> type, for which the exemption is sought. France has provided the Commission and the other Member States with all the information referred to in points (a), (b) and (c) of Article 20 of Directive 2007/46/EC. </a:t>
            </a:r>
          </a:p>
          <a:p>
            <a:r>
              <a:rPr lang="en-US" sz="1050" b="0" dirty="0"/>
              <a:t>France granted provisional approvals to this </a:t>
            </a:r>
            <a:r>
              <a:rPr lang="en-US" sz="1050" b="0" dirty="0" err="1"/>
              <a:t>tyre</a:t>
            </a:r>
            <a:r>
              <a:rPr lang="en-US" sz="1050" b="0" dirty="0"/>
              <a:t> type, as follows: a) on 11 December 2019, in accordance with the performance requirements set out in UNECE Regulation No 30 and b) on 12 December 2019, in accordance with the performance requirements set out in UNECE Regulation No 117. </a:t>
            </a:r>
          </a:p>
          <a:p>
            <a:r>
              <a:rPr lang="en-US" sz="1050" b="0" dirty="0"/>
              <a:t>The applicable requirements for C1 </a:t>
            </a:r>
            <a:r>
              <a:rPr lang="en-US" sz="1050" b="0" dirty="0" err="1"/>
              <a:t>tyres</a:t>
            </a:r>
            <a:r>
              <a:rPr lang="en-US" sz="1050" b="0" dirty="0"/>
              <a:t> are laid down in UNECE Regulations Nos 30 and 117, which are listed in Annex IV to Regulation (EC) No 661/2009 of the European Parliament and of the Council as being compulsory for the purposes of EC type approval. UNECE Regulations Nos 30 and 117 and Regulation (EC) No 661/2009 are also listed in Part I of and Appendix 1, Tables 1 and 2, to Annex IV and Appendices 1 to 6 to Annex XI to Directive 2007/46/EC. </a:t>
            </a:r>
          </a:p>
          <a:p>
            <a:r>
              <a:rPr lang="en-US" sz="1050" b="0" dirty="0"/>
              <a:t>UNECE Regulation No 30 provides for the definition of radial </a:t>
            </a:r>
            <a:r>
              <a:rPr lang="en-US" sz="1050" b="0" dirty="0" err="1"/>
              <a:t>tyre</a:t>
            </a:r>
            <a:r>
              <a:rPr lang="en-US" sz="1050" b="0" dirty="0"/>
              <a:t>, which does not include the possibility of laying the </a:t>
            </a:r>
            <a:r>
              <a:rPr lang="en-US" sz="1050" b="0" dirty="0" err="1"/>
              <a:t>tyre</a:t>
            </a:r>
            <a:r>
              <a:rPr lang="en-US" sz="1050" b="0" dirty="0"/>
              <a:t> ply cords at an angle slightly different from substantially 90° to the center line of the tread. </a:t>
            </a:r>
          </a:p>
          <a:p>
            <a:r>
              <a:rPr lang="en-US" sz="1050" b="0" dirty="0"/>
              <a:t>France has demonstrated that, in comparison with the requirements from which the exemption is sought, the </a:t>
            </a:r>
            <a:r>
              <a:rPr lang="en-US" sz="1050" b="0" dirty="0" err="1"/>
              <a:t>tyre</a:t>
            </a:r>
            <a:r>
              <a:rPr lang="en-US" sz="1050" b="0" dirty="0"/>
              <a:t> type concerned by this Decision fulfils safety and environmental requirements, meaning wet grip and rolling sound emission within the prescribed type-approval limits, improved rolling resistance, reduced mass and comparable contact patch, cornering stiffness and vertical stiffness to the ones of the standard </a:t>
            </a:r>
            <a:r>
              <a:rPr lang="en-US" sz="1050" b="0" dirty="0" err="1"/>
              <a:t>tyre</a:t>
            </a:r>
            <a:r>
              <a:rPr lang="en-US" sz="1050" b="0" dirty="0"/>
              <a:t>. </a:t>
            </a:r>
          </a:p>
          <a:p>
            <a:pPr lvl="0"/>
            <a:endParaRPr lang="fr-FR" noProof="0" dirty="0"/>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06000" y="108088"/>
            <a:ext cx="724888" cy="519446"/>
          </a:xfrm>
          <a:prstGeom prst="rect">
            <a:avLst/>
          </a:prstGeom>
        </p:spPr>
      </p:pic>
    </p:spTree>
    <p:extLst>
      <p:ext uri="{BB962C8B-B14F-4D97-AF65-F5344CB8AC3E}">
        <p14:creationId xmlns:p14="http://schemas.microsoft.com/office/powerpoint/2010/main" val="3220546504"/>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en-GB" sz="2800" dirty="0"/>
              <a:t>Objectives of the Radial definition revision</a:t>
            </a:r>
            <a:endParaRPr lang="fr-FR" noProof="0" dirty="0"/>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r>
              <a:rPr lang="en-US" sz="1050" b="0" dirty="0"/>
              <a:t>Enlarge and enrich the current definition of a radial structure while ensuring the radial </a:t>
            </a:r>
            <a:r>
              <a:rPr lang="en-US" sz="1050" b="0" dirty="0" err="1"/>
              <a:t>tyres</a:t>
            </a:r>
            <a:r>
              <a:rPr lang="en-US" sz="1050" b="0" dirty="0"/>
              <a:t> key features (mechanical decoupling between the tread and the bead).</a:t>
            </a:r>
          </a:p>
          <a:p>
            <a:pPr marL="0" indent="0">
              <a:buNone/>
            </a:pPr>
            <a:endParaRPr lang="en-US" sz="1050" b="0" dirty="0"/>
          </a:p>
          <a:p>
            <a:r>
              <a:rPr lang="en-US" sz="1050" b="0" dirty="0"/>
              <a:t>Allow new potentially innovative features that do not strictly meet the current definition of a Radial </a:t>
            </a:r>
            <a:r>
              <a:rPr lang="en-US" sz="1050" b="0" dirty="0" err="1"/>
              <a:t>tyre</a:t>
            </a:r>
            <a:r>
              <a:rPr lang="en-US" sz="1050" b="0" dirty="0"/>
              <a:t> structure but could provide significant improvement in safety and/or environmental performances.</a:t>
            </a:r>
          </a:p>
          <a:p>
            <a:endParaRPr lang="en-US" sz="1050" b="0" dirty="0"/>
          </a:p>
          <a:p>
            <a:r>
              <a:rPr lang="en-US" sz="1050" b="0" dirty="0"/>
              <a:t>Existing approved radial </a:t>
            </a:r>
            <a:r>
              <a:rPr lang="en-US" sz="1050" b="0" dirty="0" err="1"/>
              <a:t>tyres</a:t>
            </a:r>
            <a:r>
              <a:rPr lang="en-US" sz="1050" b="0" dirty="0"/>
              <a:t> still comply with the proposed amended radial definition (no additional requirements).</a:t>
            </a:r>
          </a:p>
          <a:p>
            <a:pPr lvl="0"/>
            <a:endParaRPr lang="fr-FR" noProof="0" dirty="0"/>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06000" y="108088"/>
            <a:ext cx="724888" cy="519446"/>
          </a:xfrm>
          <a:prstGeom prst="rect">
            <a:avLst/>
          </a:prstGeom>
        </p:spPr>
      </p:pic>
    </p:spTree>
    <p:extLst>
      <p:ext uri="{BB962C8B-B14F-4D97-AF65-F5344CB8AC3E}">
        <p14:creationId xmlns:p14="http://schemas.microsoft.com/office/powerpoint/2010/main" val="4158832743"/>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60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627534"/>
            <a:ext cx="8424000" cy="992466"/>
          </a:xfrm>
          <a:prstGeom prst="rect">
            <a:avLst/>
          </a:prstGeom>
        </p:spPr>
        <p:txBody>
          <a:bodyPr vert="horz" lIns="0" tIns="0" rIns="0" bIns="0" rtlCol="0" anchor="t" anchorCtr="0">
            <a:noAutofit/>
          </a:bodyPr>
          <a:lstStyle/>
          <a:p>
            <a:r>
              <a:rPr lang="en-GB" dirty="0"/>
              <a:t>Summary of the proposal</a:t>
            </a:r>
            <a:endParaRPr lang="fr-FR" noProof="0" dirty="0"/>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06000" y="108088"/>
            <a:ext cx="724888" cy="519446"/>
          </a:xfrm>
          <a:prstGeom prst="rect">
            <a:avLst/>
          </a:prstGeom>
        </p:spPr>
      </p:pic>
      <p:pic>
        <p:nvPicPr>
          <p:cNvPr id="7" name="Image 6"/>
          <p:cNvPicPr>
            <a:picLocks noChangeAspect="1"/>
          </p:cNvPicPr>
          <p:nvPr userDrawn="1"/>
        </p:nvPicPr>
        <p:blipFill>
          <a:blip r:embed="rId9"/>
          <a:stretch>
            <a:fillRect/>
          </a:stretch>
        </p:blipFill>
        <p:spPr>
          <a:xfrm>
            <a:off x="1030888" y="962202"/>
            <a:ext cx="6796247" cy="4157429"/>
          </a:xfrm>
          <a:prstGeom prst="rect">
            <a:avLst/>
          </a:prstGeom>
        </p:spPr>
      </p:pic>
    </p:spTree>
    <p:extLst>
      <p:ext uri="{BB962C8B-B14F-4D97-AF65-F5344CB8AC3E}">
        <p14:creationId xmlns:p14="http://schemas.microsoft.com/office/powerpoint/2010/main" val="3748329347"/>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627534"/>
            <a:ext cx="8424000" cy="992466"/>
          </a:xfrm>
          <a:prstGeom prst="rect">
            <a:avLst/>
          </a:prstGeom>
        </p:spPr>
        <p:txBody>
          <a:bodyPr vert="horz" lIns="0" tIns="0" rIns="0" bIns="0" rtlCol="0" anchor="t" anchorCtr="0">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dirty="0"/>
              <a:t>Technical functionality</a:t>
            </a:r>
            <a:br>
              <a:rPr lang="en-GB" dirty="0"/>
            </a:br>
            <a:endParaRPr lang="fr-FR" noProof="0" dirty="0"/>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06000" y="108088"/>
            <a:ext cx="724888" cy="519446"/>
          </a:xfrm>
          <a:prstGeom prst="rect">
            <a:avLst/>
          </a:prstGeom>
        </p:spPr>
      </p:pic>
      <p:pic>
        <p:nvPicPr>
          <p:cNvPr id="9" name="Image 8">
            <a:extLst>
              <a:ext uri="{FF2B5EF4-FFF2-40B4-BE49-F238E27FC236}">
                <a16:creationId xmlns:a16="http://schemas.microsoft.com/office/drawing/2014/main" id="{0AE8FCC6-B234-421A-A882-A1A30214A253}"/>
              </a:ext>
            </a:extLst>
          </p:cNvPr>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835696" y="627534"/>
            <a:ext cx="6683589" cy="4171601"/>
          </a:xfrm>
          <a:prstGeom prst="rect">
            <a:avLst/>
          </a:prstGeom>
          <a:noFill/>
          <a:ln>
            <a:noFill/>
          </a:ln>
        </p:spPr>
      </p:pic>
    </p:spTree>
    <p:extLst>
      <p:ext uri="{BB962C8B-B14F-4D97-AF65-F5344CB8AC3E}">
        <p14:creationId xmlns:p14="http://schemas.microsoft.com/office/powerpoint/2010/main" val="2847350821"/>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Lst>
  <p:hf hdr="0"/>
  <p:txStyles>
    <p:titleStyle>
      <a:lvl1pPr marL="0" marR="0" indent="0" algn="l" defTabSz="914400" rtl="0" eaLnBrk="1" fontAlgn="auto" latinLnBrk="0" hangingPunct="1">
        <a:lnSpc>
          <a:spcPct val="90000"/>
        </a:lnSpc>
        <a:spcBef>
          <a:spcPct val="0"/>
        </a:spcBef>
        <a:spcAft>
          <a:spcPts val="0"/>
        </a:spcAft>
        <a:buClrTx/>
        <a:buSzTx/>
        <a:buFontTx/>
        <a:buNone/>
        <a:tabLst/>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627534"/>
            <a:ext cx="8424000" cy="992466"/>
          </a:xfrm>
          <a:prstGeom prst="rect">
            <a:avLst/>
          </a:prstGeom>
        </p:spPr>
        <p:txBody>
          <a:bodyPr vert="horz" lIns="0" tIns="0" rIns="0" bIns="0" rtlCol="0" anchor="t" anchorCtr="0">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dirty="0"/>
              <a:t>Technical functionality : Cornering stiffness</a:t>
            </a:r>
            <a:br>
              <a:rPr lang="en-GB" dirty="0"/>
            </a:br>
            <a:br>
              <a:rPr lang="en-GB" dirty="0"/>
            </a:br>
            <a:endParaRPr lang="fr-FR" noProof="0" dirty="0"/>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06000" y="108088"/>
            <a:ext cx="724888" cy="519446"/>
          </a:xfrm>
          <a:prstGeom prst="rect">
            <a:avLst/>
          </a:prstGeom>
        </p:spPr>
      </p:pic>
      <p:pic>
        <p:nvPicPr>
          <p:cNvPr id="3" name="Image 2"/>
          <p:cNvPicPr>
            <a:picLocks noChangeAspect="1"/>
          </p:cNvPicPr>
          <p:nvPr userDrawn="1"/>
        </p:nvPicPr>
        <p:blipFill>
          <a:blip r:embed="rId10"/>
          <a:stretch>
            <a:fillRect/>
          </a:stretch>
        </p:blipFill>
        <p:spPr>
          <a:xfrm>
            <a:off x="1403648" y="1419622"/>
            <a:ext cx="6625942" cy="3171106"/>
          </a:xfrm>
          <a:prstGeom prst="rect">
            <a:avLst/>
          </a:prstGeom>
        </p:spPr>
      </p:pic>
    </p:spTree>
    <p:extLst>
      <p:ext uri="{BB962C8B-B14F-4D97-AF65-F5344CB8AC3E}">
        <p14:creationId xmlns:p14="http://schemas.microsoft.com/office/powerpoint/2010/main" val="1429155334"/>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907" r:id="rId7"/>
  </p:sldLayoutIdLst>
  <p:hf hdr="0"/>
  <p:txStyles>
    <p:titleStyle>
      <a:lvl1pPr marL="0" marR="0" indent="0" algn="l" defTabSz="914400" rtl="0" eaLnBrk="1" fontAlgn="auto" latinLnBrk="0" hangingPunct="1">
        <a:lnSpc>
          <a:spcPct val="90000"/>
        </a:lnSpc>
        <a:spcBef>
          <a:spcPct val="0"/>
        </a:spcBef>
        <a:spcAft>
          <a:spcPts val="0"/>
        </a:spcAft>
        <a:buClrTx/>
        <a:buSzTx/>
        <a:buFontTx/>
        <a:buNone/>
        <a:tabLst/>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627534"/>
            <a:ext cx="8424000" cy="992466"/>
          </a:xfrm>
          <a:prstGeom prst="rect">
            <a:avLst/>
          </a:prstGeom>
        </p:spPr>
        <p:txBody>
          <a:bodyPr vert="horz" lIns="0" tIns="0" rIns="0" bIns="0" rtlCol="0" anchor="t" anchorCtr="0">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dirty="0"/>
              <a:t>Technical functionality : Vertical stiffness</a:t>
            </a:r>
            <a:br>
              <a:rPr lang="en-GB" dirty="0"/>
            </a:br>
            <a:br>
              <a:rPr lang="en-GB" dirty="0"/>
            </a:br>
            <a:br>
              <a:rPr lang="en-GB" dirty="0"/>
            </a:br>
            <a:endParaRPr lang="fr-FR" noProof="0" dirty="0"/>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06000" y="108088"/>
            <a:ext cx="724888" cy="519446"/>
          </a:xfrm>
          <a:prstGeom prst="rect">
            <a:avLst/>
          </a:prstGeom>
        </p:spPr>
      </p:pic>
      <p:pic>
        <p:nvPicPr>
          <p:cNvPr id="3" name="Image 2"/>
          <p:cNvPicPr>
            <a:picLocks noChangeAspect="1"/>
          </p:cNvPicPr>
          <p:nvPr userDrawn="1"/>
        </p:nvPicPr>
        <p:blipFill>
          <a:blip r:embed="rId9"/>
          <a:stretch>
            <a:fillRect/>
          </a:stretch>
        </p:blipFill>
        <p:spPr>
          <a:xfrm>
            <a:off x="1030888" y="987574"/>
            <a:ext cx="6421432" cy="3795926"/>
          </a:xfrm>
          <a:prstGeom prst="rect">
            <a:avLst/>
          </a:prstGeom>
        </p:spPr>
      </p:pic>
    </p:spTree>
    <p:extLst>
      <p:ext uri="{BB962C8B-B14F-4D97-AF65-F5344CB8AC3E}">
        <p14:creationId xmlns:p14="http://schemas.microsoft.com/office/powerpoint/2010/main" val="4224254601"/>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Lst>
  <p:hf hdr="0"/>
  <p:txStyles>
    <p:titleStyle>
      <a:lvl1pPr marL="0" marR="0" indent="0" algn="l" defTabSz="914400" rtl="0" eaLnBrk="1" fontAlgn="auto" latinLnBrk="0" hangingPunct="1">
        <a:lnSpc>
          <a:spcPct val="90000"/>
        </a:lnSpc>
        <a:spcBef>
          <a:spcPct val="0"/>
        </a:spcBef>
        <a:spcAft>
          <a:spcPts val="0"/>
        </a:spcAft>
        <a:buClrTx/>
        <a:buSzTx/>
        <a:buFontTx/>
        <a:buNone/>
        <a:tabLst/>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627534"/>
            <a:ext cx="8424000" cy="992466"/>
          </a:xfrm>
          <a:prstGeom prst="rect">
            <a:avLst/>
          </a:prstGeom>
        </p:spPr>
        <p:txBody>
          <a:bodyPr vert="horz" lIns="0" tIns="0" rIns="0" bIns="0" rtlCol="0" anchor="t" anchorCtr="0">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br>
              <a:rPr lang="en-GB" dirty="0"/>
            </a:br>
            <a:r>
              <a:rPr lang="en-GB" dirty="0"/>
              <a:t>Radial definition proposal from France </a:t>
            </a:r>
            <a:br>
              <a:rPr lang="en-GB" dirty="0"/>
            </a:br>
            <a:r>
              <a:rPr lang="en-GB" dirty="0"/>
              <a:t>(doc. GRBP-2020-21)</a:t>
            </a:r>
            <a:br>
              <a:rPr lang="en-GB" dirty="0"/>
            </a:br>
            <a:br>
              <a:rPr lang="en-GB" dirty="0"/>
            </a:br>
            <a:br>
              <a:rPr lang="en-GB" dirty="0"/>
            </a:br>
            <a:endParaRPr lang="fr-FR" noProof="0" dirty="0"/>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all" spc="0" normalizeH="0" baseline="0" noProof="0">
                <a:ln>
                  <a:noFill/>
                </a:ln>
                <a:solidFill>
                  <a:srgbClr val="000000"/>
                </a:solidFill>
                <a:effectLst/>
                <a:uLnTx/>
                <a:uFillTx/>
                <a:latin typeface="Arial"/>
                <a:ea typeface="+mn-ea"/>
                <a:cs typeface="+mn-cs"/>
              </a:rPr>
              <a:t>XX/XX/XXXX</a:t>
            </a:r>
            <a:endParaRPr kumimoji="0" lang="fr-FR" sz="750" b="1" i="0" u="none" strike="noStrike" kern="1200" cap="all" spc="0" normalizeH="0" baseline="0" noProof="0" dirty="0">
              <a:ln>
                <a:noFill/>
              </a:ln>
              <a:solidFill>
                <a:srgbClr val="000000"/>
              </a:solidFill>
              <a:effectLst/>
              <a:uLnTx/>
              <a:uFillTx/>
              <a:latin typeface="Arial"/>
              <a:ea typeface="+mn-ea"/>
              <a:cs typeface="+mn-cs"/>
            </a:endParaRPr>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000000"/>
                </a:solidFill>
                <a:effectLst/>
                <a:uLnTx/>
                <a:uFillTx/>
                <a:latin typeface="Arial"/>
                <a:ea typeface="+mn-ea"/>
                <a:cs typeface="+mn-cs"/>
              </a:rPr>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750" b="1"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fr-FR" sz="750" b="1" i="0" u="none" strike="noStrike" kern="1200" cap="none" spc="0" normalizeH="0" baseline="0" noProof="0" dirty="0">
              <a:ln>
                <a:noFill/>
              </a:ln>
              <a:solidFill>
                <a:srgbClr val="000000"/>
              </a:solidFill>
              <a:effectLst/>
              <a:uLnTx/>
              <a:uFillTx/>
              <a:latin typeface="Arial"/>
              <a:ea typeface="+mn-ea"/>
              <a:cs typeface="+mn-cs"/>
            </a:endParaRPr>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06000" y="108088"/>
            <a:ext cx="724888" cy="519446"/>
          </a:xfrm>
          <a:prstGeom prst="rect">
            <a:avLst/>
          </a:prstGeom>
        </p:spPr>
      </p:pic>
      <p:pic>
        <p:nvPicPr>
          <p:cNvPr id="18" name="Image 17">
            <a:extLst>
              <a:ext uri="{FF2B5EF4-FFF2-40B4-BE49-F238E27FC236}">
                <a16:creationId xmlns:a16="http://schemas.microsoft.com/office/drawing/2014/main" id="{449C2676-6EBD-4CAD-90AA-D966EA469264}"/>
              </a:ext>
            </a:extLst>
          </p:cNvPr>
          <p:cNvPicPr>
            <a:picLocks noChangeAspect="1"/>
          </p:cNvPicPr>
          <p:nvPr userDrawn="1"/>
        </p:nvPicPr>
        <p:blipFill rotWithShape="1">
          <a:blip r:embed="rId9"/>
          <a:srcRect b="50000"/>
          <a:stretch/>
        </p:blipFill>
        <p:spPr>
          <a:xfrm>
            <a:off x="323528" y="2060848"/>
            <a:ext cx="8359626" cy="2304256"/>
          </a:xfrm>
          <a:prstGeom prst="rect">
            <a:avLst/>
          </a:prstGeom>
        </p:spPr>
      </p:pic>
    </p:spTree>
    <p:extLst>
      <p:ext uri="{BB962C8B-B14F-4D97-AF65-F5344CB8AC3E}">
        <p14:creationId xmlns:p14="http://schemas.microsoft.com/office/powerpoint/2010/main" val="3010808365"/>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Lst>
  <p:hf hdr="0"/>
  <p:txStyles>
    <p:titleStyle>
      <a:lvl1pPr marL="0" marR="0" indent="0" algn="l" defTabSz="914400" rtl="0" eaLnBrk="1" fontAlgn="auto" latinLnBrk="0" hangingPunct="1">
        <a:lnSpc>
          <a:spcPct val="90000"/>
        </a:lnSpc>
        <a:spcBef>
          <a:spcPct val="0"/>
        </a:spcBef>
        <a:spcAft>
          <a:spcPts val="0"/>
        </a:spcAft>
        <a:buClrTx/>
        <a:buSzTx/>
        <a:buFontTx/>
        <a:buNone/>
        <a:tabLst/>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endParaRPr lang="fr-FR"/>
          </a:p>
        </p:txBody>
      </p:sp>
      <p:sp>
        <p:nvSpPr>
          <p:cNvPr id="7" name="Espace réservé de la date 6"/>
          <p:cNvSpPr>
            <a:spLocks noGrp="1"/>
          </p:cNvSpPr>
          <p:nvPr>
            <p:ph type="dt" sz="half" idx="10"/>
          </p:nvPr>
        </p:nvSpPr>
        <p:spPr/>
        <p:txBody>
          <a:bodyPr/>
          <a:lstStyle/>
          <a:p>
            <a:r>
              <a:rPr lang="fr-FR"/>
              <a:t>XX/XX/XXXX</a:t>
            </a:r>
            <a:endParaRPr lang="fr-FR" dirty="0"/>
          </a:p>
        </p:txBody>
      </p:sp>
      <p:sp>
        <p:nvSpPr>
          <p:cNvPr id="8" name="Espace réservé du pied de page 7"/>
          <p:cNvSpPr>
            <a:spLocks noGrp="1"/>
          </p:cNvSpPr>
          <p:nvPr>
            <p:ph type="ftr" sz="quarter" idx="11"/>
          </p:nvPr>
        </p:nvSpPr>
        <p:spPr>
          <a:xfrm>
            <a:off x="720000" y="3919897"/>
            <a:ext cx="5220152" cy="900000"/>
          </a:xfrm>
        </p:spPr>
        <p:txBody>
          <a:bodyPr/>
          <a:lstStyle/>
          <a:p>
            <a:r>
              <a:rPr lang="fr-FR" dirty="0"/>
              <a:t>Direction Générale de l’Energie et du Climat</a:t>
            </a:r>
          </a:p>
          <a:p>
            <a:r>
              <a:rPr lang="fr-FR" dirty="0"/>
              <a:t>Sous-direction à la sécurité et aux émissions des véhicules</a:t>
            </a:r>
          </a:p>
        </p:txBody>
      </p:sp>
      <p:sp>
        <p:nvSpPr>
          <p:cNvPr id="9" name="Espace réservé du numéro de diapositive 8"/>
          <p:cNvSpPr>
            <a:spLocks noGrp="1"/>
          </p:cNvSpPr>
          <p:nvPr>
            <p:ph type="sldNum" sz="quarter" idx="12"/>
          </p:nvPr>
        </p:nvSpPr>
        <p:spPr/>
        <p:txBody>
          <a:bodyPr/>
          <a:lstStyle/>
          <a:p>
            <a:fld id="{10C140CD-8AED-46FF-A9A2-77308F3F39AE}" type="slidenum">
              <a:rPr lang="fr-FR" smtClean="0"/>
              <a:pPr/>
              <a:t>1</a:t>
            </a:fld>
            <a:endParaRPr lang="fr-FR" dirty="0"/>
          </a:p>
        </p:txBody>
      </p:sp>
      <p:sp>
        <p:nvSpPr>
          <p:cNvPr id="10" name="Rectangle 9">
            <a:extLst>
              <a:ext uri="{FF2B5EF4-FFF2-40B4-BE49-F238E27FC236}">
                <a16:creationId xmlns:a16="http://schemas.microsoft.com/office/drawing/2014/main" id="{F1B7B393-7ADE-4318-B119-D3B5E0393B6B}"/>
              </a:ext>
            </a:extLst>
          </p:cNvPr>
          <p:cNvSpPr/>
          <p:nvPr/>
        </p:nvSpPr>
        <p:spPr>
          <a:xfrm>
            <a:off x="124676" y="90000"/>
            <a:ext cx="3655236" cy="338554"/>
          </a:xfrm>
          <a:prstGeom prst="rect">
            <a:avLst/>
          </a:prstGeom>
        </p:spPr>
        <p:txBody>
          <a:bodyPr wrap="square">
            <a:spAutoFit/>
          </a:bodyPr>
          <a:lstStyle/>
          <a:p>
            <a:r>
              <a:rPr lang="en-GB" sz="1600" dirty="0">
                <a:solidFill>
                  <a:schemeClr val="tx1"/>
                </a:solidFill>
              </a:rPr>
              <a:t>Transmitted by the expert from France</a:t>
            </a:r>
          </a:p>
        </p:txBody>
      </p:sp>
      <p:sp>
        <p:nvSpPr>
          <p:cNvPr id="11" name="Rectangle 10">
            <a:extLst>
              <a:ext uri="{FF2B5EF4-FFF2-40B4-BE49-F238E27FC236}">
                <a16:creationId xmlns:a16="http://schemas.microsoft.com/office/drawing/2014/main" id="{68EAEBED-88D7-4D64-8E10-61B15592F6DF}"/>
              </a:ext>
            </a:extLst>
          </p:cNvPr>
          <p:cNvSpPr/>
          <p:nvPr/>
        </p:nvSpPr>
        <p:spPr>
          <a:xfrm>
            <a:off x="5508104" y="105388"/>
            <a:ext cx="3382776" cy="830997"/>
          </a:xfrm>
          <a:prstGeom prst="rect">
            <a:avLst/>
          </a:prstGeom>
        </p:spPr>
        <p:txBody>
          <a:bodyPr wrap="square">
            <a:spAutoFit/>
          </a:bodyPr>
          <a:lstStyle/>
          <a:p>
            <a:r>
              <a:rPr lang="en-GB" sz="1600" u="sng" dirty="0">
                <a:solidFill>
                  <a:schemeClr val="tx1"/>
                </a:solidFill>
              </a:rPr>
              <a:t>Informal </a:t>
            </a:r>
            <a:r>
              <a:rPr lang="en-GB" sz="1600" u="sng">
                <a:solidFill>
                  <a:schemeClr val="tx1"/>
                </a:solidFill>
              </a:rPr>
              <a:t>document </a:t>
            </a:r>
            <a:r>
              <a:rPr lang="en-GB" sz="1600" b="1">
                <a:solidFill>
                  <a:schemeClr val="tx1"/>
                </a:solidFill>
              </a:rPr>
              <a:t>GRB-72-22 </a:t>
            </a:r>
            <a:endParaRPr lang="en-GB" sz="1600" dirty="0">
              <a:solidFill>
                <a:schemeClr val="tx1"/>
              </a:solidFill>
            </a:endParaRPr>
          </a:p>
          <a:p>
            <a:r>
              <a:rPr lang="en-GB" sz="1600" dirty="0">
                <a:solidFill>
                  <a:schemeClr val="tx1"/>
                </a:solidFill>
              </a:rPr>
              <a:t>(72</a:t>
            </a:r>
            <a:r>
              <a:rPr lang="en-GB" sz="1600" baseline="30000" dirty="0">
                <a:solidFill>
                  <a:schemeClr val="tx1"/>
                </a:solidFill>
              </a:rPr>
              <a:t>nd</a:t>
            </a:r>
            <a:r>
              <a:rPr lang="en-GB" sz="1600" dirty="0">
                <a:solidFill>
                  <a:schemeClr val="tx1"/>
                </a:solidFill>
              </a:rPr>
              <a:t> GRBP, 7-9 September 2020,</a:t>
            </a:r>
          </a:p>
          <a:p>
            <a:r>
              <a:rPr lang="en-GB" sz="1600" dirty="0">
                <a:solidFill>
                  <a:schemeClr val="tx1"/>
                </a:solidFill>
              </a:rPr>
              <a:t>agenda item 5 (a)) </a:t>
            </a:r>
          </a:p>
        </p:txBody>
      </p:sp>
    </p:spTree>
    <p:extLst>
      <p:ext uri="{BB962C8B-B14F-4D97-AF65-F5344CB8AC3E}">
        <p14:creationId xmlns:p14="http://schemas.microsoft.com/office/powerpoint/2010/main" val="624296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24188" y="771550"/>
            <a:ext cx="8424000" cy="720000"/>
          </a:xfrm>
        </p:spPr>
        <p:txBody>
          <a:bodyPr/>
          <a:lstStyle/>
          <a:p>
            <a:r>
              <a:rPr lang="en-GB" sz="2400" dirty="0"/>
              <a:t>Radial definition proposal from France </a:t>
            </a:r>
            <a:br>
              <a:rPr lang="en-GB" sz="2400" dirty="0"/>
            </a:br>
            <a:r>
              <a:rPr lang="en-GB" sz="2400" dirty="0"/>
              <a:t>(doc. GRBP-2020-21)</a:t>
            </a:r>
            <a:br>
              <a:rPr lang="en-GB" sz="2400" dirty="0"/>
            </a:br>
            <a:endParaRPr lang="fr-FR" dirty="0"/>
          </a:p>
        </p:txBody>
      </p:sp>
      <p:sp>
        <p:nvSpPr>
          <p:cNvPr id="8" name="Espace réservé du texte 7"/>
          <p:cNvSpPr>
            <a:spLocks noGrp="1"/>
          </p:cNvSpPr>
          <p:nvPr>
            <p:ph type="body" sz="quarter" idx="13"/>
          </p:nvPr>
        </p:nvSpPr>
        <p:spPr/>
        <p:txBody>
          <a:bodyPr/>
          <a:lstStyle/>
          <a:p>
            <a:pPr marL="0" indent="0">
              <a:buNone/>
            </a:pPr>
            <a:endParaRPr lang="fr-FR" dirty="0"/>
          </a:p>
        </p:txBody>
      </p:sp>
      <p:sp>
        <p:nvSpPr>
          <p:cNvPr id="2" name="Espace réservé de la date 1"/>
          <p:cNvSpPr>
            <a:spLocks noGrp="1"/>
          </p:cNvSpPr>
          <p:nvPr>
            <p:ph type="dt" sz="half" idx="10"/>
          </p:nvPr>
        </p:nvSpPr>
        <p:spPr/>
        <p:txBody>
          <a:bodyPr/>
          <a:lstStyle/>
          <a:p>
            <a:pPr algn="r"/>
            <a:r>
              <a:rPr lang="fr-FR" cap="all" dirty="0"/>
              <a:t>03/09/2020</a:t>
            </a:r>
          </a:p>
        </p:txBody>
      </p:sp>
      <p:sp>
        <p:nvSpPr>
          <p:cNvPr id="3" name="Espace réservé du pied de page 2"/>
          <p:cNvSpPr>
            <a:spLocks noGrp="1"/>
          </p:cNvSpPr>
          <p:nvPr>
            <p:ph type="ftr" sz="quarter" idx="11"/>
          </p:nvPr>
        </p:nvSpPr>
        <p:spPr/>
        <p:txBody>
          <a:bodyPr/>
          <a:lstStyle/>
          <a:p>
            <a:r>
              <a:rPr lang="fr-FR" dirty="0"/>
              <a:t>Direction Générale de l’énergie et du climat</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10</a:t>
            </a:fld>
            <a:endParaRPr lang="fr-FR" dirty="0"/>
          </a:p>
        </p:txBody>
      </p:sp>
      <p:pic>
        <p:nvPicPr>
          <p:cNvPr id="10" name="Image 9">
            <a:extLst>
              <a:ext uri="{FF2B5EF4-FFF2-40B4-BE49-F238E27FC236}">
                <a16:creationId xmlns:a16="http://schemas.microsoft.com/office/drawing/2014/main" id="{449C2676-6EBD-4CAD-90AA-D966EA469264}"/>
              </a:ext>
            </a:extLst>
          </p:cNvPr>
          <p:cNvPicPr>
            <a:picLocks noChangeAspect="1"/>
          </p:cNvPicPr>
          <p:nvPr/>
        </p:nvPicPr>
        <p:blipFill rotWithShape="1">
          <a:blip r:embed="rId2"/>
          <a:srcRect b="50000"/>
          <a:stretch/>
        </p:blipFill>
        <p:spPr>
          <a:xfrm>
            <a:off x="286734" y="1923678"/>
            <a:ext cx="8857266" cy="2441426"/>
          </a:xfrm>
          <a:prstGeom prst="rect">
            <a:avLst/>
          </a:prstGeom>
        </p:spPr>
      </p:pic>
    </p:spTree>
    <p:extLst>
      <p:ext uri="{BB962C8B-B14F-4D97-AF65-F5344CB8AC3E}">
        <p14:creationId xmlns:p14="http://schemas.microsoft.com/office/powerpoint/2010/main" val="3116630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24188" y="771550"/>
            <a:ext cx="8424000" cy="720000"/>
          </a:xfrm>
        </p:spPr>
        <p:txBody>
          <a:bodyPr/>
          <a:lstStyle/>
          <a:p>
            <a:r>
              <a:rPr lang="en-GB" sz="2400" dirty="0"/>
              <a:t>Proposal justifications</a:t>
            </a:r>
            <a:br>
              <a:rPr lang="en-GB" sz="2400" dirty="0"/>
            </a:br>
            <a:br>
              <a:rPr lang="en-GB" sz="2400" dirty="0"/>
            </a:br>
            <a:endParaRPr lang="fr-FR" dirty="0"/>
          </a:p>
        </p:txBody>
      </p:sp>
      <p:sp>
        <p:nvSpPr>
          <p:cNvPr id="8" name="Espace réservé du texte 7"/>
          <p:cNvSpPr>
            <a:spLocks noGrp="1"/>
          </p:cNvSpPr>
          <p:nvPr>
            <p:ph type="body" sz="quarter" idx="13"/>
          </p:nvPr>
        </p:nvSpPr>
        <p:spPr/>
        <p:txBody>
          <a:bodyPr/>
          <a:lstStyle/>
          <a:p>
            <a:pPr marL="0" indent="0">
              <a:buNone/>
            </a:pPr>
            <a:endParaRPr lang="fr-FR" dirty="0"/>
          </a:p>
        </p:txBody>
      </p:sp>
      <p:sp>
        <p:nvSpPr>
          <p:cNvPr id="2" name="Espace réservé de la date 1"/>
          <p:cNvSpPr>
            <a:spLocks noGrp="1"/>
          </p:cNvSpPr>
          <p:nvPr>
            <p:ph type="dt" sz="half" idx="10"/>
          </p:nvPr>
        </p:nvSpPr>
        <p:spPr/>
        <p:txBody>
          <a:bodyPr/>
          <a:lstStyle/>
          <a:p>
            <a:pPr algn="r"/>
            <a:r>
              <a:rPr lang="fr-FR" cap="all" dirty="0"/>
              <a:t>03/09/2020</a:t>
            </a:r>
          </a:p>
        </p:txBody>
      </p:sp>
      <p:sp>
        <p:nvSpPr>
          <p:cNvPr id="3" name="Espace réservé du pied de page 2"/>
          <p:cNvSpPr>
            <a:spLocks noGrp="1"/>
          </p:cNvSpPr>
          <p:nvPr>
            <p:ph type="ftr" sz="quarter" idx="11"/>
          </p:nvPr>
        </p:nvSpPr>
        <p:spPr/>
        <p:txBody>
          <a:bodyPr/>
          <a:lstStyle/>
          <a:p>
            <a:r>
              <a:rPr lang="fr-FR" dirty="0"/>
              <a:t>Direction Générale de l’énergie et du climat</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11</a:t>
            </a:fld>
            <a:endParaRPr lang="fr-FR" dirty="0"/>
          </a:p>
        </p:txBody>
      </p:sp>
      <p:sp>
        <p:nvSpPr>
          <p:cNvPr id="9" name="Espace réservé du texte 8"/>
          <p:cNvSpPr>
            <a:spLocks noGrp="1"/>
          </p:cNvSpPr>
          <p:nvPr>
            <p:ph type="body" sz="quarter" idx="14"/>
          </p:nvPr>
        </p:nvSpPr>
        <p:spPr>
          <a:xfrm>
            <a:off x="359998" y="1620000"/>
            <a:ext cx="8388190" cy="2895966"/>
          </a:xfrm>
        </p:spPr>
        <p:txBody>
          <a:bodyPr/>
          <a:lstStyle/>
          <a:p>
            <a:pPr marL="171450" indent="-171450">
              <a:lnSpc>
                <a:spcPct val="120000"/>
              </a:lnSpc>
              <a:buFont typeface="Wingdings" panose="05000000000000000000" pitchFamily="2" charset="2"/>
              <a:buChar char="ü"/>
            </a:pPr>
            <a:r>
              <a:rPr lang="en-US" sz="1200" dirty="0"/>
              <a:t>Enlarges and enriches the current definition, whilst keeping the essential feature of a radial structure (mechanical decoupling between tread and bead)</a:t>
            </a:r>
          </a:p>
          <a:p>
            <a:pPr marL="171450" indent="-171450">
              <a:lnSpc>
                <a:spcPct val="120000"/>
              </a:lnSpc>
              <a:buFont typeface="Wingdings" panose="05000000000000000000" pitchFamily="2" charset="2"/>
              <a:buChar char="ü"/>
            </a:pPr>
            <a:r>
              <a:rPr lang="en-US" sz="1200" dirty="0"/>
              <a:t>Allows potentially innovative features</a:t>
            </a:r>
          </a:p>
          <a:p>
            <a:pPr marL="171450" indent="-171450">
              <a:lnSpc>
                <a:spcPct val="120000"/>
              </a:lnSpc>
              <a:buFont typeface="Wingdings" panose="05000000000000000000" pitchFamily="2" charset="2"/>
              <a:buChar char="ü"/>
            </a:pPr>
            <a:endParaRPr lang="en-US" sz="1200" dirty="0"/>
          </a:p>
          <a:p>
            <a:pPr marL="171450" indent="-171450">
              <a:lnSpc>
                <a:spcPct val="120000"/>
              </a:lnSpc>
              <a:buFont typeface="Wingdings" panose="05000000000000000000" pitchFamily="2" charset="2"/>
              <a:buChar char="ü"/>
            </a:pPr>
            <a:r>
              <a:rPr lang="en-US" sz="1200" dirty="0"/>
              <a:t>Existing approved radial </a:t>
            </a:r>
            <a:r>
              <a:rPr lang="en-US" sz="1200" dirty="0" err="1"/>
              <a:t>tyres</a:t>
            </a:r>
            <a:r>
              <a:rPr lang="en-US" sz="1200" dirty="0"/>
              <a:t> still comply with the proposed amended radial definition</a:t>
            </a:r>
            <a:r>
              <a:rPr lang="en-US" sz="1200" dirty="0">
                <a:sym typeface="Wingdings" panose="05000000000000000000" pitchFamily="2" charset="2"/>
              </a:rPr>
              <a:t> (no a</a:t>
            </a:r>
            <a:r>
              <a:rPr lang="en-US" sz="1200" dirty="0"/>
              <a:t>dditional requirements). </a:t>
            </a:r>
          </a:p>
          <a:p>
            <a:pPr marL="171450" indent="-171450">
              <a:lnSpc>
                <a:spcPct val="120000"/>
              </a:lnSpc>
              <a:buFont typeface="Wingdings" panose="05000000000000000000" pitchFamily="2" charset="2"/>
              <a:buChar char="ü"/>
            </a:pPr>
            <a:r>
              <a:rPr lang="en-US" sz="1200" dirty="0"/>
              <a:t>No change on the type definition in UN Regulation N° 30. Like today, each </a:t>
            </a:r>
            <a:r>
              <a:rPr lang="en-US" sz="1200" dirty="0" err="1"/>
              <a:t>tyre</a:t>
            </a:r>
            <a:r>
              <a:rPr lang="en-US" sz="1200" dirty="0"/>
              <a:t> manufacturer must manage its regulatory types and therefore the </a:t>
            </a:r>
            <a:r>
              <a:rPr lang="en-US" sz="1200" dirty="0" err="1"/>
              <a:t>mixability</a:t>
            </a:r>
            <a:r>
              <a:rPr lang="en-US" sz="1200" dirty="0"/>
              <a:t> on the same axle/vehicle, in agreement with the Type Approval Authority.</a:t>
            </a:r>
          </a:p>
          <a:p>
            <a:pPr marL="171450" indent="-171450">
              <a:lnSpc>
                <a:spcPct val="120000"/>
              </a:lnSpc>
              <a:buFont typeface="Wingdings" panose="05000000000000000000" pitchFamily="2" charset="2"/>
              <a:buChar char="ü"/>
            </a:pPr>
            <a:endParaRPr lang="en-US" sz="1200" dirty="0"/>
          </a:p>
          <a:p>
            <a:pPr marL="171450" indent="-171450">
              <a:lnSpc>
                <a:spcPct val="120000"/>
              </a:lnSpc>
              <a:buFont typeface="Wingdings" panose="05000000000000000000" pitchFamily="2" charset="2"/>
              <a:buChar char="ü"/>
            </a:pPr>
            <a:r>
              <a:rPr lang="en-US" sz="1200" dirty="0"/>
              <a:t>None of the IP rights owned by the </a:t>
            </a:r>
            <a:r>
              <a:rPr lang="en-US" sz="1200" dirty="0" err="1"/>
              <a:t>tyre</a:t>
            </a:r>
            <a:r>
              <a:rPr lang="en-US" sz="1200" dirty="0"/>
              <a:t> manufacturer is deemed to be essential to have access to the amended definition. Furthermore, the amended definition would enable any other </a:t>
            </a:r>
            <a:r>
              <a:rPr lang="en-US" sz="1200" dirty="0" err="1"/>
              <a:t>tyre</a:t>
            </a:r>
            <a:r>
              <a:rPr lang="en-US" sz="1200" dirty="0"/>
              <a:t> manufacturers to sell </a:t>
            </a:r>
            <a:r>
              <a:rPr lang="en-US" sz="1200" dirty="0" err="1"/>
              <a:t>tyres</a:t>
            </a:r>
            <a:r>
              <a:rPr lang="en-US" sz="1200" dirty="0"/>
              <a:t> that would not comply with the current definition of a radial </a:t>
            </a:r>
            <a:r>
              <a:rPr lang="en-US" sz="1200" dirty="0" err="1"/>
              <a:t>tyre</a:t>
            </a:r>
            <a:r>
              <a:rPr lang="en-US" sz="1200" dirty="0"/>
              <a:t>.</a:t>
            </a:r>
            <a:endParaRPr lang="en-US" sz="1200" i="1" dirty="0"/>
          </a:p>
        </p:txBody>
      </p:sp>
    </p:spTree>
    <p:extLst>
      <p:ext uri="{BB962C8B-B14F-4D97-AF65-F5344CB8AC3E}">
        <p14:creationId xmlns:p14="http://schemas.microsoft.com/office/powerpoint/2010/main" val="856510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p:txBody>
          <a:bodyPr/>
          <a:lstStyle/>
          <a:p>
            <a:r>
              <a:rPr lang="fr-FR" dirty="0"/>
              <a:t>Radial </a:t>
            </a:r>
            <a:r>
              <a:rPr lang="fr-FR" dirty="0" err="1"/>
              <a:t>Definition</a:t>
            </a:r>
            <a:r>
              <a:rPr lang="fr-FR" dirty="0"/>
              <a:t> </a:t>
            </a:r>
            <a:r>
              <a:rPr lang="fr-FR" dirty="0" err="1"/>
              <a:t>proposal</a:t>
            </a:r>
            <a:endParaRPr lang="fr-FR" dirty="0"/>
          </a:p>
          <a:p>
            <a:endParaRPr lang="fr-FR" dirty="0" err="1"/>
          </a:p>
          <a:p>
            <a:pPr lvl="0"/>
            <a:r>
              <a:rPr lang="fr-FR" sz="1600" dirty="0"/>
              <a:t>GRBP - 72th session – </a:t>
            </a:r>
            <a:r>
              <a:rPr lang="fr-FR" sz="1600" dirty="0" err="1"/>
              <a:t>September</a:t>
            </a:r>
            <a:r>
              <a:rPr lang="fr-FR" sz="1600" dirty="0"/>
              <a:t> 2020</a:t>
            </a:r>
          </a:p>
          <a:p>
            <a:pPr lvl="0"/>
            <a:r>
              <a:rPr lang="fr-FR" sz="1600" dirty="0"/>
              <a:t>Informal document </a:t>
            </a:r>
            <a:r>
              <a:rPr lang="fr-FR" sz="1600" dirty="0" err="1"/>
              <a:t>linked</a:t>
            </a:r>
            <a:r>
              <a:rPr lang="fr-FR" sz="1600" dirty="0"/>
              <a:t> to </a:t>
            </a:r>
            <a:r>
              <a:rPr lang="fr-FR" sz="1600" dirty="0" err="1"/>
              <a:t>working</a:t>
            </a:r>
            <a:r>
              <a:rPr lang="fr-FR" sz="1600" dirty="0"/>
              <a:t> document 2020/21</a:t>
            </a:r>
          </a:p>
        </p:txBody>
      </p:sp>
      <p:sp>
        <p:nvSpPr>
          <p:cNvPr id="7" name="Espace réservé de la date 6"/>
          <p:cNvSpPr>
            <a:spLocks noGrp="1"/>
          </p:cNvSpPr>
          <p:nvPr>
            <p:ph type="dt" sz="half" idx="10"/>
          </p:nvPr>
        </p:nvSpPr>
        <p:spPr/>
        <p:txBody>
          <a:bodyPr/>
          <a:lstStyle/>
          <a:p>
            <a:pPr algn="r"/>
            <a:r>
              <a:rPr lang="fr-FR" cap="all" dirty="0"/>
              <a:t>03/09/2020</a:t>
            </a:r>
          </a:p>
        </p:txBody>
      </p:sp>
      <p:sp>
        <p:nvSpPr>
          <p:cNvPr id="8" name="Espace réservé du pied de page 7"/>
          <p:cNvSpPr>
            <a:spLocks noGrp="1"/>
          </p:cNvSpPr>
          <p:nvPr>
            <p:ph type="ftr" sz="quarter" idx="11"/>
          </p:nvPr>
        </p:nvSpPr>
        <p:spPr/>
        <p:txBody>
          <a:bodyPr/>
          <a:lstStyle/>
          <a:p>
            <a:r>
              <a:rPr lang="fr-FR" dirty="0"/>
              <a:t>Direction Générale de l’énergie et du climat</a:t>
            </a: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2</a:t>
            </a:fld>
            <a:endParaRPr lang="fr-FR" dirty="0"/>
          </a:p>
        </p:txBody>
      </p:sp>
    </p:spTree>
    <p:extLst>
      <p:ext uri="{BB962C8B-B14F-4D97-AF65-F5344CB8AC3E}">
        <p14:creationId xmlns:p14="http://schemas.microsoft.com/office/powerpoint/2010/main" val="4181515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a:t>Background</a:t>
            </a:r>
          </a:p>
        </p:txBody>
      </p:sp>
      <p:sp>
        <p:nvSpPr>
          <p:cNvPr id="8" name="Espace réservé du texte 7"/>
          <p:cNvSpPr>
            <a:spLocks noGrp="1"/>
          </p:cNvSpPr>
          <p:nvPr>
            <p:ph type="body" sz="quarter" idx="13"/>
          </p:nvPr>
        </p:nvSpPr>
        <p:spPr/>
        <p:txBody>
          <a:bodyPr/>
          <a:lstStyle/>
          <a:p>
            <a:r>
              <a:rPr lang="fr-FR" dirty="0"/>
              <a:t>Titre de partie</a:t>
            </a:r>
          </a:p>
          <a:p>
            <a:pPr lvl="1"/>
            <a:r>
              <a:rPr lang="fr-FR" dirty="0"/>
              <a:t>Sous-titre de partie</a:t>
            </a:r>
          </a:p>
        </p:txBody>
      </p:sp>
      <p:sp>
        <p:nvSpPr>
          <p:cNvPr id="9" name="Espace réservé du texte 8"/>
          <p:cNvSpPr>
            <a:spLocks noGrp="1"/>
          </p:cNvSpPr>
          <p:nvPr>
            <p:ph type="body" sz="quarter" idx="14"/>
          </p:nvPr>
        </p:nvSpPr>
        <p:spPr>
          <a:xfrm>
            <a:off x="359998" y="1620000"/>
            <a:ext cx="8172441" cy="2790000"/>
          </a:xfrm>
        </p:spPr>
        <p:txBody>
          <a:bodyPr/>
          <a:lstStyle/>
          <a:p>
            <a:r>
              <a:rPr lang="en-US" sz="1200" dirty="0"/>
              <a:t>A </a:t>
            </a:r>
            <a:r>
              <a:rPr lang="en-GB" sz="1200" dirty="0"/>
              <a:t>tyre</a:t>
            </a:r>
            <a:r>
              <a:rPr lang="en-US" sz="1200" dirty="0"/>
              <a:t> manufacturer applied to get an EC type-approval in respect of a type of </a:t>
            </a:r>
            <a:r>
              <a:rPr lang="en-US" sz="1200" dirty="0" err="1"/>
              <a:t>tyre</a:t>
            </a:r>
            <a:r>
              <a:rPr lang="en-US" sz="1200" dirty="0"/>
              <a:t> that incorporates a new architecture. </a:t>
            </a:r>
          </a:p>
          <a:p>
            <a:pPr>
              <a:spcBef>
                <a:spcPts val="1200"/>
              </a:spcBef>
            </a:pPr>
            <a:r>
              <a:rPr lang="en-US" sz="1200" dirty="0"/>
              <a:t>This new architecture has the functionalities of a Radial </a:t>
            </a:r>
            <a:r>
              <a:rPr lang="en-US" sz="1200" dirty="0" err="1"/>
              <a:t>tyre</a:t>
            </a:r>
            <a:r>
              <a:rPr lang="en-US" sz="1200" dirty="0"/>
              <a:t> (mechanical decoupling of the summit and the bead), but strictly speaking, does not meet the regulatory definition of a radial structure, insofar as the condition " are laid substantially at 90° " is not everywhere respected, especially under the summit of the </a:t>
            </a:r>
            <a:r>
              <a:rPr lang="en-US" sz="1200" dirty="0" err="1"/>
              <a:t>tyre</a:t>
            </a:r>
            <a:r>
              <a:rPr lang="en-US" sz="1200" dirty="0"/>
              <a:t>. </a:t>
            </a:r>
          </a:p>
          <a:p>
            <a:pPr>
              <a:spcBef>
                <a:spcPts val="1200"/>
              </a:spcBef>
            </a:pPr>
            <a:r>
              <a:rPr lang="en-US" sz="1200" dirty="0"/>
              <a:t>As this structural architecture opens new radial </a:t>
            </a:r>
            <a:r>
              <a:rPr lang="en-US" sz="1200" dirty="0" err="1"/>
              <a:t>tyres</a:t>
            </a:r>
            <a:r>
              <a:rPr lang="en-US" sz="1200" dirty="0"/>
              <a:t> performances possibilities, the followings actions have been done:</a:t>
            </a:r>
          </a:p>
          <a:p>
            <a:pPr lvl="1"/>
            <a:r>
              <a:rPr lang="en-US" sz="1200" dirty="0"/>
              <a:t>Based on R30 and R117 tests results, France granted provisional approvals to this </a:t>
            </a:r>
            <a:r>
              <a:rPr lang="en-US" sz="1200" dirty="0" err="1"/>
              <a:t>tyre</a:t>
            </a:r>
            <a:r>
              <a:rPr lang="en-US" sz="1200" dirty="0"/>
              <a:t> type for use in France only.</a:t>
            </a:r>
          </a:p>
          <a:p>
            <a:pPr lvl="1"/>
            <a:r>
              <a:rPr lang="en-US" sz="1200" dirty="0"/>
              <a:t>France has been authorized by EC to grand an EC type approval.</a:t>
            </a:r>
          </a:p>
          <a:p>
            <a:pPr lvl="1"/>
            <a:r>
              <a:rPr lang="en-US" sz="1200" dirty="0"/>
              <a:t>As Radial definition revision is necessary, France propose a working document to upgrade the Radial definition of the UN_ECE regulations. </a:t>
            </a:r>
          </a:p>
        </p:txBody>
      </p:sp>
      <p:sp>
        <p:nvSpPr>
          <p:cNvPr id="2" name="Espace réservé de la date 1"/>
          <p:cNvSpPr>
            <a:spLocks noGrp="1"/>
          </p:cNvSpPr>
          <p:nvPr>
            <p:ph type="dt" sz="half" idx="10"/>
          </p:nvPr>
        </p:nvSpPr>
        <p:spPr/>
        <p:txBody>
          <a:bodyPr/>
          <a:lstStyle/>
          <a:p>
            <a:pPr algn="r"/>
            <a:r>
              <a:rPr lang="fr-FR" cap="all" dirty="0"/>
              <a:t>03/09/2020</a:t>
            </a:r>
          </a:p>
        </p:txBody>
      </p:sp>
      <p:sp>
        <p:nvSpPr>
          <p:cNvPr id="3" name="Espace réservé du pied de page 2"/>
          <p:cNvSpPr>
            <a:spLocks noGrp="1"/>
          </p:cNvSpPr>
          <p:nvPr>
            <p:ph type="ftr" sz="quarter" idx="11"/>
          </p:nvPr>
        </p:nvSpPr>
        <p:spPr/>
        <p:txBody>
          <a:bodyPr/>
          <a:lstStyle/>
          <a:p>
            <a:r>
              <a:rPr lang="fr-FR" dirty="0"/>
              <a:t>Direction Générale de l’énergie et du climat</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3</a:t>
            </a:fld>
            <a:endParaRPr lang="fr-FR" dirty="0"/>
          </a:p>
        </p:txBody>
      </p:sp>
    </p:spTree>
    <p:extLst>
      <p:ext uri="{BB962C8B-B14F-4D97-AF65-F5344CB8AC3E}">
        <p14:creationId xmlns:p14="http://schemas.microsoft.com/office/powerpoint/2010/main" val="308264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en-GB" sz="2400" dirty="0"/>
              <a:t>Background (detailed timing)</a:t>
            </a:r>
            <a:endParaRPr lang="fr-FR" dirty="0"/>
          </a:p>
        </p:txBody>
      </p:sp>
      <p:sp>
        <p:nvSpPr>
          <p:cNvPr id="8" name="Espace réservé du texte 7"/>
          <p:cNvSpPr>
            <a:spLocks noGrp="1"/>
          </p:cNvSpPr>
          <p:nvPr>
            <p:ph type="body" sz="quarter" idx="13"/>
          </p:nvPr>
        </p:nvSpPr>
        <p:spPr/>
        <p:txBody>
          <a:bodyPr/>
          <a:lstStyle/>
          <a:p>
            <a:r>
              <a:rPr lang="fr-FR" dirty="0"/>
              <a:t>Titre de partie</a:t>
            </a:r>
          </a:p>
          <a:p>
            <a:pPr lvl="1"/>
            <a:r>
              <a:rPr lang="fr-FR" dirty="0"/>
              <a:t>Sous-titre de partie</a:t>
            </a:r>
          </a:p>
        </p:txBody>
      </p:sp>
      <p:sp>
        <p:nvSpPr>
          <p:cNvPr id="9" name="Espace réservé du texte 8"/>
          <p:cNvSpPr>
            <a:spLocks noGrp="1"/>
          </p:cNvSpPr>
          <p:nvPr>
            <p:ph type="body" sz="quarter" idx="14"/>
          </p:nvPr>
        </p:nvSpPr>
        <p:spPr>
          <a:xfrm>
            <a:off x="359998" y="1620000"/>
            <a:ext cx="8172441" cy="2790000"/>
          </a:xfrm>
        </p:spPr>
        <p:txBody>
          <a:bodyPr/>
          <a:lstStyle/>
          <a:p>
            <a:r>
              <a:rPr lang="en-US" sz="1000" dirty="0"/>
              <a:t>On 23 October 2019 France applied for authorization to grant an EC type-approval in respect of a type of </a:t>
            </a:r>
            <a:r>
              <a:rPr lang="en-US" sz="1000" dirty="0" err="1"/>
              <a:t>tyre</a:t>
            </a:r>
            <a:r>
              <a:rPr lang="en-US" sz="1000" dirty="0"/>
              <a:t> that incorporates a new structural architecture. </a:t>
            </a:r>
          </a:p>
          <a:p>
            <a:r>
              <a:rPr lang="en-US" sz="1000" dirty="0"/>
              <a:t>From 16 July 2019 to 12 September 2019 the Technical Service UTAC (France) and the Manufacturer’s approved test laboratory carried out tests in accordance with UNECE Regulations Nos 30 and 117 of the </a:t>
            </a:r>
            <a:r>
              <a:rPr lang="en-US" sz="1000" dirty="0" err="1"/>
              <a:t>tyre</a:t>
            </a:r>
            <a:r>
              <a:rPr lang="en-US" sz="1000" dirty="0"/>
              <a:t> type, for which the exemption is sought. France has provided the Commission and the other Member States with all the information referred to in points (a), (b) and (c) of Article 20 of Directive 2007/46/EC. </a:t>
            </a:r>
          </a:p>
          <a:p>
            <a:r>
              <a:rPr lang="en-US" sz="1000" dirty="0"/>
              <a:t>France granted provisional approvals to this </a:t>
            </a:r>
            <a:r>
              <a:rPr lang="en-US" sz="1000" dirty="0" err="1"/>
              <a:t>tyre</a:t>
            </a:r>
            <a:r>
              <a:rPr lang="en-US" sz="1000" dirty="0"/>
              <a:t> type, as follows: a) on 11 December 2019, in accordance with the performance requirements set out in UNECE Regulation No 30 and b) on 12 December 2019, in accordance with the performance requirements set out in UNECE Regulation No 117. </a:t>
            </a:r>
          </a:p>
          <a:p>
            <a:r>
              <a:rPr lang="en-US" sz="1000" dirty="0"/>
              <a:t>The applicable requirements for C1 </a:t>
            </a:r>
            <a:r>
              <a:rPr lang="en-US" sz="1000" dirty="0" err="1"/>
              <a:t>tyres</a:t>
            </a:r>
            <a:r>
              <a:rPr lang="en-US" sz="1000" dirty="0"/>
              <a:t> are laid down in UNECE Regulations Nos 30 and 117, which are listed in Annex IV to Regulation (EC) No 661/2009 of the European Parliament and of the Council as being compulsory for the purposes of EC type approval. UNECE Regulations Nos 30 and 117 and Regulation (EC) No 661/2009 are also listed in Part I of and Appendix 1, Tables 1 and 2, to Annex IV and Appendices 1 to 6 to Annex XI to Directive 2007/46/EC. </a:t>
            </a:r>
          </a:p>
          <a:p>
            <a:r>
              <a:rPr lang="en-US" sz="1000" dirty="0"/>
              <a:t>UNECE Regulation No 30 provides for the definition of radial </a:t>
            </a:r>
            <a:r>
              <a:rPr lang="en-US" sz="1000" dirty="0" err="1"/>
              <a:t>tyre</a:t>
            </a:r>
            <a:r>
              <a:rPr lang="en-US" sz="1000" dirty="0"/>
              <a:t>, which does not include the possibility of laying the </a:t>
            </a:r>
            <a:r>
              <a:rPr lang="en-US" sz="1000" dirty="0" err="1"/>
              <a:t>tyre</a:t>
            </a:r>
            <a:r>
              <a:rPr lang="en-US" sz="1000" dirty="0"/>
              <a:t> ply cords at an angle slightly different from substantially 90° to the center line of the tread. </a:t>
            </a:r>
          </a:p>
          <a:p>
            <a:r>
              <a:rPr lang="en-US" sz="1000" dirty="0"/>
              <a:t>France has demonstrated that, in comparison with the requirements from which the exemption is sought, the </a:t>
            </a:r>
            <a:r>
              <a:rPr lang="en-US" sz="1000" dirty="0" err="1"/>
              <a:t>tyre</a:t>
            </a:r>
            <a:r>
              <a:rPr lang="en-US" sz="1000" dirty="0"/>
              <a:t> type concerned by this Decision fulfils safety and environmental requirements, meaning wet grip and rolling sound emission within the prescribed type-approval limits, improved rolling resistance, reduced mass and comparable contact patch, cornering stiffness and vertical stiffness to the ones of the standard </a:t>
            </a:r>
            <a:r>
              <a:rPr lang="en-US" sz="1000" dirty="0" err="1"/>
              <a:t>tyre</a:t>
            </a:r>
            <a:r>
              <a:rPr lang="en-US" sz="1000" dirty="0"/>
              <a:t>. </a:t>
            </a:r>
          </a:p>
        </p:txBody>
      </p:sp>
      <p:sp>
        <p:nvSpPr>
          <p:cNvPr id="2" name="Espace réservé de la date 1"/>
          <p:cNvSpPr>
            <a:spLocks noGrp="1"/>
          </p:cNvSpPr>
          <p:nvPr>
            <p:ph type="dt" sz="half" idx="10"/>
          </p:nvPr>
        </p:nvSpPr>
        <p:spPr/>
        <p:txBody>
          <a:bodyPr/>
          <a:lstStyle/>
          <a:p>
            <a:pPr algn="r"/>
            <a:r>
              <a:rPr lang="fr-FR" cap="all" dirty="0"/>
              <a:t>03/09/2020</a:t>
            </a:r>
          </a:p>
        </p:txBody>
      </p:sp>
      <p:sp>
        <p:nvSpPr>
          <p:cNvPr id="3" name="Espace réservé du pied de page 2"/>
          <p:cNvSpPr>
            <a:spLocks noGrp="1"/>
          </p:cNvSpPr>
          <p:nvPr>
            <p:ph type="ftr" sz="quarter" idx="11"/>
          </p:nvPr>
        </p:nvSpPr>
        <p:spPr/>
        <p:txBody>
          <a:bodyPr/>
          <a:lstStyle/>
          <a:p>
            <a:r>
              <a:rPr lang="fr-FR" dirty="0"/>
              <a:t>Direction Générale de l’énergie et du climat</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4</a:t>
            </a:fld>
            <a:endParaRPr lang="fr-FR" dirty="0"/>
          </a:p>
        </p:txBody>
      </p:sp>
    </p:spTree>
    <p:extLst>
      <p:ext uri="{BB962C8B-B14F-4D97-AF65-F5344CB8AC3E}">
        <p14:creationId xmlns:p14="http://schemas.microsoft.com/office/powerpoint/2010/main" val="3357905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en-GB" sz="2400" dirty="0"/>
              <a:t>Objectives of the Radial definition revision</a:t>
            </a:r>
            <a:endParaRPr lang="fr-FR" dirty="0"/>
          </a:p>
        </p:txBody>
      </p:sp>
      <p:sp>
        <p:nvSpPr>
          <p:cNvPr id="9" name="Espace réservé du texte 8"/>
          <p:cNvSpPr>
            <a:spLocks noGrp="1"/>
          </p:cNvSpPr>
          <p:nvPr>
            <p:ph type="body" sz="quarter" idx="14"/>
          </p:nvPr>
        </p:nvSpPr>
        <p:spPr>
          <a:xfrm>
            <a:off x="359998" y="1620000"/>
            <a:ext cx="8172441" cy="2790000"/>
          </a:xfrm>
        </p:spPr>
        <p:txBody>
          <a:bodyPr/>
          <a:lstStyle/>
          <a:p>
            <a:pPr marL="171450" indent="-171450">
              <a:buFont typeface="Arial" panose="020B0604020202020204" pitchFamily="34" charset="0"/>
              <a:buChar char="•"/>
            </a:pPr>
            <a:r>
              <a:rPr lang="en-US" sz="1200" dirty="0"/>
              <a:t>Enlarge and enrich the current definition of a radial structure while ensuring the radial </a:t>
            </a:r>
            <a:r>
              <a:rPr lang="en-US" sz="1200" dirty="0" err="1"/>
              <a:t>tyres</a:t>
            </a:r>
            <a:r>
              <a:rPr lang="en-US" sz="1200" dirty="0"/>
              <a:t> key features (mechanical decoupling between the tread and the bead).</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Allow new potentially innovative features that do not strictly meet the current definition of a Radial </a:t>
            </a:r>
            <a:r>
              <a:rPr lang="en-US" sz="1200" dirty="0" err="1"/>
              <a:t>tyre</a:t>
            </a:r>
            <a:r>
              <a:rPr lang="en-US" sz="1200" dirty="0"/>
              <a:t> structure but could provide significant improvement in safety and/or environmental performances.</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Existing approved radial </a:t>
            </a:r>
            <a:r>
              <a:rPr lang="en-US" sz="1200" dirty="0" err="1"/>
              <a:t>tyres</a:t>
            </a:r>
            <a:r>
              <a:rPr lang="en-US" sz="1200" dirty="0"/>
              <a:t> still comply with the proposed amended radial definition (no additional requirements).</a:t>
            </a:r>
          </a:p>
        </p:txBody>
      </p:sp>
      <p:sp>
        <p:nvSpPr>
          <p:cNvPr id="2" name="Espace réservé de la date 1"/>
          <p:cNvSpPr>
            <a:spLocks noGrp="1"/>
          </p:cNvSpPr>
          <p:nvPr>
            <p:ph type="dt" sz="half" idx="10"/>
          </p:nvPr>
        </p:nvSpPr>
        <p:spPr/>
        <p:txBody>
          <a:bodyPr/>
          <a:lstStyle/>
          <a:p>
            <a:pPr algn="r"/>
            <a:r>
              <a:rPr lang="fr-FR" cap="all" dirty="0"/>
              <a:t>03/09/2020</a:t>
            </a:r>
          </a:p>
        </p:txBody>
      </p:sp>
      <p:sp>
        <p:nvSpPr>
          <p:cNvPr id="3" name="Espace réservé du pied de page 2"/>
          <p:cNvSpPr>
            <a:spLocks noGrp="1"/>
          </p:cNvSpPr>
          <p:nvPr>
            <p:ph type="ftr" sz="quarter" idx="11"/>
          </p:nvPr>
        </p:nvSpPr>
        <p:spPr/>
        <p:txBody>
          <a:bodyPr/>
          <a:lstStyle/>
          <a:p>
            <a:r>
              <a:rPr lang="fr-FR" dirty="0"/>
              <a:t>Direction Générale de l’énergie et du climat</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5</a:t>
            </a:fld>
            <a:endParaRPr lang="fr-FR" dirty="0"/>
          </a:p>
        </p:txBody>
      </p:sp>
    </p:spTree>
    <p:extLst>
      <p:ext uri="{BB962C8B-B14F-4D97-AF65-F5344CB8AC3E}">
        <p14:creationId xmlns:p14="http://schemas.microsoft.com/office/powerpoint/2010/main" val="1220171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24188" y="771550"/>
            <a:ext cx="8424000" cy="720000"/>
          </a:xfrm>
        </p:spPr>
        <p:txBody>
          <a:bodyPr/>
          <a:lstStyle/>
          <a:p>
            <a:r>
              <a:rPr lang="en-GB" sz="2400" dirty="0"/>
              <a:t>Summary of the proposal</a:t>
            </a:r>
            <a:endParaRPr lang="fr-FR" dirty="0"/>
          </a:p>
        </p:txBody>
      </p:sp>
      <p:sp>
        <p:nvSpPr>
          <p:cNvPr id="8" name="Espace réservé du texte 7"/>
          <p:cNvSpPr>
            <a:spLocks noGrp="1"/>
          </p:cNvSpPr>
          <p:nvPr>
            <p:ph type="body" sz="quarter" idx="13"/>
          </p:nvPr>
        </p:nvSpPr>
        <p:spPr/>
        <p:txBody>
          <a:bodyPr/>
          <a:lstStyle/>
          <a:p>
            <a:pPr marL="0" indent="0">
              <a:buNone/>
            </a:pPr>
            <a:endParaRPr lang="fr-FR" dirty="0"/>
          </a:p>
        </p:txBody>
      </p:sp>
      <p:sp>
        <p:nvSpPr>
          <p:cNvPr id="2" name="Espace réservé de la date 1"/>
          <p:cNvSpPr>
            <a:spLocks noGrp="1"/>
          </p:cNvSpPr>
          <p:nvPr>
            <p:ph type="dt" sz="half" idx="10"/>
          </p:nvPr>
        </p:nvSpPr>
        <p:spPr/>
        <p:txBody>
          <a:bodyPr/>
          <a:lstStyle/>
          <a:p>
            <a:pPr algn="r"/>
            <a:r>
              <a:rPr lang="fr-FR" cap="all" dirty="0"/>
              <a:t>03/09/2020</a:t>
            </a:r>
          </a:p>
        </p:txBody>
      </p:sp>
      <p:sp>
        <p:nvSpPr>
          <p:cNvPr id="3" name="Espace réservé du pied de page 2"/>
          <p:cNvSpPr>
            <a:spLocks noGrp="1"/>
          </p:cNvSpPr>
          <p:nvPr>
            <p:ph type="ftr" sz="quarter" idx="11"/>
          </p:nvPr>
        </p:nvSpPr>
        <p:spPr/>
        <p:txBody>
          <a:bodyPr/>
          <a:lstStyle/>
          <a:p>
            <a:r>
              <a:rPr lang="fr-FR" dirty="0"/>
              <a:t>Direction Générale de l’énergie et du climat</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6</a:t>
            </a:fld>
            <a:endParaRPr lang="fr-FR" dirty="0"/>
          </a:p>
        </p:txBody>
      </p:sp>
      <p:pic>
        <p:nvPicPr>
          <p:cNvPr id="10" name="Image 9"/>
          <p:cNvPicPr>
            <a:picLocks noChangeAspect="1"/>
          </p:cNvPicPr>
          <p:nvPr/>
        </p:nvPicPr>
        <p:blipFill>
          <a:blip r:embed="rId2"/>
          <a:stretch>
            <a:fillRect/>
          </a:stretch>
        </p:blipFill>
        <p:spPr>
          <a:xfrm>
            <a:off x="1043608" y="1119475"/>
            <a:ext cx="6796247" cy="3844025"/>
          </a:xfrm>
          <a:prstGeom prst="rect">
            <a:avLst/>
          </a:prstGeom>
        </p:spPr>
      </p:pic>
    </p:spTree>
    <p:extLst>
      <p:ext uri="{BB962C8B-B14F-4D97-AF65-F5344CB8AC3E}">
        <p14:creationId xmlns:p14="http://schemas.microsoft.com/office/powerpoint/2010/main" val="4122058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24188" y="771550"/>
            <a:ext cx="8424000" cy="720000"/>
          </a:xfrm>
        </p:spPr>
        <p:txBody>
          <a:bodyPr/>
          <a:lstStyle/>
          <a:p>
            <a:r>
              <a:rPr lang="en-GB" sz="2400" dirty="0"/>
              <a:t>Summary of the proposal</a:t>
            </a:r>
            <a:endParaRPr lang="fr-FR" dirty="0"/>
          </a:p>
        </p:txBody>
      </p:sp>
      <p:sp>
        <p:nvSpPr>
          <p:cNvPr id="8" name="Espace réservé du texte 7"/>
          <p:cNvSpPr>
            <a:spLocks noGrp="1"/>
          </p:cNvSpPr>
          <p:nvPr>
            <p:ph type="body" sz="quarter" idx="13"/>
          </p:nvPr>
        </p:nvSpPr>
        <p:spPr/>
        <p:txBody>
          <a:bodyPr/>
          <a:lstStyle/>
          <a:p>
            <a:pPr marL="0" indent="0">
              <a:buNone/>
            </a:pPr>
            <a:endParaRPr lang="fr-FR" dirty="0"/>
          </a:p>
        </p:txBody>
      </p:sp>
      <p:sp>
        <p:nvSpPr>
          <p:cNvPr id="2" name="Espace réservé de la date 1"/>
          <p:cNvSpPr>
            <a:spLocks noGrp="1"/>
          </p:cNvSpPr>
          <p:nvPr>
            <p:ph type="dt" sz="half" idx="10"/>
          </p:nvPr>
        </p:nvSpPr>
        <p:spPr/>
        <p:txBody>
          <a:bodyPr/>
          <a:lstStyle/>
          <a:p>
            <a:pPr algn="r"/>
            <a:r>
              <a:rPr lang="fr-FR" cap="all" dirty="0"/>
              <a:t>03/09/2020</a:t>
            </a:r>
          </a:p>
        </p:txBody>
      </p:sp>
      <p:sp>
        <p:nvSpPr>
          <p:cNvPr id="3" name="Espace réservé du pied de page 2"/>
          <p:cNvSpPr>
            <a:spLocks noGrp="1"/>
          </p:cNvSpPr>
          <p:nvPr>
            <p:ph type="ftr" sz="quarter" idx="11"/>
          </p:nvPr>
        </p:nvSpPr>
        <p:spPr/>
        <p:txBody>
          <a:bodyPr/>
          <a:lstStyle/>
          <a:p>
            <a:r>
              <a:rPr lang="fr-FR" dirty="0"/>
              <a:t>Direction Générale de l’énergie et du climat</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7</a:t>
            </a:fld>
            <a:endParaRPr lang="fr-FR" dirty="0"/>
          </a:p>
        </p:txBody>
      </p:sp>
      <p:pic>
        <p:nvPicPr>
          <p:cNvPr id="9" name="Image 8">
            <a:extLst>
              <a:ext uri="{FF2B5EF4-FFF2-40B4-BE49-F238E27FC236}">
                <a16:creationId xmlns:a16="http://schemas.microsoft.com/office/drawing/2014/main" id="{0AE8FCC6-B234-421A-A882-A1A30214A25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32085" y="698691"/>
            <a:ext cx="6683589" cy="4171601"/>
          </a:xfrm>
          <a:prstGeom prst="rect">
            <a:avLst/>
          </a:prstGeom>
          <a:noFill/>
          <a:ln>
            <a:noFill/>
          </a:ln>
        </p:spPr>
      </p:pic>
    </p:spTree>
    <p:extLst>
      <p:ext uri="{BB962C8B-B14F-4D97-AF65-F5344CB8AC3E}">
        <p14:creationId xmlns:p14="http://schemas.microsoft.com/office/powerpoint/2010/main" val="3705009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24188" y="771550"/>
            <a:ext cx="8424000" cy="720000"/>
          </a:xfrm>
        </p:spPr>
        <p:txBody>
          <a:bodyPr/>
          <a:lstStyle/>
          <a:p>
            <a:r>
              <a:rPr lang="en-GB" sz="2400" dirty="0"/>
              <a:t>Summary of the proposal : </a:t>
            </a:r>
            <a:r>
              <a:rPr lang="en-GB" dirty="0"/>
              <a:t>Cornering stiffness</a:t>
            </a:r>
            <a:endParaRPr lang="fr-FR" dirty="0"/>
          </a:p>
        </p:txBody>
      </p:sp>
      <p:sp>
        <p:nvSpPr>
          <p:cNvPr id="8" name="Espace réservé du texte 7"/>
          <p:cNvSpPr>
            <a:spLocks noGrp="1"/>
          </p:cNvSpPr>
          <p:nvPr>
            <p:ph type="body" sz="quarter" idx="13"/>
          </p:nvPr>
        </p:nvSpPr>
        <p:spPr/>
        <p:txBody>
          <a:bodyPr/>
          <a:lstStyle/>
          <a:p>
            <a:pPr marL="0" indent="0">
              <a:buNone/>
            </a:pPr>
            <a:endParaRPr lang="fr-FR" dirty="0"/>
          </a:p>
        </p:txBody>
      </p:sp>
      <p:sp>
        <p:nvSpPr>
          <p:cNvPr id="2" name="Espace réservé de la date 1"/>
          <p:cNvSpPr>
            <a:spLocks noGrp="1"/>
          </p:cNvSpPr>
          <p:nvPr>
            <p:ph type="dt" sz="half" idx="10"/>
          </p:nvPr>
        </p:nvSpPr>
        <p:spPr/>
        <p:txBody>
          <a:bodyPr/>
          <a:lstStyle/>
          <a:p>
            <a:pPr algn="r"/>
            <a:r>
              <a:rPr lang="fr-FR" cap="all" dirty="0"/>
              <a:t>03/09/2020</a:t>
            </a:r>
          </a:p>
        </p:txBody>
      </p:sp>
      <p:sp>
        <p:nvSpPr>
          <p:cNvPr id="3" name="Espace réservé du pied de page 2"/>
          <p:cNvSpPr>
            <a:spLocks noGrp="1"/>
          </p:cNvSpPr>
          <p:nvPr>
            <p:ph type="ftr" sz="quarter" idx="11"/>
          </p:nvPr>
        </p:nvSpPr>
        <p:spPr/>
        <p:txBody>
          <a:bodyPr/>
          <a:lstStyle/>
          <a:p>
            <a:r>
              <a:rPr lang="fr-FR" dirty="0"/>
              <a:t>Direction Générale de l’énergie et du climat</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8</a:t>
            </a:fld>
            <a:endParaRPr lang="fr-FR" dirty="0"/>
          </a:p>
        </p:txBody>
      </p:sp>
      <p:pic>
        <p:nvPicPr>
          <p:cNvPr id="10" name="Image 9"/>
          <p:cNvPicPr>
            <a:picLocks noChangeAspect="1"/>
          </p:cNvPicPr>
          <p:nvPr/>
        </p:nvPicPr>
        <p:blipFill>
          <a:blip r:embed="rId2"/>
          <a:stretch>
            <a:fillRect/>
          </a:stretch>
        </p:blipFill>
        <p:spPr>
          <a:xfrm>
            <a:off x="801813" y="1131590"/>
            <a:ext cx="7630569" cy="3651910"/>
          </a:xfrm>
          <a:prstGeom prst="rect">
            <a:avLst/>
          </a:prstGeom>
        </p:spPr>
      </p:pic>
    </p:spTree>
    <p:extLst>
      <p:ext uri="{BB962C8B-B14F-4D97-AF65-F5344CB8AC3E}">
        <p14:creationId xmlns:p14="http://schemas.microsoft.com/office/powerpoint/2010/main" val="2419086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24188" y="771550"/>
            <a:ext cx="8424000" cy="720000"/>
          </a:xfrm>
        </p:spPr>
        <p:txBody>
          <a:bodyPr/>
          <a:lstStyle/>
          <a:p>
            <a:r>
              <a:rPr lang="en-GB" sz="2400" dirty="0"/>
              <a:t>Summary of the proposal : </a:t>
            </a:r>
            <a:r>
              <a:rPr lang="en-GB" dirty="0"/>
              <a:t>Vertical stiffness</a:t>
            </a:r>
            <a:endParaRPr lang="fr-FR" dirty="0"/>
          </a:p>
        </p:txBody>
      </p:sp>
      <p:sp>
        <p:nvSpPr>
          <p:cNvPr id="8" name="Espace réservé du texte 7"/>
          <p:cNvSpPr>
            <a:spLocks noGrp="1"/>
          </p:cNvSpPr>
          <p:nvPr>
            <p:ph type="body" sz="quarter" idx="13"/>
          </p:nvPr>
        </p:nvSpPr>
        <p:spPr/>
        <p:txBody>
          <a:bodyPr/>
          <a:lstStyle/>
          <a:p>
            <a:pPr marL="0" indent="0">
              <a:buNone/>
            </a:pPr>
            <a:endParaRPr lang="fr-FR" dirty="0"/>
          </a:p>
        </p:txBody>
      </p:sp>
      <p:sp>
        <p:nvSpPr>
          <p:cNvPr id="2" name="Espace réservé de la date 1"/>
          <p:cNvSpPr>
            <a:spLocks noGrp="1"/>
          </p:cNvSpPr>
          <p:nvPr>
            <p:ph type="dt" sz="half" idx="10"/>
          </p:nvPr>
        </p:nvSpPr>
        <p:spPr/>
        <p:txBody>
          <a:bodyPr/>
          <a:lstStyle/>
          <a:p>
            <a:pPr algn="r"/>
            <a:r>
              <a:rPr lang="fr-FR" cap="all" dirty="0"/>
              <a:t>03/09/2020</a:t>
            </a:r>
          </a:p>
        </p:txBody>
      </p:sp>
      <p:sp>
        <p:nvSpPr>
          <p:cNvPr id="3" name="Espace réservé du pied de page 2"/>
          <p:cNvSpPr>
            <a:spLocks noGrp="1"/>
          </p:cNvSpPr>
          <p:nvPr>
            <p:ph type="ftr" sz="quarter" idx="11"/>
          </p:nvPr>
        </p:nvSpPr>
        <p:spPr/>
        <p:txBody>
          <a:bodyPr/>
          <a:lstStyle/>
          <a:p>
            <a:r>
              <a:rPr lang="fr-FR" dirty="0"/>
              <a:t>Direction Générale de l’énergie et du climat</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9</a:t>
            </a:fld>
            <a:endParaRPr lang="fr-FR" dirty="0"/>
          </a:p>
        </p:txBody>
      </p:sp>
      <p:pic>
        <p:nvPicPr>
          <p:cNvPr id="9" name="Image 8"/>
          <p:cNvPicPr>
            <a:picLocks noChangeAspect="1"/>
          </p:cNvPicPr>
          <p:nvPr/>
        </p:nvPicPr>
        <p:blipFill>
          <a:blip r:embed="rId2"/>
          <a:stretch>
            <a:fillRect/>
          </a:stretch>
        </p:blipFill>
        <p:spPr>
          <a:xfrm>
            <a:off x="1018757" y="1075647"/>
            <a:ext cx="7225651" cy="3944375"/>
          </a:xfrm>
          <a:prstGeom prst="rect">
            <a:avLst/>
          </a:prstGeom>
        </p:spPr>
      </p:pic>
    </p:spTree>
    <p:extLst>
      <p:ext uri="{BB962C8B-B14F-4D97-AF65-F5344CB8AC3E}">
        <p14:creationId xmlns:p14="http://schemas.microsoft.com/office/powerpoint/2010/main" val="2270395992"/>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10.xml><?xml version="1.0" encoding="utf-8"?>
<a:theme xmlns:a="http://schemas.openxmlformats.org/drawingml/2006/main" name="10_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1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3.xml><?xml version="1.0" encoding="utf-8"?>
<a:theme xmlns:a="http://schemas.openxmlformats.org/drawingml/2006/main" name="4_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4.xml><?xml version="1.0" encoding="utf-8"?>
<a:theme xmlns:a="http://schemas.openxmlformats.org/drawingml/2006/main" name="3_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5.xml><?xml version="1.0" encoding="utf-8"?>
<a:theme xmlns:a="http://schemas.openxmlformats.org/drawingml/2006/main" name="5_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6.xml><?xml version="1.0" encoding="utf-8"?>
<a:theme xmlns:a="http://schemas.openxmlformats.org/drawingml/2006/main" name="6_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7.xml><?xml version="1.0" encoding="utf-8"?>
<a:theme xmlns:a="http://schemas.openxmlformats.org/drawingml/2006/main" name="7_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8.xml><?xml version="1.0" encoding="utf-8"?>
<a:theme xmlns:a="http://schemas.openxmlformats.org/drawingml/2006/main" name="8_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9.xml><?xml version="1.0" encoding="utf-8"?>
<a:theme xmlns:a="http://schemas.openxmlformats.org/drawingml/2006/main" name="9_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docProps/app.xml><?xml version="1.0" encoding="utf-8"?>
<Properties xmlns="http://schemas.openxmlformats.org/officeDocument/2006/extended-properties" xmlns:vt="http://schemas.openxmlformats.org/officeDocument/2006/docPropsVTypes">
  <Template>ppt_ministeriel_arial</Template>
  <TotalTime>96</TotalTime>
  <Words>952</Words>
  <Application>Microsoft Office PowerPoint</Application>
  <PresentationFormat>On-screen Show (16:9)</PresentationFormat>
  <Paragraphs>79</Paragraphs>
  <Slides>11</Slides>
  <Notes>0</Notes>
  <HiddenSlides>0</HiddenSlides>
  <MMClips>0</MMClips>
  <ScaleCrop>false</ScaleCrop>
  <HeadingPairs>
    <vt:vector size="6" baseType="variant">
      <vt:variant>
        <vt:lpstr>Fonts Used</vt:lpstr>
      </vt:variant>
      <vt:variant>
        <vt:i4>2</vt:i4>
      </vt:variant>
      <vt:variant>
        <vt:lpstr>Theme</vt:lpstr>
      </vt:variant>
      <vt:variant>
        <vt:i4>10</vt:i4>
      </vt:variant>
      <vt:variant>
        <vt:lpstr>Slide Titles</vt:lpstr>
      </vt:variant>
      <vt:variant>
        <vt:i4>11</vt:i4>
      </vt:variant>
    </vt:vector>
  </HeadingPairs>
  <TitlesOfParts>
    <vt:vector size="23" baseType="lpstr">
      <vt:lpstr>Arial</vt:lpstr>
      <vt:lpstr>Wingdings</vt:lpstr>
      <vt:lpstr>MINISTÈRIEL</vt:lpstr>
      <vt:lpstr>2_MINISTÈRIEL</vt:lpstr>
      <vt:lpstr>4_MINISTÈRIEL</vt:lpstr>
      <vt:lpstr>3_MINISTÈRIEL</vt:lpstr>
      <vt:lpstr>5_MINISTÈRIEL</vt:lpstr>
      <vt:lpstr>6_MINISTÈRIEL</vt:lpstr>
      <vt:lpstr>7_MINISTÈRIEL</vt:lpstr>
      <vt:lpstr>8_MINISTÈRIEL</vt:lpstr>
      <vt:lpstr>9_MINISTÈRIEL</vt:lpstr>
      <vt:lpstr>10_MINISTÈRIEL</vt:lpstr>
      <vt:lpstr>PowerPoint Presentation</vt:lpstr>
      <vt:lpstr>PowerPoint Presentation</vt:lpstr>
      <vt:lpstr>Background</vt:lpstr>
      <vt:lpstr>Background (detailed timing)</vt:lpstr>
      <vt:lpstr>Objectives of the Radial definition revision</vt:lpstr>
      <vt:lpstr>Summary of the proposal</vt:lpstr>
      <vt:lpstr>Summary of the proposal</vt:lpstr>
      <vt:lpstr>Summary of the proposal : Cornering stiffness</vt:lpstr>
      <vt:lpstr>Summary of the proposal : Vertical stiffness</vt:lpstr>
      <vt:lpstr>Radial definition proposal from France  (doc. GRBP-2020-21) </vt:lpstr>
      <vt:lpstr>Proposal justifications  </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FONDEVILLE Coralie</dc:creator>
  <cp:lastModifiedBy>E/ECE/324/Rev.2/Add.122/Rev.2/Amend.4</cp:lastModifiedBy>
  <cp:revision>25</cp:revision>
  <dcterms:created xsi:type="dcterms:W3CDTF">2020-02-27T14:35:41Z</dcterms:created>
  <dcterms:modified xsi:type="dcterms:W3CDTF">2020-09-03T08:04:39Z</dcterms:modified>
</cp:coreProperties>
</file>