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25"/>
  </p:notesMasterIdLst>
  <p:handoutMasterIdLst>
    <p:handoutMasterId r:id="rId26"/>
  </p:handoutMasterIdLst>
  <p:sldIdLst>
    <p:sldId id="327" r:id="rId5"/>
    <p:sldId id="324" r:id="rId6"/>
    <p:sldId id="331" r:id="rId7"/>
    <p:sldId id="328" r:id="rId8"/>
    <p:sldId id="329" r:id="rId9"/>
    <p:sldId id="343" r:id="rId10"/>
    <p:sldId id="330" r:id="rId11"/>
    <p:sldId id="333" r:id="rId12"/>
    <p:sldId id="342" r:id="rId13"/>
    <p:sldId id="344" r:id="rId14"/>
    <p:sldId id="337" r:id="rId15"/>
    <p:sldId id="334" r:id="rId16"/>
    <p:sldId id="336" r:id="rId17"/>
    <p:sldId id="345" r:id="rId18"/>
    <p:sldId id="346" r:id="rId19"/>
    <p:sldId id="338" r:id="rId20"/>
    <p:sldId id="347" r:id="rId21"/>
    <p:sldId id="339" r:id="rId22"/>
    <p:sldId id="349" r:id="rId23"/>
    <p:sldId id="348" r:id="rId24"/>
  </p:sldIdLst>
  <p:sldSz cx="9144000" cy="5143500" type="screen16x9"/>
  <p:notesSz cx="6858000" cy="9144000"/>
  <p:defaultTextStyle>
    <a:defPPr>
      <a:defRPr lang="en-GB"/>
    </a:defPPr>
    <a:lvl1pPr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5pPr>
    <a:lvl6pPr marL="2286000" algn="l" defTabSz="914400" rtl="0" eaLnBrk="1" latinLnBrk="0" hangingPunct="1">
      <a:defRPr kern="1200">
        <a:solidFill>
          <a:schemeClr val="tx1"/>
        </a:solidFill>
        <a:latin typeface="Calibri" pitchFamily="34" charset="0"/>
        <a:ea typeface="MS PGothic" pitchFamily="34" charset="-128"/>
        <a:cs typeface="Arial" charset="0"/>
      </a:defRPr>
    </a:lvl6pPr>
    <a:lvl7pPr marL="2743200" algn="l" defTabSz="914400" rtl="0" eaLnBrk="1" latinLnBrk="0" hangingPunct="1">
      <a:defRPr kern="1200">
        <a:solidFill>
          <a:schemeClr val="tx1"/>
        </a:solidFill>
        <a:latin typeface="Calibri" pitchFamily="34" charset="0"/>
        <a:ea typeface="MS PGothic" pitchFamily="34" charset="-128"/>
        <a:cs typeface="Arial" charset="0"/>
      </a:defRPr>
    </a:lvl7pPr>
    <a:lvl8pPr marL="3200400" algn="l" defTabSz="914400" rtl="0" eaLnBrk="1" latinLnBrk="0" hangingPunct="1">
      <a:defRPr kern="1200">
        <a:solidFill>
          <a:schemeClr val="tx1"/>
        </a:solidFill>
        <a:latin typeface="Calibri" pitchFamily="34" charset="0"/>
        <a:ea typeface="MS PGothic" pitchFamily="34" charset="-128"/>
        <a:cs typeface="Arial" charset="0"/>
      </a:defRPr>
    </a:lvl8pPr>
    <a:lvl9pPr marL="3657600" algn="l" defTabSz="914400" rtl="0" eaLnBrk="1" latinLnBrk="0" hangingPunct="1">
      <a:defRPr kern="1200">
        <a:solidFill>
          <a:schemeClr val="tx1"/>
        </a:solidFill>
        <a:latin typeface="Calibri"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B5E"/>
    <a:srgbClr val="FF6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B730C2DA-83E7-43D5-AC9E-E51F9F239CC0}" type="datetimeFigureOut">
              <a:rPr lang="en-GB" altLang="en-US"/>
              <a:pPr>
                <a:defRPr/>
              </a:pPr>
              <a:t>02/09/2020</a:t>
            </a:fld>
            <a:endParaRPr lang="en-GB"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80756E1-58C9-40EC-A57A-08E875492933}" type="slidenum">
              <a:rPr lang="en-GB" altLang="en-US"/>
              <a:pPr>
                <a:defRPr/>
              </a:pPr>
              <a:t>‹#›</a:t>
            </a:fld>
            <a:endParaRPr lang="en-GB" altLang="en-US"/>
          </a:p>
        </p:txBody>
      </p:sp>
    </p:spTree>
    <p:extLst>
      <p:ext uri="{BB962C8B-B14F-4D97-AF65-F5344CB8AC3E}">
        <p14:creationId xmlns:p14="http://schemas.microsoft.com/office/powerpoint/2010/main" val="2372081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332AC8F7-34E6-498F-B51B-D72445DE0F33}" type="datetimeFigureOut">
              <a:rPr lang="en-GB" altLang="en-US"/>
              <a:pPr>
                <a:defRPr/>
              </a:pPr>
              <a:t>02/09/2020</a:t>
            </a:fld>
            <a:endParaRPr lang="en-GB"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3BCC905-9378-49E7-B41A-1EB35980E400}" type="slidenum">
              <a:rPr lang="en-GB" altLang="en-US"/>
              <a:pPr>
                <a:defRPr/>
              </a:pPr>
              <a:t>‹#›</a:t>
            </a:fld>
            <a:endParaRPr lang="en-GB" altLang="en-US"/>
          </a:p>
        </p:txBody>
      </p:sp>
    </p:spTree>
    <p:extLst>
      <p:ext uri="{BB962C8B-B14F-4D97-AF65-F5344CB8AC3E}">
        <p14:creationId xmlns:p14="http://schemas.microsoft.com/office/powerpoint/2010/main" val="13798534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3BCC905-9378-49E7-B41A-1EB35980E400}" type="slidenum">
              <a:rPr lang="en-GB" altLang="en-US" smtClean="0"/>
              <a:pPr>
                <a:defRPr/>
              </a:pPr>
              <a:t>1</a:t>
            </a:fld>
            <a:endParaRPr lang="en-GB" altLang="en-US"/>
          </a:p>
        </p:txBody>
      </p:sp>
    </p:spTree>
    <p:extLst>
      <p:ext uri="{BB962C8B-B14F-4D97-AF65-F5344CB8AC3E}">
        <p14:creationId xmlns:p14="http://schemas.microsoft.com/office/powerpoint/2010/main" val="1557696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hasCustomPrompt="1"/>
          </p:nvPr>
        </p:nvSpPr>
        <p:spPr>
          <a:xfrm>
            <a:off x="449266" y="889001"/>
            <a:ext cx="6888515" cy="860778"/>
          </a:xfrm>
        </p:spPr>
        <p:txBody>
          <a:bodyPr/>
          <a:lstStyle>
            <a:lvl1pPr>
              <a:defRPr/>
            </a:lvl1pPr>
          </a:lstStyle>
          <a:p>
            <a:r>
              <a:rPr lang="en-US"/>
              <a:t>Click To Add Title</a:t>
            </a:r>
          </a:p>
        </p:txBody>
      </p:sp>
      <p:sp>
        <p:nvSpPr>
          <p:cNvPr id="5" name="TextBox 10"/>
          <p:cNvSpPr txBox="1">
            <a:spLocks noChangeArrowheads="1"/>
          </p:cNvSpPr>
          <p:nvPr userDrawn="1"/>
        </p:nvSpPr>
        <p:spPr bwMode="auto">
          <a:xfrm>
            <a:off x="27128" y="4870696"/>
            <a:ext cx="149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altLang="en-US" sz="1000">
                <a:solidFill>
                  <a:schemeClr val="tx1"/>
                </a:solidFill>
                <a:cs typeface="+mn-cs"/>
              </a:rPr>
              <a:t>© 2020 TRL Ltd</a:t>
            </a:r>
          </a:p>
        </p:txBody>
      </p:sp>
    </p:spTree>
    <p:extLst>
      <p:ext uri="{BB962C8B-B14F-4D97-AF65-F5344CB8AC3E}">
        <p14:creationId xmlns:p14="http://schemas.microsoft.com/office/powerpoint/2010/main" val="63860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38150" y="871538"/>
            <a:ext cx="8229600" cy="377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hasCustomPrompt="1"/>
          </p:nvPr>
        </p:nvSpPr>
        <p:spPr bwMode="auto">
          <a:xfrm>
            <a:off x="304804" y="95079"/>
            <a:ext cx="6847113"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Add Title</a:t>
            </a:r>
            <a:endParaRPr lang="en-GB" altLang="en-US"/>
          </a:p>
        </p:txBody>
      </p:sp>
    </p:spTree>
    <p:extLst>
      <p:ext uri="{BB962C8B-B14F-4D97-AF65-F5344CB8AC3E}">
        <p14:creationId xmlns:p14="http://schemas.microsoft.com/office/powerpoint/2010/main" val="20787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457200" y="1151335"/>
            <a:ext cx="4040188" cy="479822"/>
          </a:xfrm>
        </p:spPr>
        <p:txBody>
          <a:bodyPr anchor="b"/>
          <a:lstStyle>
            <a:lvl1pPr marL="0" indent="0">
              <a:buNone/>
              <a:defRPr sz="18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8" name="Content Placeholder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4645028" y="1151335"/>
            <a:ext cx="4041775" cy="479822"/>
          </a:xfrm>
        </p:spPr>
        <p:txBody>
          <a:bodyPr anchor="b"/>
          <a:lstStyle>
            <a:lvl1pPr marL="0" indent="0">
              <a:buNone/>
              <a:defRPr sz="18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8"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p:cNvSpPr>
            <a:spLocks noGrp="1"/>
          </p:cNvSpPr>
          <p:nvPr>
            <p:ph type="title" hasCustomPrompt="1"/>
          </p:nvPr>
        </p:nvSpPr>
        <p:spPr bwMode="auto">
          <a:xfrm>
            <a:off x="304801" y="95079"/>
            <a:ext cx="7021286"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Add Title</a:t>
            </a:r>
            <a:endParaRPr lang="en-GB" altLang="en-US"/>
          </a:p>
        </p:txBody>
      </p:sp>
    </p:spTree>
    <p:extLst>
      <p:ext uri="{BB962C8B-B14F-4D97-AF65-F5344CB8AC3E}">
        <p14:creationId xmlns:p14="http://schemas.microsoft.com/office/powerpoint/2010/main" val="103809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bwMode="auto">
          <a:xfrm>
            <a:off x="304803" y="95079"/>
            <a:ext cx="6825343"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Add Title</a:t>
            </a:r>
            <a:endParaRPr lang="en-GB" altLang="en-US"/>
          </a:p>
        </p:txBody>
      </p:sp>
      <p:sp>
        <p:nvSpPr>
          <p:cNvPr id="8" name="Text Placeholder 2"/>
          <p:cNvSpPr>
            <a:spLocks noGrp="1"/>
          </p:cNvSpPr>
          <p:nvPr>
            <p:ph idx="1"/>
          </p:nvPr>
        </p:nvSpPr>
        <p:spPr bwMode="auto">
          <a:xfrm>
            <a:off x="438150" y="1243013"/>
            <a:ext cx="82486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9" name="Rectangle 8"/>
          <p:cNvSpPr/>
          <p:nvPr userDrawn="1"/>
        </p:nvSpPr>
        <p:spPr>
          <a:xfrm>
            <a:off x="969217" y="795528"/>
            <a:ext cx="8174783" cy="2968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FE235C04-A8F8-4C51-9609-BE8DEF7BC64A}"/>
              </a:ext>
            </a:extLst>
          </p:cNvPr>
          <p:cNvSpPr>
            <a:spLocks noGrp="1"/>
          </p:cNvSpPr>
          <p:nvPr>
            <p:ph sz="quarter" idx="10" hasCustomPrompt="1"/>
          </p:nvPr>
        </p:nvSpPr>
        <p:spPr>
          <a:xfrm>
            <a:off x="969217" y="773015"/>
            <a:ext cx="6509268" cy="298800"/>
          </a:xfrm>
        </p:spPr>
        <p:txBody>
          <a:bodyPr/>
          <a:lstStyle>
            <a:lvl1pPr marL="0" indent="0">
              <a:buNone/>
              <a:defRPr>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183733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64433"/>
            <a:ext cx="8229600" cy="3450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p:cNvSpPr>
            <a:spLocks noGrp="1"/>
          </p:cNvSpPr>
          <p:nvPr>
            <p:ph type="title" hasCustomPrompt="1"/>
          </p:nvPr>
        </p:nvSpPr>
        <p:spPr bwMode="auto">
          <a:xfrm>
            <a:off x="304801" y="95079"/>
            <a:ext cx="6847114"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Add Title</a:t>
            </a:r>
            <a:endParaRPr lang="en-GB" altLang="en-US"/>
          </a:p>
        </p:txBody>
      </p:sp>
      <p:sp>
        <p:nvSpPr>
          <p:cNvPr id="8" name="Rectangle 7">
            <a:extLst>
              <a:ext uri="{FF2B5EF4-FFF2-40B4-BE49-F238E27FC236}">
                <a16:creationId xmlns:a16="http://schemas.microsoft.com/office/drawing/2014/main" id="{9A1639A1-38CA-4511-A616-D090E8828818}"/>
              </a:ext>
            </a:extLst>
          </p:cNvPr>
          <p:cNvSpPr/>
          <p:nvPr userDrawn="1"/>
        </p:nvSpPr>
        <p:spPr>
          <a:xfrm>
            <a:off x="969217" y="810272"/>
            <a:ext cx="8174783" cy="2968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ontent Placeholder 6">
            <a:extLst>
              <a:ext uri="{FF2B5EF4-FFF2-40B4-BE49-F238E27FC236}">
                <a16:creationId xmlns:a16="http://schemas.microsoft.com/office/drawing/2014/main" id="{8D4C9537-5C31-4B5A-8A72-97D49A9B3A84}"/>
              </a:ext>
            </a:extLst>
          </p:cNvPr>
          <p:cNvSpPr>
            <a:spLocks noGrp="1"/>
          </p:cNvSpPr>
          <p:nvPr>
            <p:ph sz="quarter" idx="10" hasCustomPrompt="1"/>
          </p:nvPr>
        </p:nvSpPr>
        <p:spPr>
          <a:xfrm>
            <a:off x="969217" y="773015"/>
            <a:ext cx="6509268" cy="298800"/>
          </a:xfrm>
        </p:spPr>
        <p:txBody>
          <a:bodyPr/>
          <a:lstStyle>
            <a:lvl1pPr marL="0" indent="0">
              <a:buNone/>
              <a:defRPr>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45589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bwMode="auto">
          <a:xfrm>
            <a:off x="304801" y="95079"/>
            <a:ext cx="6868886"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Add Title</a:t>
            </a:r>
            <a:endParaRPr lang="en-GB" altLang="en-US"/>
          </a:p>
        </p:txBody>
      </p:sp>
      <p:sp>
        <p:nvSpPr>
          <p:cNvPr id="10" name="Content Placeholder 2"/>
          <p:cNvSpPr>
            <a:spLocks noGrp="1"/>
          </p:cNvSpPr>
          <p:nvPr>
            <p:ph idx="1"/>
          </p:nvPr>
        </p:nvSpPr>
        <p:spPr>
          <a:xfrm>
            <a:off x="457200" y="1164432"/>
            <a:ext cx="8229600" cy="292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3B8DBD0-52EB-41E3-8026-98A4A96E9B22}"/>
              </a:ext>
            </a:extLst>
          </p:cNvPr>
          <p:cNvSpPr/>
          <p:nvPr userDrawn="1"/>
        </p:nvSpPr>
        <p:spPr>
          <a:xfrm>
            <a:off x="969217" y="795528"/>
            <a:ext cx="8174783" cy="2968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ontent Placeholder 6">
            <a:extLst>
              <a:ext uri="{FF2B5EF4-FFF2-40B4-BE49-F238E27FC236}">
                <a16:creationId xmlns:a16="http://schemas.microsoft.com/office/drawing/2014/main" id="{3B1B69A0-AC78-4668-9BF0-37E0F2C54FA4}"/>
              </a:ext>
            </a:extLst>
          </p:cNvPr>
          <p:cNvSpPr>
            <a:spLocks noGrp="1"/>
          </p:cNvSpPr>
          <p:nvPr>
            <p:ph sz="quarter" idx="10" hasCustomPrompt="1"/>
          </p:nvPr>
        </p:nvSpPr>
        <p:spPr>
          <a:xfrm>
            <a:off x="969217" y="773015"/>
            <a:ext cx="6509268" cy="298800"/>
          </a:xfrm>
        </p:spPr>
        <p:txBody>
          <a:bodyPr/>
          <a:lstStyle>
            <a:lvl1pPr marL="0" indent="0">
              <a:buNone/>
              <a:defRPr>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227749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304803" y="95079"/>
            <a:ext cx="7064829"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Add Title</a:t>
            </a:r>
            <a:endParaRPr lang="en-GB" altLang="en-US"/>
          </a:p>
        </p:txBody>
      </p:sp>
      <p:sp>
        <p:nvSpPr>
          <p:cNvPr id="9" name="Text Placeholder 2"/>
          <p:cNvSpPr>
            <a:spLocks noGrp="1"/>
          </p:cNvSpPr>
          <p:nvPr>
            <p:ph type="body" idx="1"/>
          </p:nvPr>
        </p:nvSpPr>
        <p:spPr bwMode="auto">
          <a:xfrm>
            <a:off x="628650" y="1004209"/>
            <a:ext cx="7961356" cy="361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6" name="Picture 6" descr="trl-logo-gre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66320" y="218283"/>
            <a:ext cx="763706" cy="28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p:cNvSpPr txBox="1">
            <a:spLocks noChangeArrowheads="1"/>
          </p:cNvSpPr>
          <p:nvPr/>
        </p:nvSpPr>
        <p:spPr bwMode="auto">
          <a:xfrm>
            <a:off x="27128" y="4870696"/>
            <a:ext cx="149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altLang="en-US" sz="1000">
                <a:solidFill>
                  <a:schemeClr val="tx1"/>
                </a:solidFill>
                <a:cs typeface="+mn-cs"/>
              </a:rPr>
              <a:t>© 2020 TRL Ltd</a:t>
            </a:r>
          </a:p>
        </p:txBody>
      </p:sp>
    </p:spTree>
  </p:cSld>
  <p:clrMap bg1="lt1" tx1="dk1" bg2="lt2" tx2="dk2" accent1="accent1" accent2="accent2" accent3="accent3" accent4="accent4" accent5="accent5" accent6="accent6" hlink="hlink" folHlink="folHlink"/>
  <p:sldLayoutIdLst>
    <p:sldLayoutId id="2147483701" r:id="rId1"/>
    <p:sldLayoutId id="2147483692" r:id="rId2"/>
    <p:sldLayoutId id="2147483689" r:id="rId3"/>
    <p:sldLayoutId id="2147483693" r:id="rId4"/>
    <p:sldLayoutId id="2147483694" r:id="rId5"/>
    <p:sldLayoutId id="2147483695" r:id="rId6"/>
  </p:sldLayoutIdLst>
  <p:hf hdr="0" ftr="0" dt="0"/>
  <p:txStyles>
    <p:titleStyle>
      <a:lvl1pPr algn="l" defTabSz="457200" rtl="0" eaLnBrk="1" fontAlgn="base" hangingPunct="1">
        <a:spcBef>
          <a:spcPct val="0"/>
        </a:spcBef>
        <a:spcAft>
          <a:spcPct val="0"/>
        </a:spcAft>
        <a:defRPr sz="2400" b="0" kern="1200">
          <a:solidFill>
            <a:schemeClr val="tx1"/>
          </a:solidFill>
          <a:latin typeface="+mj-lt"/>
          <a:ea typeface="MS PGothic" pitchFamily="34" charset="-128"/>
          <a:cs typeface="+mj-cs"/>
        </a:defRPr>
      </a:lvl1pPr>
      <a:lvl2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2pPr>
      <a:lvl3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3pPr>
      <a:lvl4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4pPr>
      <a:lvl5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6pPr>
      <a:lvl7pPr marL="9144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7pPr>
      <a:lvl8pPr marL="13716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8pPr>
      <a:lvl9pPr marL="18288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Clr>
          <a:schemeClr val="bg2"/>
        </a:buClr>
        <a:buFont typeface="Wingdings" pitchFamily="2" charset="2"/>
        <a:buChar char="§"/>
        <a:defRPr sz="16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chemeClr val="bg2"/>
        </a:buClr>
        <a:buFont typeface="Wingdings" pitchFamily="2" charset="2"/>
        <a:buChar char="§"/>
        <a:defRPr sz="14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chemeClr val="bg2"/>
        </a:buClr>
        <a:buFont typeface="Wingdings" pitchFamily="2" charset="2"/>
        <a:buChar char="§"/>
        <a:defRPr sz="12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ngram\Desktop\New folder\New folder\white_overlay_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731"/>
            <a:ext cx="9144000" cy="5149231"/>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17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04962"/>
            <a:ext cx="9144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itle 3"/>
          <p:cNvSpPr>
            <a:spLocks noGrp="1"/>
          </p:cNvSpPr>
          <p:nvPr>
            <p:ph type="ctrTitle"/>
          </p:nvPr>
        </p:nvSpPr>
        <p:spPr>
          <a:xfrm>
            <a:off x="1216029" y="2130804"/>
            <a:ext cx="6485066" cy="1879134"/>
          </a:xfrm>
          <a:prstGeom prst="rect">
            <a:avLst/>
          </a:prstGeom>
        </p:spPr>
        <p:txBody>
          <a:bodyPr/>
          <a:lstStyle/>
          <a:p>
            <a:br>
              <a:rPr lang="en-GB" altLang="en-US" sz="3600" dirty="0">
                <a:solidFill>
                  <a:schemeClr val="tx1"/>
                </a:solidFill>
              </a:rPr>
            </a:br>
            <a:r>
              <a:rPr lang="en-GB" altLang="en-US" sz="3600" dirty="0">
                <a:solidFill>
                  <a:schemeClr val="tx1"/>
                </a:solidFill>
              </a:rPr>
              <a:t>GSR TPMS Testing – validation of proposed amendments to R141</a:t>
            </a:r>
            <a:br>
              <a:rPr lang="en-GB" altLang="en-US" sz="3600" dirty="0">
                <a:solidFill>
                  <a:schemeClr val="tx1"/>
                </a:solidFill>
              </a:rPr>
            </a:br>
            <a:r>
              <a:rPr lang="en-GB" altLang="en-US" sz="3600" dirty="0">
                <a:solidFill>
                  <a:schemeClr val="tx1"/>
                </a:solidFill>
              </a:rPr>
              <a:t>13-20 July 2020</a:t>
            </a:r>
            <a:br>
              <a:rPr lang="en-GB" altLang="en-US" sz="3600" dirty="0">
                <a:solidFill>
                  <a:schemeClr val="tx1"/>
                </a:solidFill>
              </a:rPr>
            </a:br>
            <a:r>
              <a:rPr lang="en-GB" altLang="en-US" sz="3600" dirty="0">
                <a:solidFill>
                  <a:schemeClr val="tx1"/>
                </a:solidFill>
              </a:rPr>
              <a:t>Study on behalf of the European Commission</a:t>
            </a:r>
          </a:p>
        </p:txBody>
      </p:sp>
      <p:pic>
        <p:nvPicPr>
          <p:cNvPr id="2051" name="Picture 3" descr="\\trllimited\data\MKT_Press\Brand &amp; company information\Logos\TRL Logos\TRL logo 2017\strapline\White Background\online\trl_logo_original_rgb_large_colou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62" y="903316"/>
            <a:ext cx="4414383" cy="8752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CE4ABB5-C9E7-4AE4-B1E6-6D7D13600130}"/>
              </a:ext>
            </a:extLst>
          </p:cNvPr>
          <p:cNvSpPr/>
          <p:nvPr/>
        </p:nvSpPr>
        <p:spPr>
          <a:xfrm>
            <a:off x="267186" y="257692"/>
            <a:ext cx="397072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Times New Roman" panose="02020603050405020304" pitchFamily="18" charset="0"/>
                <a:cs typeface="Times New Roman" panose="02020603050405020304" pitchFamily="18" charset="0"/>
              </a:rPr>
              <a:t>Transmitted by the experts of the Task Force </a:t>
            </a:r>
            <a:r>
              <a:rPr lang="en-US" sz="1100" dirty="0" err="1">
                <a:latin typeface="Times New Roman" panose="02020603050405020304" pitchFamily="18" charset="0"/>
                <a:cs typeface="Times New Roman" panose="02020603050405020304" pitchFamily="18" charset="0"/>
              </a:rPr>
              <a:t>Tyre</a:t>
            </a:r>
            <a:r>
              <a:rPr lang="en-US" sz="1100" dirty="0">
                <a:latin typeface="Times New Roman" panose="02020603050405020304" pitchFamily="18" charset="0"/>
                <a:cs typeface="Times New Roman" panose="02020603050405020304" pitchFamily="18" charset="0"/>
              </a:rPr>
              <a:t> Pressure Monitoring System &amp; </a:t>
            </a:r>
            <a:r>
              <a:rPr lang="en-US" sz="1100" dirty="0" err="1">
                <a:latin typeface="Times New Roman" panose="02020603050405020304" pitchFamily="18" charset="0"/>
                <a:cs typeface="Times New Roman" panose="02020603050405020304" pitchFamily="18" charset="0"/>
              </a:rPr>
              <a:t>Tyre</a:t>
            </a:r>
            <a:r>
              <a:rPr lang="en-US" sz="1100" dirty="0">
                <a:latin typeface="Times New Roman" panose="02020603050405020304" pitchFamily="18" charset="0"/>
                <a:cs typeface="Times New Roman" panose="02020603050405020304" pitchFamily="18" charset="0"/>
              </a:rPr>
              <a:t> Installation (TPMSTI)</a:t>
            </a:r>
            <a:endParaRPr lang="en-GB" sz="11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38F328E-89CD-435D-9BEC-0A8452FA2367}"/>
              </a:ext>
            </a:extLst>
          </p:cNvPr>
          <p:cNvSpPr/>
          <p:nvPr/>
        </p:nvSpPr>
        <p:spPr>
          <a:xfrm>
            <a:off x="6591932" y="265407"/>
            <a:ext cx="2344246" cy="600164"/>
          </a:xfrm>
          <a:prstGeom prst="rect">
            <a:avLst/>
          </a:prstGeom>
        </p:spPr>
        <p:txBody>
          <a:bodyPr wrap="square">
            <a:spAutoFit/>
          </a:bodyPr>
          <a:lstStyle/>
          <a:p>
            <a:r>
              <a:rPr lang="en-GB" sz="1100" u="sng" dirty="0">
                <a:solidFill>
                  <a:schemeClr val="tx1"/>
                </a:solidFill>
                <a:latin typeface="Times New Roman" panose="02020603050405020304" pitchFamily="18" charset="0"/>
                <a:cs typeface="Times New Roman" panose="02020603050405020304" pitchFamily="18" charset="0"/>
              </a:rPr>
              <a:t>Informal </a:t>
            </a:r>
            <a:r>
              <a:rPr lang="en-GB" sz="1100" u="sng">
                <a:solidFill>
                  <a:schemeClr val="tx1"/>
                </a:solidFill>
                <a:latin typeface="Times New Roman" panose="02020603050405020304" pitchFamily="18" charset="0"/>
                <a:cs typeface="Times New Roman" panose="02020603050405020304" pitchFamily="18" charset="0"/>
              </a:rPr>
              <a:t>document </a:t>
            </a:r>
            <a:r>
              <a:rPr lang="en-GB" sz="1100" b="1">
                <a:solidFill>
                  <a:schemeClr val="tx1"/>
                </a:solidFill>
                <a:latin typeface="Times New Roman" panose="02020603050405020304" pitchFamily="18" charset="0"/>
                <a:cs typeface="Times New Roman" panose="02020603050405020304" pitchFamily="18" charset="0"/>
              </a:rPr>
              <a:t>GRBP-72-20 </a:t>
            </a:r>
            <a:endParaRPr lang="en-GB" sz="1100" dirty="0">
              <a:solidFill>
                <a:schemeClr val="tx1"/>
              </a:solidFill>
              <a:latin typeface="Times New Roman" panose="02020603050405020304" pitchFamily="18" charset="0"/>
              <a:cs typeface="Times New Roman" panose="02020603050405020304" pitchFamily="18" charset="0"/>
            </a:endParaRPr>
          </a:p>
          <a:p>
            <a:r>
              <a:rPr lang="en-GB" sz="1100" dirty="0">
                <a:solidFill>
                  <a:schemeClr val="tx1"/>
                </a:solidFill>
                <a:latin typeface="Times New Roman" panose="02020603050405020304" pitchFamily="18" charset="0"/>
                <a:cs typeface="Times New Roman" panose="02020603050405020304" pitchFamily="18" charset="0"/>
              </a:rPr>
              <a:t>(72nd GRBP, 7-9 September 2020, </a:t>
            </a:r>
          </a:p>
          <a:p>
            <a:r>
              <a:rPr lang="en-GB" sz="1100" dirty="0">
                <a:solidFill>
                  <a:schemeClr val="tx1"/>
                </a:solidFill>
                <a:latin typeface="Times New Roman" panose="02020603050405020304" pitchFamily="18" charset="0"/>
                <a:cs typeface="Times New Roman" panose="02020603050405020304" pitchFamily="18" charset="0"/>
              </a:rPr>
              <a:t>agenda item 5 (g)) </a:t>
            </a:r>
          </a:p>
        </p:txBody>
      </p:sp>
    </p:spTree>
    <p:extLst>
      <p:ext uri="{BB962C8B-B14F-4D97-AF65-F5344CB8AC3E}">
        <p14:creationId xmlns:p14="http://schemas.microsoft.com/office/powerpoint/2010/main" val="62828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Open questions for defining the test procedure</a:t>
            </a:r>
          </a:p>
        </p:txBody>
      </p:sp>
      <p:sp>
        <p:nvSpPr>
          <p:cNvPr id="7" name="TextBox 6">
            <a:extLst>
              <a:ext uri="{FF2B5EF4-FFF2-40B4-BE49-F238E27FC236}">
                <a16:creationId xmlns:a16="http://schemas.microsoft.com/office/drawing/2014/main" id="{D8ACDDB7-F00A-4A7E-B5DC-E8C87E31E736}"/>
              </a:ext>
            </a:extLst>
          </p:cNvPr>
          <p:cNvSpPr txBox="1"/>
          <p:nvPr/>
        </p:nvSpPr>
        <p:spPr>
          <a:xfrm>
            <a:off x="464215" y="876579"/>
            <a:ext cx="7664717" cy="1295868"/>
          </a:xfrm>
          <a:prstGeom prst="rect">
            <a:avLst/>
          </a:prstGeom>
          <a:noFill/>
        </p:spPr>
        <p:txBody>
          <a:bodyPr wrap="square" rtlCol="0">
            <a:spAutoFit/>
          </a:bodyPr>
          <a:lstStyle/>
          <a:p>
            <a:pPr algn="just">
              <a:lnSpc>
                <a:spcPct val="150000"/>
              </a:lnSpc>
              <a:buClr>
                <a:schemeClr val="bg2"/>
              </a:buClr>
            </a:pPr>
            <a:r>
              <a:rPr lang="en-GB" u="sng"/>
              <a:t>Question 2</a:t>
            </a:r>
          </a:p>
          <a:p>
            <a:pPr algn="just">
              <a:lnSpc>
                <a:spcPct val="150000"/>
              </a:lnSpc>
              <a:buClr>
                <a:schemeClr val="bg2"/>
              </a:buClr>
            </a:pPr>
            <a:r>
              <a:rPr lang="en-GB"/>
              <a:t>How long does it take for tyre temperatures to stabilise during the learning phases ? Is this influenced by driving speed ?</a:t>
            </a:r>
          </a:p>
        </p:txBody>
      </p:sp>
    </p:spTree>
    <p:extLst>
      <p:ext uri="{BB962C8B-B14F-4D97-AF65-F5344CB8AC3E}">
        <p14:creationId xmlns:p14="http://schemas.microsoft.com/office/powerpoint/2010/main" val="161690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879" y="2119559"/>
            <a:ext cx="2491332" cy="904379"/>
          </a:xfrm>
        </p:spPr>
        <p:txBody>
          <a:bodyPr/>
          <a:lstStyle/>
          <a:p>
            <a:pPr marL="0" indent="0">
              <a:buNone/>
            </a:pPr>
            <a:r>
              <a:rPr lang="en-GB"/>
              <a:t>Bus puncture test</a:t>
            </a:r>
          </a:p>
          <a:p>
            <a:pPr marL="0" indent="0">
              <a:buNone/>
            </a:pPr>
            <a:r>
              <a:rPr lang="en-GB"/>
              <a:t>Temperatures stabilise after </a:t>
            </a:r>
          </a:p>
          <a:p>
            <a:pPr marL="0" indent="0">
              <a:buNone/>
            </a:pPr>
            <a:r>
              <a:rPr lang="en-GB">
                <a:sym typeface="Symbol" panose="05050102010706020507" pitchFamily="18" charset="2"/>
              </a:rPr>
              <a:t> 1.25 hour</a:t>
            </a:r>
            <a:endParaRPr lang="en-GB"/>
          </a:p>
          <a:p>
            <a:pPr marL="0" indent="0">
              <a:buNone/>
            </a:pPr>
            <a:endParaRPr lang="en-GB"/>
          </a:p>
        </p:txBody>
      </p:sp>
      <p:sp>
        <p:nvSpPr>
          <p:cNvPr id="3" name="Title 2"/>
          <p:cNvSpPr>
            <a:spLocks noGrp="1"/>
          </p:cNvSpPr>
          <p:nvPr>
            <p:ph type="title"/>
          </p:nvPr>
        </p:nvSpPr>
        <p:spPr>
          <a:xfrm>
            <a:off x="304804" y="95079"/>
            <a:ext cx="7459847" cy="616744"/>
          </a:xfrm>
        </p:spPr>
        <p:txBody>
          <a:bodyPr/>
          <a:lstStyle/>
          <a:p>
            <a:r>
              <a:rPr lang="en-GB"/>
              <a:t>Tyre warming</a:t>
            </a:r>
          </a:p>
        </p:txBody>
      </p:sp>
      <p:pic>
        <p:nvPicPr>
          <p:cNvPr id="4" name="Picture 3">
            <a:extLst>
              <a:ext uri="{FF2B5EF4-FFF2-40B4-BE49-F238E27FC236}">
                <a16:creationId xmlns:a16="http://schemas.microsoft.com/office/drawing/2014/main" id="{06DD2137-E490-41C8-B0E6-BC1EBC25AFAE}"/>
              </a:ext>
            </a:extLst>
          </p:cNvPr>
          <p:cNvPicPr>
            <a:picLocks noChangeAspect="1"/>
          </p:cNvPicPr>
          <p:nvPr/>
        </p:nvPicPr>
        <p:blipFill>
          <a:blip r:embed="rId2"/>
          <a:stretch>
            <a:fillRect/>
          </a:stretch>
        </p:blipFill>
        <p:spPr>
          <a:xfrm>
            <a:off x="2728210" y="914852"/>
            <a:ext cx="6178911" cy="3684443"/>
          </a:xfrm>
          <a:prstGeom prst="rect">
            <a:avLst/>
          </a:prstGeom>
        </p:spPr>
      </p:pic>
    </p:spTree>
    <p:extLst>
      <p:ext uri="{BB962C8B-B14F-4D97-AF65-F5344CB8AC3E}">
        <p14:creationId xmlns:p14="http://schemas.microsoft.com/office/powerpoint/2010/main" val="17956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878" y="849470"/>
            <a:ext cx="3242491" cy="3381567"/>
          </a:xfrm>
        </p:spPr>
        <p:txBody>
          <a:bodyPr/>
          <a:lstStyle/>
          <a:p>
            <a:pPr marL="0" indent="0">
              <a:buNone/>
            </a:pPr>
            <a:r>
              <a:rPr lang="en-GB"/>
              <a:t>Truck and trailer diffusion test</a:t>
            </a:r>
          </a:p>
          <a:p>
            <a:pPr marL="0" indent="0">
              <a:buNone/>
            </a:pPr>
            <a:r>
              <a:rPr lang="en-GB"/>
              <a:t>Temperatures stabilise after </a:t>
            </a:r>
            <a:r>
              <a:rPr lang="en-GB">
                <a:sym typeface="Symbol" panose="05050102010706020507" pitchFamily="18" charset="2"/>
              </a:rPr>
              <a:t> 1 hour</a:t>
            </a:r>
            <a:endParaRPr lang="en-GB"/>
          </a:p>
          <a:p>
            <a:pPr marL="0" indent="0">
              <a:buNone/>
            </a:pPr>
            <a:endParaRPr lang="en-GB"/>
          </a:p>
        </p:txBody>
      </p:sp>
      <p:sp>
        <p:nvSpPr>
          <p:cNvPr id="3" name="Title 2"/>
          <p:cNvSpPr>
            <a:spLocks noGrp="1"/>
          </p:cNvSpPr>
          <p:nvPr>
            <p:ph type="title"/>
          </p:nvPr>
        </p:nvSpPr>
        <p:spPr>
          <a:xfrm>
            <a:off x="304804" y="95079"/>
            <a:ext cx="7459847" cy="616744"/>
          </a:xfrm>
        </p:spPr>
        <p:txBody>
          <a:bodyPr/>
          <a:lstStyle/>
          <a:p>
            <a:r>
              <a:rPr lang="en-GB"/>
              <a:t>Tyre warming</a:t>
            </a:r>
          </a:p>
        </p:txBody>
      </p:sp>
      <p:pic>
        <p:nvPicPr>
          <p:cNvPr id="5" name="Picture 4">
            <a:extLst>
              <a:ext uri="{FF2B5EF4-FFF2-40B4-BE49-F238E27FC236}">
                <a16:creationId xmlns:a16="http://schemas.microsoft.com/office/drawing/2014/main" id="{E7EF9F7D-9C73-40AA-AEEA-76E1AD49041D}"/>
              </a:ext>
            </a:extLst>
          </p:cNvPr>
          <p:cNvPicPr>
            <a:picLocks noChangeAspect="1"/>
          </p:cNvPicPr>
          <p:nvPr/>
        </p:nvPicPr>
        <p:blipFill>
          <a:blip r:embed="rId2"/>
          <a:stretch>
            <a:fillRect/>
          </a:stretch>
        </p:blipFill>
        <p:spPr>
          <a:xfrm>
            <a:off x="4624466" y="594637"/>
            <a:ext cx="4320000" cy="2584349"/>
          </a:xfrm>
          <a:prstGeom prst="rect">
            <a:avLst/>
          </a:prstGeom>
        </p:spPr>
      </p:pic>
      <p:pic>
        <p:nvPicPr>
          <p:cNvPr id="6" name="Picture 5">
            <a:extLst>
              <a:ext uri="{FF2B5EF4-FFF2-40B4-BE49-F238E27FC236}">
                <a16:creationId xmlns:a16="http://schemas.microsoft.com/office/drawing/2014/main" id="{8EA51DCE-41E4-46AA-9A1F-560E24F662D5}"/>
              </a:ext>
            </a:extLst>
          </p:cNvPr>
          <p:cNvPicPr>
            <a:picLocks noChangeAspect="1"/>
          </p:cNvPicPr>
          <p:nvPr/>
        </p:nvPicPr>
        <p:blipFill>
          <a:blip r:embed="rId3"/>
          <a:stretch>
            <a:fillRect/>
          </a:stretch>
        </p:blipFill>
        <p:spPr>
          <a:xfrm>
            <a:off x="236878" y="1994493"/>
            <a:ext cx="4320000" cy="2580870"/>
          </a:xfrm>
          <a:prstGeom prst="rect">
            <a:avLst/>
          </a:prstGeom>
        </p:spPr>
      </p:pic>
    </p:spTree>
    <p:extLst>
      <p:ext uri="{BB962C8B-B14F-4D97-AF65-F5344CB8AC3E}">
        <p14:creationId xmlns:p14="http://schemas.microsoft.com/office/powerpoint/2010/main" val="44481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4" y="711823"/>
            <a:ext cx="2566283" cy="1214631"/>
          </a:xfrm>
        </p:spPr>
        <p:txBody>
          <a:bodyPr/>
          <a:lstStyle/>
          <a:p>
            <a:pPr marL="0" indent="0">
              <a:buNone/>
            </a:pPr>
            <a:r>
              <a:rPr lang="en-GB"/>
              <a:t>Bus tests compared:</a:t>
            </a:r>
          </a:p>
          <a:p>
            <a:pPr marL="0" indent="0">
              <a:buNone/>
            </a:pPr>
            <a:r>
              <a:rPr lang="en-GB"/>
              <a:t>Temperatures stabilise after </a:t>
            </a:r>
          </a:p>
          <a:p>
            <a:pPr marL="0" indent="0">
              <a:buNone/>
            </a:pPr>
            <a:r>
              <a:rPr lang="en-GB">
                <a:sym typeface="Symbol" panose="05050102010706020507" pitchFamily="18" charset="2"/>
              </a:rPr>
              <a:t> 1.25 – 1.5 hour</a:t>
            </a:r>
            <a:endParaRPr lang="en-GB"/>
          </a:p>
          <a:p>
            <a:pPr marL="0" indent="0">
              <a:buNone/>
            </a:pPr>
            <a:r>
              <a:rPr lang="en-GB"/>
              <a:t>Speed effect is insignificant</a:t>
            </a:r>
          </a:p>
        </p:txBody>
      </p:sp>
      <p:sp>
        <p:nvSpPr>
          <p:cNvPr id="3" name="Title 2"/>
          <p:cNvSpPr>
            <a:spLocks noGrp="1"/>
          </p:cNvSpPr>
          <p:nvPr>
            <p:ph type="title"/>
          </p:nvPr>
        </p:nvSpPr>
        <p:spPr>
          <a:xfrm>
            <a:off x="304804" y="95079"/>
            <a:ext cx="7459847" cy="616744"/>
          </a:xfrm>
        </p:spPr>
        <p:txBody>
          <a:bodyPr/>
          <a:lstStyle/>
          <a:p>
            <a:r>
              <a:rPr lang="en-GB"/>
              <a:t>Tyre warming</a:t>
            </a:r>
          </a:p>
        </p:txBody>
      </p:sp>
      <p:pic>
        <p:nvPicPr>
          <p:cNvPr id="5" name="Picture 4">
            <a:extLst>
              <a:ext uri="{FF2B5EF4-FFF2-40B4-BE49-F238E27FC236}">
                <a16:creationId xmlns:a16="http://schemas.microsoft.com/office/drawing/2014/main" id="{0CB80F54-85F8-463D-9E56-2B91AA555A62}"/>
              </a:ext>
            </a:extLst>
          </p:cNvPr>
          <p:cNvPicPr>
            <a:picLocks noChangeAspect="1"/>
          </p:cNvPicPr>
          <p:nvPr/>
        </p:nvPicPr>
        <p:blipFill>
          <a:blip r:embed="rId2"/>
          <a:stretch>
            <a:fillRect/>
          </a:stretch>
        </p:blipFill>
        <p:spPr>
          <a:xfrm>
            <a:off x="4626000" y="594000"/>
            <a:ext cx="4320146" cy="2574000"/>
          </a:xfrm>
          <a:prstGeom prst="rect">
            <a:avLst/>
          </a:prstGeom>
        </p:spPr>
      </p:pic>
      <p:pic>
        <p:nvPicPr>
          <p:cNvPr id="4" name="Picture 3">
            <a:extLst>
              <a:ext uri="{FF2B5EF4-FFF2-40B4-BE49-F238E27FC236}">
                <a16:creationId xmlns:a16="http://schemas.microsoft.com/office/drawing/2014/main" id="{4B6C44D2-ABA2-4A4C-A973-BF02B3B76B6A}"/>
              </a:ext>
            </a:extLst>
          </p:cNvPr>
          <p:cNvPicPr>
            <a:picLocks noChangeAspect="1"/>
          </p:cNvPicPr>
          <p:nvPr/>
        </p:nvPicPr>
        <p:blipFill>
          <a:blip r:embed="rId3"/>
          <a:stretch>
            <a:fillRect/>
          </a:stretch>
        </p:blipFill>
        <p:spPr>
          <a:xfrm>
            <a:off x="237600" y="1994400"/>
            <a:ext cx="4324736" cy="2574000"/>
          </a:xfrm>
          <a:prstGeom prst="rect">
            <a:avLst/>
          </a:prstGeom>
        </p:spPr>
      </p:pic>
      <p:sp>
        <p:nvSpPr>
          <p:cNvPr id="6" name="Content Placeholder 1">
            <a:extLst>
              <a:ext uri="{FF2B5EF4-FFF2-40B4-BE49-F238E27FC236}">
                <a16:creationId xmlns:a16="http://schemas.microsoft.com/office/drawing/2014/main" id="{92FC823E-EC5D-4E4A-8DDD-52DB131E79B7}"/>
              </a:ext>
            </a:extLst>
          </p:cNvPr>
          <p:cNvSpPr txBox="1">
            <a:spLocks/>
          </p:cNvSpPr>
          <p:nvPr/>
        </p:nvSpPr>
        <p:spPr bwMode="auto">
          <a:xfrm>
            <a:off x="5502931" y="3496381"/>
            <a:ext cx="2566283" cy="6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bg2"/>
              </a:buClr>
              <a:buFont typeface="Wingdings" pitchFamily="2" charset="2"/>
              <a:buChar char="§"/>
              <a:defRPr sz="16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chemeClr val="bg2"/>
              </a:buClr>
              <a:buFont typeface="Wingdings" pitchFamily="2" charset="2"/>
              <a:buChar char="§"/>
              <a:defRPr sz="14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chemeClr val="bg2"/>
              </a:buClr>
              <a:buFont typeface="Wingdings" pitchFamily="2" charset="2"/>
              <a:buChar char="§"/>
              <a:defRPr sz="12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GB"/>
              <a:t>Ambient temperature adds to the tyre temperature</a:t>
            </a:r>
          </a:p>
        </p:txBody>
      </p:sp>
    </p:spTree>
    <p:extLst>
      <p:ext uri="{BB962C8B-B14F-4D97-AF65-F5344CB8AC3E}">
        <p14:creationId xmlns:p14="http://schemas.microsoft.com/office/powerpoint/2010/main" val="212264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4" y="95079"/>
            <a:ext cx="7419105" cy="616744"/>
          </a:xfrm>
        </p:spPr>
        <p:txBody>
          <a:bodyPr/>
          <a:lstStyle/>
          <a:p>
            <a:r>
              <a:rPr lang="en-GB" dirty="0"/>
              <a:t>Regulatory proposal (Submitted to the experts of TPMSTI)</a:t>
            </a:r>
          </a:p>
        </p:txBody>
      </p:sp>
      <p:sp>
        <p:nvSpPr>
          <p:cNvPr id="7" name="TextBox 6">
            <a:extLst>
              <a:ext uri="{FF2B5EF4-FFF2-40B4-BE49-F238E27FC236}">
                <a16:creationId xmlns:a16="http://schemas.microsoft.com/office/drawing/2014/main" id="{D8ACDDB7-F00A-4A7E-B5DC-E8C87E31E736}"/>
              </a:ext>
            </a:extLst>
          </p:cNvPr>
          <p:cNvSpPr txBox="1"/>
          <p:nvPr/>
        </p:nvSpPr>
        <p:spPr>
          <a:xfrm>
            <a:off x="464215" y="876579"/>
            <a:ext cx="7664717" cy="2542363"/>
          </a:xfrm>
          <a:prstGeom prst="rect">
            <a:avLst/>
          </a:prstGeom>
          <a:noFill/>
        </p:spPr>
        <p:txBody>
          <a:bodyPr wrap="square" lIns="91440" tIns="45720" rIns="91440" bIns="45720" rtlCol="0" anchor="t">
            <a:spAutoFit/>
          </a:bodyPr>
          <a:lstStyle/>
          <a:p>
            <a:pPr algn="just">
              <a:lnSpc>
                <a:spcPct val="150000"/>
              </a:lnSpc>
              <a:buClr>
                <a:schemeClr val="bg2"/>
              </a:buClr>
            </a:pPr>
            <a:r>
              <a:rPr lang="en-US" u="sng"/>
              <a:t>2.4.1.</a:t>
            </a:r>
          </a:p>
          <a:p>
            <a:pPr algn="just">
              <a:lnSpc>
                <a:spcPct val="150000"/>
              </a:lnSpc>
              <a:buClr>
                <a:schemeClr val="bg2"/>
              </a:buClr>
            </a:pPr>
            <a:r>
              <a:rPr lang="en-US" b="1">
                <a:solidFill>
                  <a:srgbClr val="FF0000"/>
                </a:solidFill>
                <a:latin typeface="Calibri"/>
                <a:ea typeface="MS PGothic"/>
                <a:cs typeface="Arial"/>
              </a:rPr>
              <a:t>For vehicles of category N2, N3, M2, M3, O3 and O4, drive the vehicle for a minimum of 180 minutes at a speed of fifty-seven km/h </a:t>
            </a:r>
            <a:r>
              <a:rPr lang="en-US" b="1">
                <a:solidFill>
                  <a:srgbClr val="FF0000"/>
                </a:solidFill>
                <a:latin typeface="Times New Roman"/>
                <a:ea typeface="MS PGothic"/>
                <a:cs typeface="Times New Roman"/>
              </a:rPr>
              <a:t>±</a:t>
            </a:r>
            <a:r>
              <a:rPr lang="en-US" b="1">
                <a:solidFill>
                  <a:srgbClr val="FF0000"/>
                </a:solidFill>
                <a:latin typeface="Calibri"/>
                <a:ea typeface="MS PGothic"/>
                <a:cs typeface="Arial"/>
              </a:rPr>
              <a:t>10 km/h. </a:t>
            </a:r>
            <a:endParaRPr lang="en-US" b="1">
              <a:solidFill>
                <a:srgbClr val="FF0000"/>
              </a:solidFill>
            </a:endParaRPr>
          </a:p>
          <a:p>
            <a:pPr marL="285750" indent="-285750" algn="just">
              <a:lnSpc>
                <a:spcPct val="150000"/>
              </a:lnSpc>
              <a:buClr>
                <a:schemeClr val="bg2"/>
              </a:buClr>
              <a:buFont typeface="Arial" panose="020B0604020202020204" pitchFamily="34" charset="0"/>
              <a:buChar char="•"/>
            </a:pPr>
            <a:endParaRPr lang="en-US"/>
          </a:p>
          <a:p>
            <a:pPr algn="just">
              <a:lnSpc>
                <a:spcPct val="150000"/>
              </a:lnSpc>
              <a:buClr>
                <a:schemeClr val="bg2"/>
              </a:buClr>
            </a:pPr>
            <a:r>
              <a:rPr lang="en-US" i="1">
                <a:latin typeface="Calibri"/>
                <a:ea typeface="MS PGothic"/>
                <a:cs typeface="Arial"/>
              </a:rPr>
              <a:t>180 minutes to allow for variations in vehicle type and ambient conditions.</a:t>
            </a:r>
          </a:p>
          <a:p>
            <a:pPr algn="just">
              <a:lnSpc>
                <a:spcPct val="150000"/>
              </a:lnSpc>
              <a:buClr>
                <a:schemeClr val="bg2"/>
              </a:buClr>
            </a:pPr>
            <a:r>
              <a:rPr lang="en-US" i="1">
                <a:latin typeface="Calibri"/>
                <a:ea typeface="MS PGothic"/>
                <a:cs typeface="Arial"/>
              </a:rPr>
              <a:t>57km/h as mid-point of speed range </a:t>
            </a:r>
          </a:p>
        </p:txBody>
      </p:sp>
    </p:spTree>
    <p:extLst>
      <p:ext uri="{BB962C8B-B14F-4D97-AF65-F5344CB8AC3E}">
        <p14:creationId xmlns:p14="http://schemas.microsoft.com/office/powerpoint/2010/main" val="9963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Open questions for defining the test procedure</a:t>
            </a:r>
          </a:p>
        </p:txBody>
      </p:sp>
      <p:sp>
        <p:nvSpPr>
          <p:cNvPr id="7" name="TextBox 6">
            <a:extLst>
              <a:ext uri="{FF2B5EF4-FFF2-40B4-BE49-F238E27FC236}">
                <a16:creationId xmlns:a16="http://schemas.microsoft.com/office/drawing/2014/main" id="{D8ACDDB7-F00A-4A7E-B5DC-E8C87E31E736}"/>
              </a:ext>
            </a:extLst>
          </p:cNvPr>
          <p:cNvSpPr txBox="1"/>
          <p:nvPr/>
        </p:nvSpPr>
        <p:spPr>
          <a:xfrm>
            <a:off x="464215" y="876579"/>
            <a:ext cx="7664717" cy="880369"/>
          </a:xfrm>
          <a:prstGeom prst="rect">
            <a:avLst/>
          </a:prstGeom>
          <a:noFill/>
        </p:spPr>
        <p:txBody>
          <a:bodyPr wrap="square" rtlCol="0">
            <a:spAutoFit/>
          </a:bodyPr>
          <a:lstStyle/>
          <a:p>
            <a:pPr algn="just">
              <a:lnSpc>
                <a:spcPct val="150000"/>
              </a:lnSpc>
              <a:buClr>
                <a:schemeClr val="bg2"/>
              </a:buClr>
            </a:pPr>
            <a:r>
              <a:rPr lang="en-GB" u="sng"/>
              <a:t>Question 3</a:t>
            </a:r>
          </a:p>
          <a:p>
            <a:pPr algn="just">
              <a:lnSpc>
                <a:spcPct val="150000"/>
              </a:lnSpc>
              <a:buClr>
                <a:schemeClr val="bg2"/>
              </a:buClr>
            </a:pPr>
            <a:r>
              <a:rPr lang="en-GB"/>
              <a:t>What is the effect of vehicle loading on warming up time ?</a:t>
            </a:r>
          </a:p>
        </p:txBody>
      </p:sp>
    </p:spTree>
    <p:extLst>
      <p:ext uri="{BB962C8B-B14F-4D97-AF65-F5344CB8AC3E}">
        <p14:creationId xmlns:p14="http://schemas.microsoft.com/office/powerpoint/2010/main" val="286905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737" y="695193"/>
            <a:ext cx="2766276" cy="675274"/>
          </a:xfrm>
        </p:spPr>
        <p:txBody>
          <a:bodyPr/>
          <a:lstStyle/>
          <a:p>
            <a:pPr marL="0" indent="0">
              <a:buNone/>
            </a:pPr>
            <a:r>
              <a:rPr lang="en-GB"/>
              <a:t>Little effect on warmup time</a:t>
            </a:r>
          </a:p>
          <a:p>
            <a:pPr marL="0" indent="0">
              <a:buNone/>
            </a:pPr>
            <a:r>
              <a:rPr lang="en-GB"/>
              <a:t>Temperature reached is higher</a:t>
            </a:r>
          </a:p>
        </p:txBody>
      </p:sp>
      <p:sp>
        <p:nvSpPr>
          <p:cNvPr id="3" name="Title 2"/>
          <p:cNvSpPr>
            <a:spLocks noGrp="1"/>
          </p:cNvSpPr>
          <p:nvPr>
            <p:ph type="title"/>
          </p:nvPr>
        </p:nvSpPr>
        <p:spPr>
          <a:xfrm>
            <a:off x="304804" y="95079"/>
            <a:ext cx="7459847" cy="616744"/>
          </a:xfrm>
        </p:spPr>
        <p:txBody>
          <a:bodyPr/>
          <a:lstStyle/>
          <a:p>
            <a:r>
              <a:rPr lang="en-GB"/>
              <a:t>Tyre load</a:t>
            </a:r>
          </a:p>
        </p:txBody>
      </p:sp>
      <p:pic>
        <p:nvPicPr>
          <p:cNvPr id="6" name="Picture 5">
            <a:extLst>
              <a:ext uri="{FF2B5EF4-FFF2-40B4-BE49-F238E27FC236}">
                <a16:creationId xmlns:a16="http://schemas.microsoft.com/office/drawing/2014/main" id="{37DF64F5-F991-471E-93A7-29F442E48294}"/>
              </a:ext>
            </a:extLst>
          </p:cNvPr>
          <p:cNvPicPr>
            <a:picLocks noChangeAspect="1"/>
          </p:cNvPicPr>
          <p:nvPr/>
        </p:nvPicPr>
        <p:blipFill>
          <a:blip r:embed="rId2"/>
          <a:stretch>
            <a:fillRect/>
          </a:stretch>
        </p:blipFill>
        <p:spPr>
          <a:xfrm>
            <a:off x="4460994" y="262564"/>
            <a:ext cx="3246697" cy="1931315"/>
          </a:xfrm>
          <a:prstGeom prst="rect">
            <a:avLst/>
          </a:prstGeom>
        </p:spPr>
      </p:pic>
      <p:pic>
        <p:nvPicPr>
          <p:cNvPr id="7" name="Picture 6">
            <a:extLst>
              <a:ext uri="{FF2B5EF4-FFF2-40B4-BE49-F238E27FC236}">
                <a16:creationId xmlns:a16="http://schemas.microsoft.com/office/drawing/2014/main" id="{72EAC063-835F-4E51-8584-2FF3AF29770D}"/>
              </a:ext>
            </a:extLst>
          </p:cNvPr>
          <p:cNvPicPr>
            <a:picLocks noChangeAspect="1"/>
          </p:cNvPicPr>
          <p:nvPr/>
        </p:nvPicPr>
        <p:blipFill>
          <a:blip r:embed="rId3"/>
          <a:stretch>
            <a:fillRect/>
          </a:stretch>
        </p:blipFill>
        <p:spPr>
          <a:xfrm>
            <a:off x="91172" y="1410701"/>
            <a:ext cx="3514797" cy="2096992"/>
          </a:xfrm>
          <a:prstGeom prst="rect">
            <a:avLst/>
          </a:prstGeom>
        </p:spPr>
      </p:pic>
      <p:pic>
        <p:nvPicPr>
          <p:cNvPr id="9" name="Picture 8">
            <a:extLst>
              <a:ext uri="{FF2B5EF4-FFF2-40B4-BE49-F238E27FC236}">
                <a16:creationId xmlns:a16="http://schemas.microsoft.com/office/drawing/2014/main" id="{F8AA445D-5370-48F8-92FB-323BB908BE1A}"/>
              </a:ext>
            </a:extLst>
          </p:cNvPr>
          <p:cNvPicPr>
            <a:picLocks noChangeAspect="1"/>
          </p:cNvPicPr>
          <p:nvPr/>
        </p:nvPicPr>
        <p:blipFill>
          <a:blip r:embed="rId4"/>
          <a:stretch>
            <a:fillRect/>
          </a:stretch>
        </p:blipFill>
        <p:spPr>
          <a:xfrm>
            <a:off x="2170633" y="2949621"/>
            <a:ext cx="3516909" cy="2098800"/>
          </a:xfrm>
          <a:prstGeom prst="rect">
            <a:avLst/>
          </a:prstGeom>
        </p:spPr>
      </p:pic>
      <p:pic>
        <p:nvPicPr>
          <p:cNvPr id="10" name="Picture 9">
            <a:extLst>
              <a:ext uri="{FF2B5EF4-FFF2-40B4-BE49-F238E27FC236}">
                <a16:creationId xmlns:a16="http://schemas.microsoft.com/office/drawing/2014/main" id="{7F16A5C4-4591-4603-82CE-F3206CE842A2}"/>
              </a:ext>
            </a:extLst>
          </p:cNvPr>
          <p:cNvPicPr>
            <a:picLocks noChangeAspect="1"/>
          </p:cNvPicPr>
          <p:nvPr/>
        </p:nvPicPr>
        <p:blipFill>
          <a:blip r:embed="rId5"/>
          <a:stretch>
            <a:fillRect/>
          </a:stretch>
        </p:blipFill>
        <p:spPr>
          <a:xfrm>
            <a:off x="5538033" y="2250743"/>
            <a:ext cx="3516908" cy="2098800"/>
          </a:xfrm>
          <a:prstGeom prst="rect">
            <a:avLst/>
          </a:prstGeom>
        </p:spPr>
      </p:pic>
    </p:spTree>
    <p:extLst>
      <p:ext uri="{BB962C8B-B14F-4D97-AF65-F5344CB8AC3E}">
        <p14:creationId xmlns:p14="http://schemas.microsoft.com/office/powerpoint/2010/main" val="110131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4" y="95079"/>
            <a:ext cx="7543796" cy="616744"/>
          </a:xfrm>
        </p:spPr>
        <p:txBody>
          <a:bodyPr/>
          <a:lstStyle/>
          <a:p>
            <a:r>
              <a:rPr lang="en-GB" dirty="0"/>
              <a:t>Regulatory proposal (Submitted to the experts of TPMSTI)</a:t>
            </a:r>
          </a:p>
        </p:txBody>
      </p:sp>
      <p:sp>
        <p:nvSpPr>
          <p:cNvPr id="7" name="TextBox 6">
            <a:extLst>
              <a:ext uri="{FF2B5EF4-FFF2-40B4-BE49-F238E27FC236}">
                <a16:creationId xmlns:a16="http://schemas.microsoft.com/office/drawing/2014/main" id="{D8ACDDB7-F00A-4A7E-B5DC-E8C87E31E736}"/>
              </a:ext>
            </a:extLst>
          </p:cNvPr>
          <p:cNvSpPr txBox="1"/>
          <p:nvPr/>
        </p:nvSpPr>
        <p:spPr>
          <a:xfrm>
            <a:off x="464215" y="876579"/>
            <a:ext cx="7664717" cy="3373359"/>
          </a:xfrm>
          <a:prstGeom prst="rect">
            <a:avLst/>
          </a:prstGeom>
          <a:noFill/>
        </p:spPr>
        <p:txBody>
          <a:bodyPr wrap="square" lIns="91440" tIns="45720" rIns="91440" bIns="45720" rtlCol="0" anchor="t">
            <a:spAutoFit/>
          </a:bodyPr>
          <a:lstStyle/>
          <a:p>
            <a:pPr algn="just">
              <a:lnSpc>
                <a:spcPct val="150000"/>
              </a:lnSpc>
              <a:buClr>
                <a:schemeClr val="bg2"/>
              </a:buClr>
            </a:pPr>
            <a:r>
              <a:rPr lang="en-US" u="sng">
                <a:latin typeface="Calibri"/>
                <a:ea typeface="MS PGothic"/>
                <a:cs typeface="Arial"/>
              </a:rPr>
              <a:t>1.5.1. Test weight</a:t>
            </a:r>
            <a:endParaRPr lang="en-US"/>
          </a:p>
          <a:p>
            <a:pPr algn="just">
              <a:lnSpc>
                <a:spcPct val="150000"/>
              </a:lnSpc>
              <a:buClr>
                <a:schemeClr val="bg2"/>
              </a:buClr>
            </a:pPr>
            <a:endParaRPr lang="en-US"/>
          </a:p>
          <a:p>
            <a:pPr algn="just">
              <a:lnSpc>
                <a:spcPct val="150000"/>
              </a:lnSpc>
              <a:buClr>
                <a:schemeClr val="bg2"/>
              </a:buClr>
            </a:pPr>
            <a:r>
              <a:rPr lang="en-US">
                <a:latin typeface="Calibri"/>
                <a:ea typeface="MS PGothic"/>
                <a:cs typeface="Arial"/>
              </a:rPr>
              <a:t>The vehicle may be tested at any condition of load, the distribution of the mass among the axles being that stated by the vehicle manufacturer without exceeding any of the maximum permissible mass for each axle.</a:t>
            </a:r>
            <a:endParaRPr lang="en-GB" i="1">
              <a:latin typeface="Calibri"/>
              <a:ea typeface="MS PGothic"/>
              <a:cs typeface="Arial"/>
            </a:endParaRPr>
          </a:p>
          <a:p>
            <a:pPr algn="just">
              <a:lnSpc>
                <a:spcPct val="150000"/>
              </a:lnSpc>
              <a:buClr>
                <a:schemeClr val="bg2"/>
              </a:buClr>
            </a:pPr>
            <a:endParaRPr lang="en-US">
              <a:latin typeface="Calibri"/>
              <a:ea typeface="MS PGothic"/>
              <a:cs typeface="Arial"/>
            </a:endParaRPr>
          </a:p>
          <a:p>
            <a:pPr algn="just">
              <a:lnSpc>
                <a:spcPct val="150000"/>
              </a:lnSpc>
              <a:buClr>
                <a:schemeClr val="bg2"/>
              </a:buClr>
            </a:pPr>
            <a:r>
              <a:rPr lang="en-US" i="1">
                <a:latin typeface="Calibri"/>
                <a:ea typeface="MS PGothic"/>
                <a:cs typeface="Arial"/>
              </a:rPr>
              <a:t>No changes to existing R141 text required</a:t>
            </a:r>
            <a:endParaRPr lang="en-US">
              <a:latin typeface="Calibri"/>
              <a:ea typeface="MS PGothic"/>
              <a:cs typeface="Arial"/>
            </a:endParaRPr>
          </a:p>
          <a:p>
            <a:pPr algn="just">
              <a:lnSpc>
                <a:spcPct val="150000"/>
              </a:lnSpc>
              <a:buClr>
                <a:schemeClr val="bg2"/>
              </a:buClr>
            </a:pPr>
            <a:endParaRPr lang="en-US">
              <a:latin typeface="Calibri"/>
              <a:ea typeface="MS PGothic"/>
              <a:cs typeface="Arial"/>
            </a:endParaRPr>
          </a:p>
        </p:txBody>
      </p:sp>
    </p:spTree>
    <p:extLst>
      <p:ext uri="{BB962C8B-B14F-4D97-AF65-F5344CB8AC3E}">
        <p14:creationId xmlns:p14="http://schemas.microsoft.com/office/powerpoint/2010/main" val="401400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 y="1009709"/>
            <a:ext cx="7651249" cy="3008618"/>
          </a:xfrm>
        </p:spPr>
        <p:txBody>
          <a:bodyPr/>
          <a:lstStyle/>
          <a:p>
            <a:pPr marL="0" indent="0">
              <a:buNone/>
            </a:pPr>
            <a:r>
              <a:rPr lang="en-GB" sz="1800" u="sng">
                <a:ea typeface="MS PGothic"/>
              </a:rPr>
              <a:t>Question 4</a:t>
            </a:r>
            <a:endParaRPr lang="en-GB" sz="1800" u="sng">
              <a:ea typeface="MS PGothic"/>
              <a:cs typeface="Calibri"/>
            </a:endParaRPr>
          </a:p>
          <a:p>
            <a:pPr marL="0" indent="0">
              <a:buNone/>
            </a:pPr>
            <a:r>
              <a:rPr lang="en-US" sz="1800">
                <a:ea typeface="MS PGothic"/>
              </a:rPr>
              <a:t>Can the proposed test procedures be carried out repeatably, reliably, practically?</a:t>
            </a:r>
            <a:endParaRPr lang="en-US" sz="1800">
              <a:ea typeface="MS PGothic"/>
              <a:cs typeface="Calibri"/>
            </a:endParaRPr>
          </a:p>
          <a:p>
            <a:pPr marL="0" indent="0">
              <a:buNone/>
            </a:pPr>
            <a:endParaRPr lang="en-US" sz="1800">
              <a:ea typeface="MS PGothic"/>
            </a:endParaRPr>
          </a:p>
          <a:p>
            <a:pPr marL="0" indent="0">
              <a:buNone/>
            </a:pPr>
            <a:r>
              <a:rPr lang="en-GB" sz="1800" i="1">
                <a:ea typeface="MS PGothic"/>
              </a:rPr>
              <a:t>The test procedures (puncture, diffusion, malfunction) were followed successfully and repeatably on multiple vehicle types using speed ranges agreed by stakeholders. </a:t>
            </a:r>
            <a:endParaRPr lang="en-GB" sz="1800" i="1">
              <a:cs typeface="Calibri"/>
            </a:endParaRPr>
          </a:p>
          <a:p>
            <a:pPr marL="0" indent="0">
              <a:buNone/>
            </a:pPr>
            <a:endParaRPr lang="en-GB" sz="1800" i="1">
              <a:cs typeface="Calibri"/>
            </a:endParaRPr>
          </a:p>
          <a:p>
            <a:pPr marL="0" indent="0">
              <a:buNone/>
            </a:pPr>
            <a:r>
              <a:rPr lang="en-GB" sz="1800" i="1">
                <a:ea typeface="MS PGothic"/>
              </a:rPr>
              <a:t>Simple equipment and a small number of personnel were re</a:t>
            </a:r>
            <a:r>
              <a:rPr lang="en-GB" i="1">
                <a:ea typeface="MS PGothic"/>
              </a:rPr>
              <a:t>quired.</a:t>
            </a:r>
            <a:endParaRPr lang="en-GB" i="1">
              <a:ea typeface="MS PGothic"/>
              <a:cs typeface="Calibri"/>
            </a:endParaRPr>
          </a:p>
          <a:p>
            <a:endParaRPr lang="en-GB"/>
          </a:p>
        </p:txBody>
      </p:sp>
      <p:sp>
        <p:nvSpPr>
          <p:cNvPr id="3" name="Title 2"/>
          <p:cNvSpPr>
            <a:spLocks noGrp="1"/>
          </p:cNvSpPr>
          <p:nvPr>
            <p:ph type="title"/>
          </p:nvPr>
        </p:nvSpPr>
        <p:spPr>
          <a:xfrm>
            <a:off x="304804" y="95079"/>
            <a:ext cx="7459847" cy="616744"/>
          </a:xfrm>
        </p:spPr>
        <p:txBody>
          <a:bodyPr/>
          <a:lstStyle/>
          <a:p>
            <a:r>
              <a:rPr lang="en-GB"/>
              <a:t>Open questions for defining the test procedure</a:t>
            </a:r>
          </a:p>
        </p:txBody>
      </p:sp>
    </p:spTree>
    <p:extLst>
      <p:ext uri="{BB962C8B-B14F-4D97-AF65-F5344CB8AC3E}">
        <p14:creationId xmlns:p14="http://schemas.microsoft.com/office/powerpoint/2010/main" val="88022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 y="819209"/>
            <a:ext cx="7765549" cy="2318274"/>
          </a:xfrm>
        </p:spPr>
        <p:txBody>
          <a:bodyPr/>
          <a:lstStyle/>
          <a:p>
            <a:pPr marL="0" indent="0">
              <a:buNone/>
            </a:pPr>
            <a:r>
              <a:rPr lang="en-GB" sz="1800" u="sng">
                <a:ea typeface="MS PGothic"/>
              </a:rPr>
              <a:t>Question 5</a:t>
            </a:r>
            <a:endParaRPr lang="en-GB" sz="1800" u="sng">
              <a:ea typeface="MS PGothic"/>
              <a:cs typeface="Calibri"/>
            </a:endParaRPr>
          </a:p>
          <a:p>
            <a:pPr marL="0" indent="0">
              <a:buNone/>
            </a:pPr>
            <a:r>
              <a:rPr lang="en-GB" sz="1800">
                <a:ea typeface="MS PGothic"/>
              </a:rPr>
              <a:t>Any other learning</a:t>
            </a:r>
            <a:endParaRPr lang="en-GB" sz="1800">
              <a:ea typeface="MS PGothic"/>
              <a:cs typeface="Calibri"/>
            </a:endParaRPr>
          </a:p>
          <a:p>
            <a:pPr marL="0" indent="0">
              <a:buNone/>
            </a:pPr>
            <a:endParaRPr lang="en-GB" sz="1800">
              <a:cs typeface="Calibri"/>
            </a:endParaRPr>
          </a:p>
          <a:p>
            <a:pPr marL="0" indent="0">
              <a:buNone/>
            </a:pPr>
            <a:r>
              <a:rPr lang="en-GB" sz="1800" i="1">
                <a:ea typeface="MS PGothic"/>
              </a:rPr>
              <a:t>Pressure gauges should be used with a high deflation flow rate, or with an additional system for releasing pressure (e.g. an additional valve)</a:t>
            </a:r>
            <a:endParaRPr lang="en-GB" sz="1800" i="1">
              <a:ea typeface="MS PGothic"/>
              <a:cs typeface="Calibri"/>
            </a:endParaRPr>
          </a:p>
          <a:p>
            <a:pPr marL="0" indent="0">
              <a:lnSpc>
                <a:spcPct val="200000"/>
              </a:lnSpc>
              <a:buNone/>
            </a:pPr>
            <a:r>
              <a:rPr lang="en-GB" sz="1800" i="1">
                <a:ea typeface="MS PGothic"/>
              </a:rPr>
              <a:t>Soak time should be increased – 1 hour is not enough</a:t>
            </a:r>
            <a:endParaRPr lang="en-GB" sz="1800" i="1">
              <a:ea typeface="MS PGothic"/>
              <a:cs typeface="Calibri"/>
            </a:endParaRPr>
          </a:p>
          <a:p>
            <a:endParaRPr lang="en-GB"/>
          </a:p>
        </p:txBody>
      </p:sp>
      <p:sp>
        <p:nvSpPr>
          <p:cNvPr id="3" name="Title 2"/>
          <p:cNvSpPr>
            <a:spLocks noGrp="1"/>
          </p:cNvSpPr>
          <p:nvPr>
            <p:ph type="title"/>
          </p:nvPr>
        </p:nvSpPr>
        <p:spPr>
          <a:xfrm>
            <a:off x="304804" y="95079"/>
            <a:ext cx="7459847" cy="616744"/>
          </a:xfrm>
        </p:spPr>
        <p:txBody>
          <a:bodyPr/>
          <a:lstStyle/>
          <a:p>
            <a:r>
              <a:rPr lang="en-GB"/>
              <a:t>Open questions for defining the test procedure</a:t>
            </a:r>
          </a:p>
        </p:txBody>
      </p:sp>
    </p:spTree>
    <p:extLst>
      <p:ext uri="{BB962C8B-B14F-4D97-AF65-F5344CB8AC3E}">
        <p14:creationId xmlns:p14="http://schemas.microsoft.com/office/powerpoint/2010/main" val="79786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Open questions for defining the test procedure</a:t>
            </a:r>
          </a:p>
        </p:txBody>
      </p:sp>
      <p:sp>
        <p:nvSpPr>
          <p:cNvPr id="7" name="TextBox 6">
            <a:extLst>
              <a:ext uri="{FF2B5EF4-FFF2-40B4-BE49-F238E27FC236}">
                <a16:creationId xmlns:a16="http://schemas.microsoft.com/office/drawing/2014/main" id="{D8ACDDB7-F00A-4A7E-B5DC-E8C87E31E736}"/>
              </a:ext>
            </a:extLst>
          </p:cNvPr>
          <p:cNvSpPr txBox="1"/>
          <p:nvPr/>
        </p:nvSpPr>
        <p:spPr>
          <a:xfrm>
            <a:off x="464215" y="876579"/>
            <a:ext cx="7664717" cy="3788858"/>
          </a:xfrm>
          <a:prstGeom prst="rect">
            <a:avLst/>
          </a:prstGeom>
          <a:noFill/>
        </p:spPr>
        <p:txBody>
          <a:bodyPr wrap="square" rtlCol="0">
            <a:spAutoFit/>
          </a:bodyPr>
          <a:lstStyle/>
          <a:p>
            <a:pPr marL="342900" indent="-342900" algn="just">
              <a:lnSpc>
                <a:spcPct val="150000"/>
              </a:lnSpc>
              <a:buClr>
                <a:schemeClr val="bg2"/>
              </a:buClr>
              <a:buFont typeface="+mj-lt"/>
              <a:buAutoNum type="arabicPeriod"/>
            </a:pPr>
            <a:r>
              <a:rPr lang="en-GB"/>
              <a:t>Diffusion test - can all vehicle tyres be deflated in a reasonable time period ? What is a reasonable time period, to minimise pressure changes due to temperature changes ?</a:t>
            </a:r>
          </a:p>
          <a:p>
            <a:pPr marL="342900" indent="-342900" algn="just">
              <a:lnSpc>
                <a:spcPct val="150000"/>
              </a:lnSpc>
              <a:buClr>
                <a:schemeClr val="bg2"/>
              </a:buClr>
              <a:buFont typeface="+mj-lt"/>
              <a:buAutoNum type="arabicPeriod"/>
            </a:pPr>
            <a:r>
              <a:rPr lang="en-GB"/>
              <a:t>How long does it take for tyre temperatures to stabilise during the learning phases ? Is this influenced by driving speed ?</a:t>
            </a:r>
          </a:p>
          <a:p>
            <a:pPr marL="342900" indent="-342900" algn="just">
              <a:lnSpc>
                <a:spcPct val="150000"/>
              </a:lnSpc>
              <a:buClr>
                <a:schemeClr val="bg2"/>
              </a:buClr>
              <a:buFont typeface="+mj-lt"/>
              <a:buAutoNum type="arabicPeriod"/>
            </a:pPr>
            <a:r>
              <a:rPr lang="en-GB"/>
              <a:t>What is the effect of vehicle loading on warming up time ?</a:t>
            </a:r>
          </a:p>
          <a:p>
            <a:pPr marL="342900" indent="-342900" algn="just">
              <a:lnSpc>
                <a:spcPct val="150000"/>
              </a:lnSpc>
              <a:buClr>
                <a:schemeClr val="bg2"/>
              </a:buClr>
              <a:buFont typeface="+mj-lt"/>
              <a:buAutoNum type="arabicPeriod"/>
            </a:pPr>
            <a:r>
              <a:rPr lang="en-GB"/>
              <a:t>Can the proposed test procedures be carried out repeatably, reliably, practically ?</a:t>
            </a:r>
          </a:p>
          <a:p>
            <a:pPr marL="342900" indent="-342900" algn="just">
              <a:lnSpc>
                <a:spcPct val="150000"/>
              </a:lnSpc>
              <a:buClr>
                <a:schemeClr val="bg2"/>
              </a:buClr>
              <a:buFont typeface="+mj-lt"/>
              <a:buAutoNum type="arabicPeriod"/>
            </a:pPr>
            <a:r>
              <a:rPr lang="en-GB"/>
              <a:t>Any other lessons ?</a:t>
            </a:r>
          </a:p>
        </p:txBody>
      </p:sp>
    </p:spTree>
    <p:extLst>
      <p:ext uri="{BB962C8B-B14F-4D97-AF65-F5344CB8AC3E}">
        <p14:creationId xmlns:p14="http://schemas.microsoft.com/office/powerpoint/2010/main" val="125628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4" y="95079"/>
            <a:ext cx="7488378" cy="616744"/>
          </a:xfrm>
        </p:spPr>
        <p:txBody>
          <a:bodyPr/>
          <a:lstStyle/>
          <a:p>
            <a:r>
              <a:rPr lang="en-GB" dirty="0"/>
              <a:t>Regulatory proposal (Submitted to the experts of TPMSTI)</a:t>
            </a:r>
          </a:p>
        </p:txBody>
      </p:sp>
      <p:sp>
        <p:nvSpPr>
          <p:cNvPr id="7" name="TextBox 6">
            <a:extLst>
              <a:ext uri="{FF2B5EF4-FFF2-40B4-BE49-F238E27FC236}">
                <a16:creationId xmlns:a16="http://schemas.microsoft.com/office/drawing/2014/main" id="{D8ACDDB7-F00A-4A7E-B5DC-E8C87E31E736}"/>
              </a:ext>
            </a:extLst>
          </p:cNvPr>
          <p:cNvSpPr txBox="1"/>
          <p:nvPr/>
        </p:nvSpPr>
        <p:spPr>
          <a:xfrm>
            <a:off x="464215" y="876579"/>
            <a:ext cx="7664717" cy="2542363"/>
          </a:xfrm>
          <a:prstGeom prst="rect">
            <a:avLst/>
          </a:prstGeom>
          <a:noFill/>
        </p:spPr>
        <p:txBody>
          <a:bodyPr wrap="square" lIns="91440" tIns="45720" rIns="91440" bIns="45720" rtlCol="0" anchor="t">
            <a:spAutoFit/>
          </a:bodyPr>
          <a:lstStyle/>
          <a:p>
            <a:pPr algn="just">
              <a:lnSpc>
                <a:spcPct val="150000"/>
              </a:lnSpc>
              <a:buClr>
                <a:schemeClr val="bg2"/>
              </a:buClr>
            </a:pPr>
            <a:r>
              <a:rPr lang="en-US" u="sng">
                <a:latin typeface="Calibri"/>
                <a:ea typeface="MS PGothic"/>
                <a:cs typeface="Arial"/>
              </a:rPr>
              <a:t>Paragraph 2.1.</a:t>
            </a:r>
          </a:p>
          <a:p>
            <a:pPr algn="just">
              <a:lnSpc>
                <a:spcPct val="150000"/>
              </a:lnSpc>
              <a:buClr>
                <a:schemeClr val="bg2"/>
              </a:buClr>
            </a:pPr>
            <a:r>
              <a:rPr lang="en-US">
                <a:latin typeface="Calibri"/>
                <a:ea typeface="MS PGothic"/>
                <a:cs typeface="Arial"/>
              </a:rPr>
              <a:t>Before inflating the vehicle's tyres, leave the vehicle stationary outside at ambient temperature with the engine off shaded from direct sunlight and not exposed to wind or other heating or chilling influences for at least one hour </a:t>
            </a:r>
            <a:r>
              <a:rPr lang="en-US" b="1">
                <a:solidFill>
                  <a:srgbClr val="FF0000"/>
                </a:solidFill>
                <a:latin typeface="Calibri"/>
                <a:ea typeface="MS PGothic"/>
                <a:cs typeface="Arial"/>
              </a:rPr>
              <a:t>for vehicles of category M1 and N1 and 4 hours for vehicles of category M2, M3, N2, N3, O3 and O4. </a:t>
            </a:r>
            <a:endParaRPr lang="en-GB" b="1" i="1">
              <a:solidFill>
                <a:srgbClr val="FF0000"/>
              </a:solidFill>
            </a:endParaRPr>
          </a:p>
        </p:txBody>
      </p:sp>
    </p:spTree>
    <p:extLst>
      <p:ext uri="{BB962C8B-B14F-4D97-AF65-F5344CB8AC3E}">
        <p14:creationId xmlns:p14="http://schemas.microsoft.com/office/powerpoint/2010/main" val="103077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Test location and vehicles</a:t>
            </a:r>
          </a:p>
        </p:txBody>
      </p:sp>
      <p:sp>
        <p:nvSpPr>
          <p:cNvPr id="7" name="TextBox 6">
            <a:extLst>
              <a:ext uri="{FF2B5EF4-FFF2-40B4-BE49-F238E27FC236}">
                <a16:creationId xmlns:a16="http://schemas.microsoft.com/office/drawing/2014/main" id="{D8ACDDB7-F00A-4A7E-B5DC-E8C87E31E736}"/>
              </a:ext>
            </a:extLst>
          </p:cNvPr>
          <p:cNvSpPr txBox="1"/>
          <p:nvPr/>
        </p:nvSpPr>
        <p:spPr>
          <a:xfrm>
            <a:off x="779489" y="3162520"/>
            <a:ext cx="3110459" cy="1477328"/>
          </a:xfrm>
          <a:prstGeom prst="rect">
            <a:avLst/>
          </a:prstGeom>
          <a:noFill/>
        </p:spPr>
        <p:txBody>
          <a:bodyPr wrap="square" rtlCol="0">
            <a:spAutoFit/>
          </a:bodyPr>
          <a:lstStyle/>
          <a:p>
            <a:r>
              <a:rPr lang="en-GB" dirty="0"/>
              <a:t>Tractor unit 3 axle – steer + drive twin + lift </a:t>
            </a:r>
          </a:p>
          <a:p>
            <a:r>
              <a:rPr lang="en-GB" dirty="0"/>
              <a:t>315/70 R22.5 tyres – 5 brands</a:t>
            </a:r>
          </a:p>
          <a:p>
            <a:r>
              <a:rPr lang="en-GB" dirty="0"/>
              <a:t>Trailer 3 axle</a:t>
            </a:r>
          </a:p>
          <a:p>
            <a:r>
              <a:rPr lang="en-GB" dirty="0"/>
              <a:t>One brand 385/65 R22.5 tyres</a:t>
            </a:r>
          </a:p>
        </p:txBody>
      </p:sp>
      <p:pic>
        <p:nvPicPr>
          <p:cNvPr id="9" name="Picture 8" descr="A truck is parked on the side of a road&#10;&#10;Description automatically generated">
            <a:extLst>
              <a:ext uri="{FF2B5EF4-FFF2-40B4-BE49-F238E27FC236}">
                <a16:creationId xmlns:a16="http://schemas.microsoft.com/office/drawing/2014/main" id="{EC6CD41E-3F7E-4119-996C-8388AD720134}"/>
              </a:ext>
            </a:extLst>
          </p:cNvPr>
          <p:cNvPicPr>
            <a:picLocks noChangeAspect="1"/>
          </p:cNvPicPr>
          <p:nvPr/>
        </p:nvPicPr>
        <p:blipFill>
          <a:blip r:embed="rId2"/>
          <a:stretch>
            <a:fillRect/>
          </a:stretch>
        </p:blipFill>
        <p:spPr>
          <a:xfrm>
            <a:off x="779489" y="719221"/>
            <a:ext cx="3196652" cy="2397489"/>
          </a:xfrm>
          <a:prstGeom prst="rect">
            <a:avLst/>
          </a:prstGeom>
        </p:spPr>
      </p:pic>
      <p:pic>
        <p:nvPicPr>
          <p:cNvPr id="11" name="Picture 10" descr="A double decker bus parked on the side of a road&#10;&#10;Description automatically generated">
            <a:extLst>
              <a:ext uri="{FF2B5EF4-FFF2-40B4-BE49-F238E27FC236}">
                <a16:creationId xmlns:a16="http://schemas.microsoft.com/office/drawing/2014/main" id="{922476D2-67A7-45BC-8529-20A08C3415F8}"/>
              </a:ext>
            </a:extLst>
          </p:cNvPr>
          <p:cNvPicPr>
            <a:picLocks noChangeAspect="1"/>
          </p:cNvPicPr>
          <p:nvPr/>
        </p:nvPicPr>
        <p:blipFill>
          <a:blip r:embed="rId3"/>
          <a:stretch>
            <a:fillRect/>
          </a:stretch>
        </p:blipFill>
        <p:spPr>
          <a:xfrm>
            <a:off x="4791481" y="711822"/>
            <a:ext cx="3206517" cy="2404888"/>
          </a:xfrm>
          <a:prstGeom prst="rect">
            <a:avLst/>
          </a:prstGeom>
        </p:spPr>
      </p:pic>
      <p:sp>
        <p:nvSpPr>
          <p:cNvPr id="12" name="TextBox 11">
            <a:extLst>
              <a:ext uri="{FF2B5EF4-FFF2-40B4-BE49-F238E27FC236}">
                <a16:creationId xmlns:a16="http://schemas.microsoft.com/office/drawing/2014/main" id="{FC04C200-17B3-4F53-B6B6-E871A5F1CF68}"/>
              </a:ext>
            </a:extLst>
          </p:cNvPr>
          <p:cNvSpPr txBox="1"/>
          <p:nvPr/>
        </p:nvSpPr>
        <p:spPr>
          <a:xfrm>
            <a:off x="4791481" y="3162520"/>
            <a:ext cx="3055869" cy="646331"/>
          </a:xfrm>
          <a:prstGeom prst="rect">
            <a:avLst/>
          </a:prstGeom>
          <a:noFill/>
        </p:spPr>
        <p:txBody>
          <a:bodyPr wrap="square" rtlCol="0">
            <a:spAutoFit/>
          </a:bodyPr>
          <a:lstStyle/>
          <a:p>
            <a:r>
              <a:rPr lang="en-GB" dirty="0"/>
              <a:t>Bus 4x2 axle configuration </a:t>
            </a:r>
          </a:p>
          <a:p>
            <a:r>
              <a:rPr lang="en-GB" dirty="0"/>
              <a:t>One brand 275/70 R22.5 tyres</a:t>
            </a:r>
          </a:p>
        </p:txBody>
      </p:sp>
    </p:spTree>
    <p:extLst>
      <p:ext uri="{BB962C8B-B14F-4D97-AF65-F5344CB8AC3E}">
        <p14:creationId xmlns:p14="http://schemas.microsoft.com/office/powerpoint/2010/main" val="163589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TPMS used</a:t>
            </a:r>
          </a:p>
        </p:txBody>
      </p:sp>
      <p:pic>
        <p:nvPicPr>
          <p:cNvPr id="4" name="Picture 3">
            <a:extLst>
              <a:ext uri="{FF2B5EF4-FFF2-40B4-BE49-F238E27FC236}">
                <a16:creationId xmlns:a16="http://schemas.microsoft.com/office/drawing/2014/main" id="{387B03ED-FB47-41B0-B511-4AF38334D456}"/>
              </a:ext>
            </a:extLst>
          </p:cNvPr>
          <p:cNvPicPr>
            <a:picLocks noChangeAspect="1"/>
          </p:cNvPicPr>
          <p:nvPr/>
        </p:nvPicPr>
        <p:blipFill>
          <a:blip r:embed="rId2"/>
          <a:stretch>
            <a:fillRect/>
          </a:stretch>
        </p:blipFill>
        <p:spPr>
          <a:xfrm>
            <a:off x="304804" y="886306"/>
            <a:ext cx="3945767" cy="3016455"/>
          </a:xfrm>
          <a:prstGeom prst="rect">
            <a:avLst/>
          </a:prstGeom>
        </p:spPr>
      </p:pic>
      <p:pic>
        <p:nvPicPr>
          <p:cNvPr id="6" name="Picture 5" descr="A picture containing plane, indoor, table, wooden&#10;&#10;Description automatically generated">
            <a:extLst>
              <a:ext uri="{FF2B5EF4-FFF2-40B4-BE49-F238E27FC236}">
                <a16:creationId xmlns:a16="http://schemas.microsoft.com/office/drawing/2014/main" id="{DC20B7FC-B035-495D-A086-579951ACD3D9}"/>
              </a:ext>
            </a:extLst>
          </p:cNvPr>
          <p:cNvPicPr>
            <a:picLocks noChangeAspect="1"/>
          </p:cNvPicPr>
          <p:nvPr/>
        </p:nvPicPr>
        <p:blipFill>
          <a:blip r:embed="rId3"/>
          <a:stretch>
            <a:fillRect/>
          </a:stretch>
        </p:blipFill>
        <p:spPr>
          <a:xfrm>
            <a:off x="5858640" y="2394533"/>
            <a:ext cx="2921431" cy="2191073"/>
          </a:xfrm>
          <a:prstGeom prst="rect">
            <a:avLst/>
          </a:prstGeom>
        </p:spPr>
      </p:pic>
      <p:pic>
        <p:nvPicPr>
          <p:cNvPr id="8" name="Picture 7" descr="A picture containing outdoor, wet, rain, street&#10;&#10;Description automatically generated">
            <a:extLst>
              <a:ext uri="{FF2B5EF4-FFF2-40B4-BE49-F238E27FC236}">
                <a16:creationId xmlns:a16="http://schemas.microsoft.com/office/drawing/2014/main" id="{208BFEA1-A567-46F7-A3AB-E86C48486DFB}"/>
              </a:ext>
            </a:extLst>
          </p:cNvPr>
          <p:cNvPicPr>
            <a:picLocks noChangeAspect="1"/>
          </p:cNvPicPr>
          <p:nvPr/>
        </p:nvPicPr>
        <p:blipFill>
          <a:blip r:embed="rId4"/>
          <a:stretch>
            <a:fillRect/>
          </a:stretch>
        </p:blipFill>
        <p:spPr>
          <a:xfrm rot="16200000">
            <a:off x="4893431" y="451829"/>
            <a:ext cx="2079591" cy="2772259"/>
          </a:xfrm>
          <a:prstGeom prst="rect">
            <a:avLst/>
          </a:prstGeom>
        </p:spPr>
      </p:pic>
      <p:sp>
        <p:nvSpPr>
          <p:cNvPr id="2" name="TextBox 1">
            <a:extLst>
              <a:ext uri="{FF2B5EF4-FFF2-40B4-BE49-F238E27FC236}">
                <a16:creationId xmlns:a16="http://schemas.microsoft.com/office/drawing/2014/main" id="{D391B8BE-B8DB-4E6C-A000-0FB65E8E89E6}"/>
              </a:ext>
            </a:extLst>
          </p:cNvPr>
          <p:cNvSpPr txBox="1"/>
          <p:nvPr/>
        </p:nvSpPr>
        <p:spPr>
          <a:xfrm>
            <a:off x="4645150" y="2965899"/>
            <a:ext cx="1115438" cy="646331"/>
          </a:xfrm>
          <a:prstGeom prst="rect">
            <a:avLst/>
          </a:prstGeom>
          <a:solidFill>
            <a:schemeClr val="bg1"/>
          </a:solidFill>
          <a:ln>
            <a:solidFill>
              <a:schemeClr val="accent1"/>
            </a:solidFill>
          </a:ln>
        </p:spPr>
        <p:txBody>
          <a:bodyPr wrap="square" rtlCol="0">
            <a:spAutoFit/>
          </a:bodyPr>
          <a:lstStyle/>
          <a:p>
            <a:r>
              <a:rPr lang="en-GB" sz="1200"/>
              <a:t>Includes temperature measurement</a:t>
            </a:r>
          </a:p>
        </p:txBody>
      </p:sp>
    </p:spTree>
    <p:extLst>
      <p:ext uri="{BB962C8B-B14F-4D97-AF65-F5344CB8AC3E}">
        <p14:creationId xmlns:p14="http://schemas.microsoft.com/office/powerpoint/2010/main" val="50551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Test programme</a:t>
            </a:r>
          </a:p>
        </p:txBody>
      </p:sp>
      <p:pic>
        <p:nvPicPr>
          <p:cNvPr id="4" name="Picture 3">
            <a:extLst>
              <a:ext uri="{FF2B5EF4-FFF2-40B4-BE49-F238E27FC236}">
                <a16:creationId xmlns:a16="http://schemas.microsoft.com/office/drawing/2014/main" id="{9356A510-AF90-4779-9956-C9B0023F7C4B}"/>
              </a:ext>
            </a:extLst>
          </p:cNvPr>
          <p:cNvPicPr>
            <a:picLocks noChangeAspect="1"/>
          </p:cNvPicPr>
          <p:nvPr/>
        </p:nvPicPr>
        <p:blipFill>
          <a:blip r:embed="rId2"/>
          <a:stretch>
            <a:fillRect/>
          </a:stretch>
        </p:blipFill>
        <p:spPr>
          <a:xfrm>
            <a:off x="1298531" y="711823"/>
            <a:ext cx="6546938" cy="4192367"/>
          </a:xfrm>
          <a:prstGeom prst="rect">
            <a:avLst/>
          </a:prstGeom>
        </p:spPr>
      </p:pic>
    </p:spTree>
    <p:extLst>
      <p:ext uri="{BB962C8B-B14F-4D97-AF65-F5344CB8AC3E}">
        <p14:creationId xmlns:p14="http://schemas.microsoft.com/office/powerpoint/2010/main" val="18529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Open questions for defining the test procedure</a:t>
            </a:r>
          </a:p>
        </p:txBody>
      </p:sp>
      <p:sp>
        <p:nvSpPr>
          <p:cNvPr id="7" name="TextBox 6">
            <a:extLst>
              <a:ext uri="{FF2B5EF4-FFF2-40B4-BE49-F238E27FC236}">
                <a16:creationId xmlns:a16="http://schemas.microsoft.com/office/drawing/2014/main" id="{D8ACDDB7-F00A-4A7E-B5DC-E8C87E31E736}"/>
              </a:ext>
            </a:extLst>
          </p:cNvPr>
          <p:cNvSpPr txBox="1"/>
          <p:nvPr/>
        </p:nvSpPr>
        <p:spPr>
          <a:xfrm>
            <a:off x="464215" y="876579"/>
            <a:ext cx="7664717" cy="1711366"/>
          </a:xfrm>
          <a:prstGeom prst="rect">
            <a:avLst/>
          </a:prstGeom>
          <a:noFill/>
        </p:spPr>
        <p:txBody>
          <a:bodyPr wrap="square" rtlCol="0">
            <a:spAutoFit/>
          </a:bodyPr>
          <a:lstStyle/>
          <a:p>
            <a:pPr algn="just">
              <a:lnSpc>
                <a:spcPct val="150000"/>
              </a:lnSpc>
              <a:buClr>
                <a:schemeClr val="bg2"/>
              </a:buClr>
            </a:pPr>
            <a:r>
              <a:rPr lang="en-GB" u="sng"/>
              <a:t>Question 1</a:t>
            </a:r>
          </a:p>
          <a:p>
            <a:pPr algn="just">
              <a:lnSpc>
                <a:spcPct val="150000"/>
              </a:lnSpc>
              <a:buClr>
                <a:schemeClr val="bg2"/>
              </a:buClr>
            </a:pPr>
            <a:r>
              <a:rPr lang="en-GB"/>
              <a:t>Diffusion test - can all vehicle tyres be deflated in a reasonable time period ? What is a reasonable time period, to minimise pressure changes due to temperature changes ?</a:t>
            </a:r>
          </a:p>
        </p:txBody>
      </p:sp>
    </p:spTree>
    <p:extLst>
      <p:ext uri="{BB962C8B-B14F-4D97-AF65-F5344CB8AC3E}">
        <p14:creationId xmlns:p14="http://schemas.microsoft.com/office/powerpoint/2010/main" val="172814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878" y="910384"/>
            <a:ext cx="3177157" cy="3787451"/>
          </a:xfrm>
        </p:spPr>
        <p:txBody>
          <a:bodyPr/>
          <a:lstStyle/>
          <a:p>
            <a:pPr marL="0" indent="0">
              <a:buNone/>
            </a:pPr>
            <a:r>
              <a:rPr lang="en-GB"/>
              <a:t>Initial test with bus:</a:t>
            </a:r>
          </a:p>
          <a:p>
            <a:pPr marL="0" indent="0">
              <a:buNone/>
            </a:pPr>
            <a:r>
              <a:rPr lang="en-GB"/>
              <a:t>To reduce by 20% </a:t>
            </a:r>
            <a:r>
              <a:rPr lang="en-GB">
                <a:latin typeface="Calibri" panose="020F0502020204030204" pitchFamily="34" charset="0"/>
                <a:cs typeface="Calibri" panose="020F0502020204030204" pitchFamily="34" charset="0"/>
              </a:rPr>
              <a:t>≈ 80 seconds</a:t>
            </a:r>
          </a:p>
          <a:p>
            <a:pPr marL="0" indent="0">
              <a:buNone/>
            </a:pPr>
            <a:endParaRPr lang="en-GB"/>
          </a:p>
          <a:p>
            <a:pPr marL="0" indent="0">
              <a:buNone/>
            </a:pPr>
            <a:r>
              <a:rPr lang="en-GB"/>
              <a:t>Deflation times for -20% were measured in the diffusion tests:</a:t>
            </a:r>
          </a:p>
          <a:p>
            <a:pPr marL="0" indent="0">
              <a:buNone/>
            </a:pPr>
            <a:r>
              <a:rPr lang="en-GB"/>
              <a:t>Bus:</a:t>
            </a:r>
          </a:p>
          <a:p>
            <a:pPr marL="0" indent="0">
              <a:buNone/>
            </a:pPr>
            <a:r>
              <a:rPr lang="en-GB"/>
              <a:t>6 tyres / 2 people = 10:53 mins</a:t>
            </a:r>
          </a:p>
          <a:p>
            <a:pPr marL="0" indent="0">
              <a:buNone/>
            </a:pPr>
            <a:r>
              <a:rPr lang="en-GB"/>
              <a:t>Truck:</a:t>
            </a:r>
          </a:p>
          <a:p>
            <a:pPr marL="0" indent="0">
              <a:buNone/>
            </a:pPr>
            <a:r>
              <a:rPr lang="en-GB"/>
              <a:t>8 tyres / 2 people = 13:48 mins</a:t>
            </a:r>
          </a:p>
          <a:p>
            <a:pPr>
              <a:buClrTx/>
              <a:buFont typeface="Symbol" panose="05050102010706020507" pitchFamily="18" charset="2"/>
              <a:buChar char="Þ"/>
            </a:pPr>
            <a:endParaRPr lang="en-GB">
              <a:sym typeface="Symbol" panose="05050102010706020507" pitchFamily="18" charset="2"/>
            </a:endParaRPr>
          </a:p>
          <a:p>
            <a:pPr>
              <a:buClrTx/>
              <a:buFont typeface="Symbol" panose="05050102010706020507" pitchFamily="18" charset="2"/>
              <a:buChar char="Þ"/>
            </a:pPr>
            <a:r>
              <a:rPr lang="en-GB">
                <a:sym typeface="Symbol" panose="05050102010706020507" pitchFamily="18" charset="2"/>
              </a:rPr>
              <a:t>3.5 mins / tyre / person</a:t>
            </a:r>
          </a:p>
          <a:p>
            <a:pPr marL="0" indent="0">
              <a:buNone/>
            </a:pPr>
            <a:r>
              <a:rPr lang="en-GB">
                <a:sym typeface="Symbol" panose="05050102010706020507" pitchFamily="18" charset="2"/>
              </a:rPr>
              <a:t>Additional people were needed for timing and recording</a:t>
            </a:r>
            <a:endParaRPr lang="en-GB"/>
          </a:p>
        </p:txBody>
      </p:sp>
      <p:sp>
        <p:nvSpPr>
          <p:cNvPr id="3" name="Title 2"/>
          <p:cNvSpPr>
            <a:spLocks noGrp="1"/>
          </p:cNvSpPr>
          <p:nvPr>
            <p:ph type="title"/>
          </p:nvPr>
        </p:nvSpPr>
        <p:spPr/>
        <p:txBody>
          <a:bodyPr/>
          <a:lstStyle/>
          <a:p>
            <a:r>
              <a:rPr lang="en-GB"/>
              <a:t>Tyre deflation – how long does it take ?</a:t>
            </a:r>
          </a:p>
        </p:txBody>
      </p:sp>
      <p:pic>
        <p:nvPicPr>
          <p:cNvPr id="4" name="Picture 3">
            <a:extLst>
              <a:ext uri="{FF2B5EF4-FFF2-40B4-BE49-F238E27FC236}">
                <a16:creationId xmlns:a16="http://schemas.microsoft.com/office/drawing/2014/main" id="{3E07E7AD-80F2-40C8-BDD4-139BC43AC566}"/>
              </a:ext>
            </a:extLst>
          </p:cNvPr>
          <p:cNvPicPr>
            <a:picLocks noChangeAspect="1"/>
          </p:cNvPicPr>
          <p:nvPr/>
        </p:nvPicPr>
        <p:blipFill>
          <a:blip r:embed="rId2"/>
          <a:stretch>
            <a:fillRect/>
          </a:stretch>
        </p:blipFill>
        <p:spPr>
          <a:xfrm>
            <a:off x="3319710" y="910384"/>
            <a:ext cx="5587412" cy="3322731"/>
          </a:xfrm>
          <a:prstGeom prst="rect">
            <a:avLst/>
          </a:prstGeom>
        </p:spPr>
      </p:pic>
      <p:sp>
        <p:nvSpPr>
          <p:cNvPr id="5" name="TextBox 4">
            <a:extLst>
              <a:ext uri="{FF2B5EF4-FFF2-40B4-BE49-F238E27FC236}">
                <a16:creationId xmlns:a16="http://schemas.microsoft.com/office/drawing/2014/main" id="{677298D3-B05A-49E3-BF8B-B69EBE56CFF5}"/>
              </a:ext>
            </a:extLst>
          </p:cNvPr>
          <p:cNvSpPr txBox="1"/>
          <p:nvPr/>
        </p:nvSpPr>
        <p:spPr>
          <a:xfrm>
            <a:off x="2905127" y="4602229"/>
            <a:ext cx="3035508" cy="338554"/>
          </a:xfrm>
          <a:prstGeom prst="rect">
            <a:avLst/>
          </a:prstGeom>
          <a:noFill/>
        </p:spPr>
        <p:txBody>
          <a:bodyPr wrap="square" rtlCol="0">
            <a:spAutoFit/>
          </a:bodyPr>
          <a:lstStyle/>
          <a:p>
            <a:r>
              <a:rPr lang="en-GB" sz="1600"/>
              <a:t>(For reference: 1 psi = 69 </a:t>
            </a:r>
            <a:r>
              <a:rPr lang="en-GB" sz="1600" err="1"/>
              <a:t>mBar</a:t>
            </a:r>
            <a:r>
              <a:rPr lang="en-GB" sz="1600"/>
              <a:t>)</a:t>
            </a:r>
          </a:p>
        </p:txBody>
      </p:sp>
    </p:spTree>
    <p:extLst>
      <p:ext uri="{BB962C8B-B14F-4D97-AF65-F5344CB8AC3E}">
        <p14:creationId xmlns:p14="http://schemas.microsoft.com/office/powerpoint/2010/main" val="401582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877" y="1244185"/>
            <a:ext cx="2026637" cy="394714"/>
          </a:xfrm>
        </p:spPr>
        <p:txBody>
          <a:bodyPr/>
          <a:lstStyle/>
          <a:p>
            <a:pPr marL="0" indent="0">
              <a:buNone/>
            </a:pPr>
            <a:r>
              <a:rPr lang="en-GB">
                <a:latin typeface="Calibri" panose="020F0502020204030204" pitchFamily="34" charset="0"/>
                <a:cs typeface="Calibri" panose="020F0502020204030204" pitchFamily="34" charset="0"/>
              </a:rPr>
              <a:t>Bus and truck cooling</a:t>
            </a:r>
          </a:p>
          <a:p>
            <a:pPr marL="0" indent="0">
              <a:buNone/>
            </a:pPr>
            <a:endParaRPr lang="en-GB"/>
          </a:p>
          <a:p>
            <a:pPr marL="0" indent="0">
              <a:buNone/>
            </a:pPr>
            <a:endParaRPr lang="en-GB"/>
          </a:p>
        </p:txBody>
      </p:sp>
      <p:sp>
        <p:nvSpPr>
          <p:cNvPr id="3" name="Title 2"/>
          <p:cNvSpPr>
            <a:spLocks noGrp="1"/>
          </p:cNvSpPr>
          <p:nvPr>
            <p:ph type="title"/>
          </p:nvPr>
        </p:nvSpPr>
        <p:spPr>
          <a:xfrm>
            <a:off x="304804" y="95079"/>
            <a:ext cx="7459847" cy="616744"/>
          </a:xfrm>
        </p:spPr>
        <p:txBody>
          <a:bodyPr/>
          <a:lstStyle/>
          <a:p>
            <a:r>
              <a:rPr lang="en-GB"/>
              <a:t>Tyre deflation – temperature / pressure effects with time</a:t>
            </a:r>
          </a:p>
        </p:txBody>
      </p:sp>
      <p:pic>
        <p:nvPicPr>
          <p:cNvPr id="4" name="Picture 3">
            <a:extLst>
              <a:ext uri="{FF2B5EF4-FFF2-40B4-BE49-F238E27FC236}">
                <a16:creationId xmlns:a16="http://schemas.microsoft.com/office/drawing/2014/main" id="{C16189C9-E902-4F02-9F8F-E25612D2AE5A}"/>
              </a:ext>
            </a:extLst>
          </p:cNvPr>
          <p:cNvPicPr>
            <a:picLocks noChangeAspect="1"/>
          </p:cNvPicPr>
          <p:nvPr/>
        </p:nvPicPr>
        <p:blipFill>
          <a:blip r:embed="rId2"/>
          <a:stretch>
            <a:fillRect/>
          </a:stretch>
        </p:blipFill>
        <p:spPr>
          <a:xfrm>
            <a:off x="4424686" y="658293"/>
            <a:ext cx="4592249" cy="2520000"/>
          </a:xfrm>
          <a:prstGeom prst="rect">
            <a:avLst/>
          </a:prstGeom>
        </p:spPr>
      </p:pic>
      <p:pic>
        <p:nvPicPr>
          <p:cNvPr id="8" name="Picture 7">
            <a:extLst>
              <a:ext uri="{FF2B5EF4-FFF2-40B4-BE49-F238E27FC236}">
                <a16:creationId xmlns:a16="http://schemas.microsoft.com/office/drawing/2014/main" id="{01528D1C-A344-4302-86C0-D8E55EDC2EF5}"/>
              </a:ext>
            </a:extLst>
          </p:cNvPr>
          <p:cNvPicPr>
            <a:picLocks noChangeAspect="1"/>
          </p:cNvPicPr>
          <p:nvPr/>
        </p:nvPicPr>
        <p:blipFill>
          <a:blip r:embed="rId3"/>
          <a:stretch>
            <a:fillRect/>
          </a:stretch>
        </p:blipFill>
        <p:spPr>
          <a:xfrm>
            <a:off x="148759" y="2240547"/>
            <a:ext cx="4229511" cy="2520000"/>
          </a:xfrm>
          <a:prstGeom prst="rect">
            <a:avLst/>
          </a:prstGeom>
        </p:spPr>
      </p:pic>
      <p:sp>
        <p:nvSpPr>
          <p:cNvPr id="6" name="Content Placeholder 1">
            <a:extLst>
              <a:ext uri="{FF2B5EF4-FFF2-40B4-BE49-F238E27FC236}">
                <a16:creationId xmlns:a16="http://schemas.microsoft.com/office/drawing/2014/main" id="{CE65F417-5AD3-44DB-A479-AECE79D4D0AD}"/>
              </a:ext>
            </a:extLst>
          </p:cNvPr>
          <p:cNvSpPr txBox="1">
            <a:spLocks/>
          </p:cNvSpPr>
          <p:nvPr/>
        </p:nvSpPr>
        <p:spPr bwMode="auto">
          <a:xfrm>
            <a:off x="4408682" y="3500547"/>
            <a:ext cx="3242491" cy="12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bg2"/>
              </a:buClr>
              <a:buFont typeface="Wingdings" pitchFamily="2" charset="2"/>
              <a:buChar char="§"/>
              <a:defRPr sz="16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chemeClr val="bg2"/>
              </a:buClr>
              <a:buFont typeface="Wingdings" pitchFamily="2" charset="2"/>
              <a:buChar char="§"/>
              <a:defRPr sz="14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chemeClr val="bg2"/>
              </a:buClr>
              <a:buFont typeface="Wingdings" pitchFamily="2" charset="2"/>
              <a:buChar char="§"/>
              <a:defRPr sz="12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GB"/>
              <a:t>Truck:</a:t>
            </a:r>
          </a:p>
          <a:p>
            <a:pPr marL="0" indent="0">
              <a:buFont typeface="Wingdings" pitchFamily="2" charset="2"/>
              <a:buNone/>
            </a:pPr>
            <a:r>
              <a:rPr lang="en-GB"/>
              <a:t>Reductions of 1.1 – 2.9 psi</a:t>
            </a:r>
          </a:p>
          <a:p>
            <a:pPr marL="0" indent="0">
              <a:buFont typeface="Wingdings" pitchFamily="2" charset="2"/>
              <a:buNone/>
            </a:pPr>
            <a:r>
              <a:rPr lang="en-GB"/>
              <a:t>= 0.05 – 0.11 psi / min</a:t>
            </a:r>
          </a:p>
          <a:p>
            <a:pPr marL="0" indent="0">
              <a:buFont typeface="Wingdings" pitchFamily="2" charset="2"/>
              <a:buNone/>
            </a:pPr>
            <a:r>
              <a:rPr lang="en-GB"/>
              <a:t>= 0.6 – 1.1 % in 15 min</a:t>
            </a:r>
          </a:p>
          <a:p>
            <a:pPr marL="0" indent="0">
              <a:buFont typeface="Wingdings" pitchFamily="2" charset="2"/>
              <a:buNone/>
            </a:pPr>
            <a:endParaRPr lang="en-GB"/>
          </a:p>
        </p:txBody>
      </p:sp>
      <p:sp>
        <p:nvSpPr>
          <p:cNvPr id="7" name="Content Placeholder 1">
            <a:extLst>
              <a:ext uri="{FF2B5EF4-FFF2-40B4-BE49-F238E27FC236}">
                <a16:creationId xmlns:a16="http://schemas.microsoft.com/office/drawing/2014/main" id="{E25571BB-36BF-4778-92AB-DC5145C098BF}"/>
              </a:ext>
            </a:extLst>
          </p:cNvPr>
          <p:cNvSpPr txBox="1">
            <a:spLocks/>
          </p:cNvSpPr>
          <p:nvPr/>
        </p:nvSpPr>
        <p:spPr bwMode="auto">
          <a:xfrm>
            <a:off x="2581470" y="658293"/>
            <a:ext cx="1843216" cy="12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bg2"/>
              </a:buClr>
              <a:buFont typeface="Wingdings" pitchFamily="2" charset="2"/>
              <a:buChar char="§"/>
              <a:defRPr sz="16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chemeClr val="bg2"/>
              </a:buClr>
              <a:buFont typeface="Wingdings" pitchFamily="2" charset="2"/>
              <a:buChar char="§"/>
              <a:defRPr sz="14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chemeClr val="bg2"/>
              </a:buClr>
              <a:buFont typeface="Wingdings" pitchFamily="2" charset="2"/>
              <a:buChar char="§"/>
              <a:defRPr sz="12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chemeClr val="bg2"/>
              </a:buClr>
              <a:buFont typeface="Wingdings" pitchFamily="2" charset="2"/>
              <a:buChar char="§"/>
              <a:defRPr sz="11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GB"/>
              <a:t>Bus:</a:t>
            </a:r>
          </a:p>
          <a:p>
            <a:pPr marL="0" indent="0">
              <a:buFont typeface="Wingdings" pitchFamily="2" charset="2"/>
              <a:buNone/>
            </a:pPr>
            <a:r>
              <a:rPr lang="en-GB"/>
              <a:t>Reduction of 3 psi</a:t>
            </a:r>
          </a:p>
          <a:p>
            <a:pPr marL="0" indent="0">
              <a:buFont typeface="Wingdings" pitchFamily="2" charset="2"/>
              <a:buNone/>
            </a:pPr>
            <a:r>
              <a:rPr lang="en-GB"/>
              <a:t>average in 30 mins</a:t>
            </a:r>
          </a:p>
          <a:p>
            <a:pPr marL="0" indent="0">
              <a:buFont typeface="Wingdings" pitchFamily="2" charset="2"/>
              <a:buNone/>
            </a:pPr>
            <a:r>
              <a:rPr lang="en-GB"/>
              <a:t>= 0.11 psi / min</a:t>
            </a:r>
          </a:p>
        </p:txBody>
      </p:sp>
    </p:spTree>
    <p:extLst>
      <p:ext uri="{BB962C8B-B14F-4D97-AF65-F5344CB8AC3E}">
        <p14:creationId xmlns:p14="http://schemas.microsoft.com/office/powerpoint/2010/main" val="217589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734" y="765604"/>
            <a:ext cx="7293528" cy="3185611"/>
          </a:xfrm>
        </p:spPr>
        <p:txBody>
          <a:bodyPr/>
          <a:lstStyle/>
          <a:p>
            <a:pPr marL="0" indent="0">
              <a:buNone/>
            </a:pPr>
            <a:r>
              <a:rPr lang="en-US" sz="1800" u="sng" dirty="0">
                <a:ea typeface="MS PGothic"/>
              </a:rPr>
              <a:t>2.5.2</a:t>
            </a:r>
            <a:endParaRPr lang="en-US" sz="1800" u="sng" dirty="0">
              <a:ea typeface="MS PGothic"/>
              <a:cs typeface="Calibri"/>
            </a:endParaRPr>
          </a:p>
          <a:p>
            <a:pPr marL="0" indent="0">
              <a:buNone/>
            </a:pPr>
            <a:endParaRPr lang="en-US" sz="1800" dirty="0">
              <a:cs typeface="Calibri"/>
            </a:endParaRPr>
          </a:p>
          <a:p>
            <a:pPr marL="0" indent="0">
              <a:buNone/>
            </a:pPr>
            <a:r>
              <a:rPr lang="en-US" sz="1800" dirty="0">
                <a:ea typeface="MS PGothic"/>
              </a:rPr>
              <a:t>Procedure for the diffusion test to verify the requirements of paragraph 5.3. to this Regulation.</a:t>
            </a:r>
            <a:endParaRPr lang="en-US" sz="1800" dirty="0">
              <a:ea typeface="MS PGothic"/>
              <a:cs typeface="Calibri"/>
            </a:endParaRPr>
          </a:p>
          <a:p>
            <a:pPr marL="0" indent="0">
              <a:buNone/>
            </a:pPr>
            <a:r>
              <a:rPr lang="en-US" sz="1800" dirty="0">
                <a:ea typeface="MS PGothic"/>
              </a:rPr>
              <a:t>	</a:t>
            </a:r>
            <a:endParaRPr lang="en-US" sz="1800" dirty="0">
              <a:ea typeface="MS PGothic"/>
              <a:cs typeface="Calibri"/>
            </a:endParaRPr>
          </a:p>
          <a:p>
            <a:pPr marL="0" indent="0" algn="just">
              <a:buNone/>
            </a:pPr>
            <a:r>
              <a:rPr lang="en-US" sz="1800" dirty="0">
                <a:ea typeface="+mn-lt"/>
                <a:cs typeface="+mn-lt"/>
              </a:rPr>
              <a:t>Deflate </a:t>
            </a:r>
            <a:r>
              <a:rPr lang="en-US" sz="1800" b="1" dirty="0">
                <a:solidFill>
                  <a:srgbClr val="FF0000"/>
                </a:solidFill>
                <a:ea typeface="+mn-lt"/>
                <a:cs typeface="+mn-lt"/>
              </a:rPr>
              <a:t>all </a:t>
            </a:r>
            <a:r>
              <a:rPr lang="en-US" sz="1800" dirty="0" err="1">
                <a:ea typeface="+mn-lt"/>
                <a:cs typeface="+mn-lt"/>
              </a:rPr>
              <a:t>tyres</a:t>
            </a:r>
            <a:r>
              <a:rPr lang="en-US" sz="1800" dirty="0">
                <a:ea typeface="+mn-lt"/>
                <a:cs typeface="+mn-lt"/>
              </a:rPr>
              <a:t> within five minutes of measuring the warm pressure as described in paragraph 2.4.3. above </a:t>
            </a:r>
            <a:r>
              <a:rPr lang="en-US" sz="1800" b="1" dirty="0">
                <a:solidFill>
                  <a:srgbClr val="FF0000"/>
                </a:solidFill>
                <a:ea typeface="+mn-lt"/>
                <a:cs typeface="+mn-lt"/>
              </a:rPr>
              <a:t>for vehicles of category M1 and N1 and 15 minutes for vehicles of category N2, N3, M2, M3, O3 and O4, </a:t>
            </a:r>
            <a:r>
              <a:rPr lang="en-US" sz="1800" dirty="0">
                <a:ea typeface="+mn-lt"/>
                <a:cs typeface="+mn-lt"/>
              </a:rPr>
              <a:t>until the deflated </a:t>
            </a:r>
            <a:r>
              <a:rPr lang="en-US" sz="1800" dirty="0" err="1">
                <a:ea typeface="+mn-lt"/>
                <a:cs typeface="+mn-lt"/>
              </a:rPr>
              <a:t>tyres</a:t>
            </a:r>
            <a:r>
              <a:rPr lang="en-US" sz="1800" dirty="0">
                <a:ea typeface="+mn-lt"/>
                <a:cs typeface="+mn-lt"/>
              </a:rPr>
              <a:t> are at </a:t>
            </a:r>
            <a:r>
              <a:rPr lang="en-US" sz="1800" dirty="0" err="1">
                <a:ea typeface="+mn-lt"/>
                <a:cs typeface="+mn-lt"/>
              </a:rPr>
              <a:t>Pwarm</a:t>
            </a:r>
            <a:r>
              <a:rPr lang="en-US" sz="1800" dirty="0">
                <a:ea typeface="+mn-lt"/>
                <a:cs typeface="+mn-lt"/>
              </a:rPr>
              <a:t> - 20 per cent, plus a further deflation of 7 kPa, namely </a:t>
            </a:r>
            <a:r>
              <a:rPr lang="en-US" sz="1800" dirty="0" err="1">
                <a:ea typeface="+mn-lt"/>
                <a:cs typeface="+mn-lt"/>
              </a:rPr>
              <a:t>Ptest</a:t>
            </a:r>
            <a:r>
              <a:rPr lang="en-US" sz="1800" dirty="0">
                <a:ea typeface="+mn-lt"/>
                <a:cs typeface="+mn-lt"/>
              </a:rPr>
              <a:t>. </a:t>
            </a:r>
            <a:r>
              <a:rPr lang="en-US" sz="1800" dirty="0">
                <a:ea typeface="MS PGothic"/>
              </a:rPr>
              <a:t>Following a </a:t>
            </a:r>
            <a:r>
              <a:rPr lang="en-US" sz="1800" dirty="0" err="1">
                <a:ea typeface="MS PGothic"/>
              </a:rPr>
              <a:t>stabilisation</a:t>
            </a:r>
            <a:r>
              <a:rPr lang="en-US" sz="1800" dirty="0">
                <a:ea typeface="MS PGothic"/>
              </a:rPr>
              <a:t> period of between two and five minutes, the pressure </a:t>
            </a:r>
            <a:r>
              <a:rPr lang="en-US" sz="1800" dirty="0" err="1">
                <a:ea typeface="MS PGothic"/>
              </a:rPr>
              <a:t>Ptest</a:t>
            </a:r>
            <a:r>
              <a:rPr lang="en-US" sz="1800" dirty="0">
                <a:ea typeface="MS PGothic"/>
              </a:rPr>
              <a:t> shall be rechecked and adjusted if necessary. </a:t>
            </a:r>
            <a:endParaRPr lang="en-US" sz="1800" dirty="0">
              <a:cs typeface="Calibri"/>
            </a:endParaRPr>
          </a:p>
        </p:txBody>
      </p:sp>
      <p:sp>
        <p:nvSpPr>
          <p:cNvPr id="3" name="Title 2"/>
          <p:cNvSpPr>
            <a:spLocks noGrp="1"/>
          </p:cNvSpPr>
          <p:nvPr>
            <p:ph type="title"/>
          </p:nvPr>
        </p:nvSpPr>
        <p:spPr>
          <a:xfrm>
            <a:off x="304804" y="95079"/>
            <a:ext cx="7772396" cy="616744"/>
          </a:xfrm>
        </p:spPr>
        <p:txBody>
          <a:bodyPr/>
          <a:lstStyle/>
          <a:p>
            <a:r>
              <a:rPr lang="en-GB" dirty="0"/>
              <a:t>Regulatory proposal (Submitted to the experts of TPMSTI)</a:t>
            </a:r>
          </a:p>
        </p:txBody>
      </p:sp>
    </p:spTree>
    <p:extLst>
      <p:ext uri="{BB962C8B-B14F-4D97-AF65-F5344CB8AC3E}">
        <p14:creationId xmlns:p14="http://schemas.microsoft.com/office/powerpoint/2010/main" val="2635081956"/>
      </p:ext>
    </p:extLst>
  </p:cSld>
  <p:clrMapOvr>
    <a:masterClrMapping/>
  </p:clrMapOvr>
</p:sld>
</file>

<file path=ppt/theme/theme1.xml><?xml version="1.0" encoding="utf-8"?>
<a:theme xmlns:a="http://schemas.openxmlformats.org/drawingml/2006/main" name="blank">
  <a:themeElements>
    <a:clrScheme name="TRL COLORS">
      <a:dk1>
        <a:sysClr val="windowText" lastClr="000000"/>
      </a:dk1>
      <a:lt1>
        <a:sysClr val="window" lastClr="FFFFFF"/>
      </a:lt1>
      <a:dk2>
        <a:srgbClr val="515B5E"/>
      </a:dk2>
      <a:lt2>
        <a:srgbClr val="FF641E"/>
      </a:lt2>
      <a:accent1>
        <a:srgbClr val="000000"/>
      </a:accent1>
      <a:accent2>
        <a:srgbClr val="515B5E"/>
      </a:accent2>
      <a:accent3>
        <a:srgbClr val="FFFFFF"/>
      </a:accent3>
      <a:accent4>
        <a:srgbClr val="FF641E"/>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BE0CB8CD-D6AD-4C24-851A-BDA4057C4621}" vid="{951AC732-4F2E-4094-A19F-6C38B7AF89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306B1CF5D4BA4997C04B76805B95C2" ma:contentTypeVersion="6" ma:contentTypeDescription="Create a new document." ma:contentTypeScope="" ma:versionID="dd4aa544dab06d8838db5c606db18cd6">
  <xsd:schema xmlns:xsd="http://www.w3.org/2001/XMLSchema" xmlns:xs="http://www.w3.org/2001/XMLSchema" xmlns:p="http://schemas.microsoft.com/office/2006/metadata/properties" xmlns:ns2="d96bc28f-b314-4a01-a080-3e5268253caf" xmlns:ns3="121d68e3-3531-4d91-a5ae-e3cf7f20f933" targetNamespace="http://schemas.microsoft.com/office/2006/metadata/properties" ma:root="true" ma:fieldsID="fe15edce46bdd78ebcc8b9e4219a02de" ns2:_="" ns3:_="">
    <xsd:import namespace="d96bc28f-b314-4a01-a080-3e5268253caf"/>
    <xsd:import namespace="121d68e3-3531-4d91-a5ae-e3cf7f20f9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6bc28f-b314-4a01-a080-3e5268253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1d68e3-3531-4d91-a5ae-e3cf7f20f9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D09888-CF9D-47DC-9C6F-CABDE872DD44}">
  <ds:schemaRefs>
    <ds:schemaRef ds:uri="http://purl.org/dc/terms/"/>
    <ds:schemaRef ds:uri="http://schemas.microsoft.com/office/2006/documentManagement/types"/>
    <ds:schemaRef ds:uri="121d68e3-3531-4d91-a5ae-e3cf7f20f933"/>
    <ds:schemaRef ds:uri="http://purl.org/dc/elements/1.1/"/>
    <ds:schemaRef ds:uri="d96bc28f-b314-4a01-a080-3e5268253caf"/>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8CB36EF-FF5D-4EB8-88D6-8CE209F160A2}">
  <ds:schemaRefs>
    <ds:schemaRef ds:uri="121d68e3-3531-4d91-a5ae-e3cf7f20f933"/>
    <ds:schemaRef ds:uri="d96bc28f-b314-4a01-a080-3e5268253c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3CD9C1-E93E-4396-8F8A-23EC1922C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172</TotalTime>
  <Words>914</Words>
  <Application>Microsoft Office PowerPoint</Application>
  <PresentationFormat>On-screen Show (16:9)</PresentationFormat>
  <Paragraphs>104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Symbol</vt:lpstr>
      <vt:lpstr>Times New Roman</vt:lpstr>
      <vt:lpstr>Wingdings</vt:lpstr>
      <vt:lpstr>blank</vt:lpstr>
      <vt:lpstr> GSR TPMS Testing – validation of proposed amendments to R141 13-20 July 2020 Study on behalf of the European Commission</vt:lpstr>
      <vt:lpstr>Open questions for defining the test procedure</vt:lpstr>
      <vt:lpstr>Test location and vehicles</vt:lpstr>
      <vt:lpstr>TPMS used</vt:lpstr>
      <vt:lpstr>Test programme</vt:lpstr>
      <vt:lpstr>Open questions for defining the test procedure</vt:lpstr>
      <vt:lpstr>Tyre deflation – how long does it take ?</vt:lpstr>
      <vt:lpstr>Tyre deflation – temperature / pressure effects with time</vt:lpstr>
      <vt:lpstr>Regulatory proposal (Submitted to the experts of TPMSTI)</vt:lpstr>
      <vt:lpstr>Open questions for defining the test procedure</vt:lpstr>
      <vt:lpstr>Tyre warming</vt:lpstr>
      <vt:lpstr>Tyre warming</vt:lpstr>
      <vt:lpstr>Tyre warming</vt:lpstr>
      <vt:lpstr>Regulatory proposal (Submitted to the experts of TPMSTI)</vt:lpstr>
      <vt:lpstr>Open questions for defining the test procedure</vt:lpstr>
      <vt:lpstr>Tyre load</vt:lpstr>
      <vt:lpstr>Regulatory proposal (Submitted to the experts of TPMSTI)</vt:lpstr>
      <vt:lpstr>Open questions for defining the test procedure</vt:lpstr>
      <vt:lpstr>Open questions for defining the test procedure</vt:lpstr>
      <vt:lpstr>Regulatory proposal (Submitted to the experts of TPMSTI)</vt:lpstr>
    </vt:vector>
  </TitlesOfParts>
  <Company>TRL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GSR TPMS Testing  13-20 July 2020</dc:title>
  <dc:creator>Alex Livadeas</dc:creator>
  <cp:lastModifiedBy>E/ECE/324/Rev.2/Add.122/Rev.2/Amend.4</cp:lastModifiedBy>
  <cp:revision>10</cp:revision>
  <dcterms:created xsi:type="dcterms:W3CDTF">2020-07-27T13:46:40Z</dcterms:created>
  <dcterms:modified xsi:type="dcterms:W3CDTF">2020-09-02T15:34:32Z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0x010100DA306B1CF5D4BA4997C04B76805B95C2</vt:lpwstr>
  </property>
  <property fmtid="{D5CDD505-2E9C-101B-9397-08002B2CF9AE}" pid="3" name="_dlc_DocIdItemGuid">
    <vt:lpwstr>6b5e8c08-3dd4-40d4-b79e-bb1efef112b0</vt:lpwstr>
  </property>
  <property fmtid="{D5CDD505-2E9C-101B-9397-08002B2CF9AE}" pid="4" name="PSProjectName">
    <vt:lpwstr>Define technical requirements for new safety measures - GSR5 </vt:lpwstr>
  </property>
  <property fmtid="{D5CDD505-2E9C-101B-9397-08002B2CF9AE}" pid="5" name="PSGroup">
    <vt:lpwstr>EST</vt:lpwstr>
  </property>
  <property fmtid="{D5CDD505-2E9C-101B-9397-08002B2CF9AE}" pid="6" name="PSDivision">
    <vt:lpwstr>Engineering and Technology</vt:lpwstr>
  </property>
  <property fmtid="{D5CDD505-2E9C-101B-9397-08002B2CF9AE}" pid="7" name="PSProjectNumber">
    <vt:lpwstr>24950</vt:lpwstr>
  </property>
  <property fmtid="{D5CDD505-2E9C-101B-9397-08002B2CF9AE}" pid="8" name="MSIP_Label_a7f2ec83-e677-438d-afb7-4c7c0dbc872b_Enabled">
    <vt:lpwstr>True</vt:lpwstr>
  </property>
  <property fmtid="{D5CDD505-2E9C-101B-9397-08002B2CF9AE}" pid="9" name="MSIP_Label_a7f2ec83-e677-438d-afb7-4c7c0dbc872b_SiteId">
    <vt:lpwstr>3bc062e4-ac9d-4c17-b4dd-3aad637ff1ac</vt:lpwstr>
  </property>
  <property fmtid="{D5CDD505-2E9C-101B-9397-08002B2CF9AE}" pid="10" name="MSIP_Label_a7f2ec83-e677-438d-afb7-4c7c0dbc872b_Ref">
    <vt:lpwstr>https://api.informationprotection.azure.com/api/3bc062e4-ac9d-4c17-b4dd-3aad637ff1ac</vt:lpwstr>
  </property>
  <property fmtid="{D5CDD505-2E9C-101B-9397-08002B2CF9AE}" pid="11" name="MSIP_Label_a7f2ec83-e677-438d-afb7-4c7c0dbc872b_Owner">
    <vt:lpwstr>manfred.klopotek@scania.com</vt:lpwstr>
  </property>
  <property fmtid="{D5CDD505-2E9C-101B-9397-08002B2CF9AE}" pid="12" name="MSIP_Label_a7f2ec83-e677-438d-afb7-4c7c0dbc872b_SetDate">
    <vt:lpwstr>2020-09-02T14:48:57.2956490+02:00</vt:lpwstr>
  </property>
  <property fmtid="{D5CDD505-2E9C-101B-9397-08002B2CF9AE}" pid="13" name="MSIP_Label_a7f2ec83-e677-438d-afb7-4c7c0dbc872b_Name">
    <vt:lpwstr>Internal</vt:lpwstr>
  </property>
  <property fmtid="{D5CDD505-2E9C-101B-9397-08002B2CF9AE}" pid="14" name="MSIP_Label_a7f2ec83-e677-438d-afb7-4c7c0dbc872b_Application">
    <vt:lpwstr>Microsoft Azure Information Protection</vt:lpwstr>
  </property>
  <property fmtid="{D5CDD505-2E9C-101B-9397-08002B2CF9AE}" pid="15" name="MSIP_Label_a7f2ec83-e677-438d-afb7-4c7c0dbc872b_Extended_MSFT_Method">
    <vt:lpwstr>Automatic</vt:lpwstr>
  </property>
  <property fmtid="{D5CDD505-2E9C-101B-9397-08002B2CF9AE}" pid="16" name="Sensitivity">
    <vt:lpwstr>Internal</vt:lpwstr>
  </property>
</Properties>
</file>