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2" r:id="rId5"/>
    <p:sldId id="265" r:id="rId6"/>
    <p:sldId id="257" r:id="rId7"/>
    <p:sldId id="260" r:id="rId8"/>
    <p:sldId id="267" r:id="rId9"/>
    <p:sldId id="266" r:id="rId10"/>
    <p:sldId id="268" r:id="rId11"/>
    <p:sldId id="264"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817" autoAdjust="0"/>
  </p:normalViewPr>
  <p:slideViewPr>
    <p:cSldViewPr snapToGrid="0">
      <p:cViewPr varScale="1">
        <p:scale>
          <a:sx n="82" d="100"/>
          <a:sy n="82" d="100"/>
        </p:scale>
        <p:origin x="11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79C44-810B-43A6-9D61-243E6B120D8B}" type="datetimeFigureOut">
              <a:rPr lang="fr-FR" smtClean="0"/>
              <a:t>31/08/2020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6A073D-CAA4-4F46-9114-39D39376BF2B}" type="slidenum">
              <a:rPr lang="fr-FR" smtClean="0"/>
              <a:t>‹#›</a:t>
            </a:fld>
            <a:endParaRPr lang="fr-FR"/>
          </a:p>
        </p:txBody>
      </p:sp>
    </p:spTree>
    <p:extLst>
      <p:ext uri="{BB962C8B-B14F-4D97-AF65-F5344CB8AC3E}">
        <p14:creationId xmlns:p14="http://schemas.microsoft.com/office/powerpoint/2010/main" val="1992032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C40E17-69F4-46FE-9E5A-9B9858D9630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E1B9D1E-BDC6-4599-8DC4-2606307DB0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1A5A1BB-EDC7-450E-A672-C8451E59885D}"/>
              </a:ext>
            </a:extLst>
          </p:cNvPr>
          <p:cNvSpPr>
            <a:spLocks noGrp="1"/>
          </p:cNvSpPr>
          <p:nvPr>
            <p:ph type="dt" sz="half" idx="10"/>
          </p:nvPr>
        </p:nvSpPr>
        <p:spPr/>
        <p:txBody>
          <a:bodyPr/>
          <a:lstStyle/>
          <a:p>
            <a:fld id="{BED02C22-0045-4F44-9DCC-8A6039901ED5}" type="datetime1">
              <a:rPr lang="fr-FR" smtClean="0"/>
              <a:t>31/08/2020</a:t>
            </a:fld>
            <a:endParaRPr lang="fr-FR"/>
          </a:p>
        </p:txBody>
      </p:sp>
      <p:sp>
        <p:nvSpPr>
          <p:cNvPr id="5" name="Espace réservé du pied de page 4">
            <a:extLst>
              <a:ext uri="{FF2B5EF4-FFF2-40B4-BE49-F238E27FC236}">
                <a16:creationId xmlns:a16="http://schemas.microsoft.com/office/drawing/2014/main" id="{815140FC-5015-4E89-A089-FDC205E654EA}"/>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CF417A85-709D-47BF-9787-140DA06AFA90}"/>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343320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97866-4378-426E-A9E1-7B1DF8F458B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3100206-68AD-4D32-B79B-E8D100B18C5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704738-83B0-4D5F-AF75-A5A6697B418A}"/>
              </a:ext>
            </a:extLst>
          </p:cNvPr>
          <p:cNvSpPr>
            <a:spLocks noGrp="1"/>
          </p:cNvSpPr>
          <p:nvPr>
            <p:ph type="dt" sz="half" idx="10"/>
          </p:nvPr>
        </p:nvSpPr>
        <p:spPr/>
        <p:txBody>
          <a:bodyPr/>
          <a:lstStyle/>
          <a:p>
            <a:fld id="{99C1B7E4-E3AC-427F-A5E2-9EFFF3C14505}" type="datetime1">
              <a:rPr lang="fr-FR" smtClean="0"/>
              <a:t>31/08/2020</a:t>
            </a:fld>
            <a:endParaRPr lang="fr-FR"/>
          </a:p>
        </p:txBody>
      </p:sp>
      <p:sp>
        <p:nvSpPr>
          <p:cNvPr id="5" name="Espace réservé du pied de page 4">
            <a:extLst>
              <a:ext uri="{FF2B5EF4-FFF2-40B4-BE49-F238E27FC236}">
                <a16:creationId xmlns:a16="http://schemas.microsoft.com/office/drawing/2014/main" id="{10C14EC0-4743-47B1-A2D4-08EC31A6E3A0}"/>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70123F86-F648-4632-8A21-C958EA602340}"/>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3856459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3E99A84-BEC8-440D-B671-99ECB4F4737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63E3BF5-B713-4F74-ABF2-F94357613B6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882B28F-985E-4CF3-B65D-F95639CB04CC}"/>
              </a:ext>
            </a:extLst>
          </p:cNvPr>
          <p:cNvSpPr>
            <a:spLocks noGrp="1"/>
          </p:cNvSpPr>
          <p:nvPr>
            <p:ph type="dt" sz="half" idx="10"/>
          </p:nvPr>
        </p:nvSpPr>
        <p:spPr/>
        <p:txBody>
          <a:bodyPr/>
          <a:lstStyle/>
          <a:p>
            <a:fld id="{3D11091D-2270-4B72-A50A-5CD29D112117}" type="datetime1">
              <a:rPr lang="fr-FR" smtClean="0"/>
              <a:t>31/08/2020</a:t>
            </a:fld>
            <a:endParaRPr lang="fr-FR"/>
          </a:p>
        </p:txBody>
      </p:sp>
      <p:sp>
        <p:nvSpPr>
          <p:cNvPr id="5" name="Espace réservé du pied de page 4">
            <a:extLst>
              <a:ext uri="{FF2B5EF4-FFF2-40B4-BE49-F238E27FC236}">
                <a16:creationId xmlns:a16="http://schemas.microsoft.com/office/drawing/2014/main" id="{8B7094CB-5C0E-404D-8BC8-370EC7A99C1A}"/>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9E34F6B2-1FDE-49AB-A1C5-39E59D234C3F}"/>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408225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4D5FF0-8A87-4386-928F-A83E00DCC0E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78BEC6-EA95-4EA7-B27D-26DD47CFA0C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1555A1F-96F3-472F-812E-C36DD1B0AA81}"/>
              </a:ext>
            </a:extLst>
          </p:cNvPr>
          <p:cNvSpPr>
            <a:spLocks noGrp="1"/>
          </p:cNvSpPr>
          <p:nvPr>
            <p:ph type="dt" sz="half" idx="10"/>
          </p:nvPr>
        </p:nvSpPr>
        <p:spPr/>
        <p:txBody>
          <a:bodyPr/>
          <a:lstStyle/>
          <a:p>
            <a:fld id="{3AE4E1D5-DB9A-440E-8109-7065D2BCC8EA}" type="datetime1">
              <a:rPr lang="fr-FR" smtClean="0"/>
              <a:t>31/08/2020</a:t>
            </a:fld>
            <a:endParaRPr lang="fr-FR"/>
          </a:p>
        </p:txBody>
      </p:sp>
      <p:sp>
        <p:nvSpPr>
          <p:cNvPr id="5" name="Espace réservé du pied de page 4">
            <a:extLst>
              <a:ext uri="{FF2B5EF4-FFF2-40B4-BE49-F238E27FC236}">
                <a16:creationId xmlns:a16="http://schemas.microsoft.com/office/drawing/2014/main" id="{F803500F-2697-4724-96DE-4C17CF20DB07}"/>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3C12461F-C9E3-4AA9-9D53-6A4788809770}"/>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4209217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63A208-6F71-4AFB-8859-0989DE8FCEE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B81DABC-51FD-49CA-8D7F-9B13E2ACD2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2C781D2-14A3-4C7B-87E5-CE9918759F9B}"/>
              </a:ext>
            </a:extLst>
          </p:cNvPr>
          <p:cNvSpPr>
            <a:spLocks noGrp="1"/>
          </p:cNvSpPr>
          <p:nvPr>
            <p:ph type="dt" sz="half" idx="10"/>
          </p:nvPr>
        </p:nvSpPr>
        <p:spPr/>
        <p:txBody>
          <a:bodyPr/>
          <a:lstStyle/>
          <a:p>
            <a:fld id="{74222474-7D00-49C3-99E6-90F6CE239A62}" type="datetime1">
              <a:rPr lang="fr-FR" smtClean="0"/>
              <a:t>31/08/2020</a:t>
            </a:fld>
            <a:endParaRPr lang="fr-FR"/>
          </a:p>
        </p:txBody>
      </p:sp>
      <p:sp>
        <p:nvSpPr>
          <p:cNvPr id="5" name="Espace réservé du pied de page 4">
            <a:extLst>
              <a:ext uri="{FF2B5EF4-FFF2-40B4-BE49-F238E27FC236}">
                <a16:creationId xmlns:a16="http://schemas.microsoft.com/office/drawing/2014/main" id="{C2B00B61-62DE-4452-8546-98F17FD6475B}"/>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ED4EEE17-1534-498C-AD4E-FC7071563532}"/>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149376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005ED5-9B84-41B7-8279-F4C73BDD620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F0359EF-2EFF-4B49-A683-7778F1C2BE7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4625E65-6DE2-49C5-80AF-1BB9F1296B4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61AF700-8EEC-4BA6-913B-F24187C6E698}"/>
              </a:ext>
            </a:extLst>
          </p:cNvPr>
          <p:cNvSpPr>
            <a:spLocks noGrp="1"/>
          </p:cNvSpPr>
          <p:nvPr>
            <p:ph type="dt" sz="half" idx="10"/>
          </p:nvPr>
        </p:nvSpPr>
        <p:spPr/>
        <p:txBody>
          <a:bodyPr/>
          <a:lstStyle/>
          <a:p>
            <a:fld id="{9E21ADA0-966B-4E4C-9BCE-CC92CCE01BF6}" type="datetime1">
              <a:rPr lang="fr-FR" smtClean="0"/>
              <a:t>31/08/2020</a:t>
            </a:fld>
            <a:endParaRPr lang="fr-FR"/>
          </a:p>
        </p:txBody>
      </p:sp>
      <p:sp>
        <p:nvSpPr>
          <p:cNvPr id="6" name="Espace réservé du pied de page 5">
            <a:extLst>
              <a:ext uri="{FF2B5EF4-FFF2-40B4-BE49-F238E27FC236}">
                <a16:creationId xmlns:a16="http://schemas.microsoft.com/office/drawing/2014/main" id="{767A87F8-7ECA-4B00-83A5-B226C41B3E9A}"/>
              </a:ext>
            </a:extLst>
          </p:cNvPr>
          <p:cNvSpPr>
            <a:spLocks noGrp="1"/>
          </p:cNvSpPr>
          <p:nvPr>
            <p:ph type="ftr" sz="quarter" idx="11"/>
          </p:nvPr>
        </p:nvSpPr>
        <p:spPr/>
        <p:txBody>
          <a:bodyPr/>
          <a:lstStyle/>
          <a:p>
            <a:r>
              <a:rPr lang="en-US"/>
              <a:t>IWG for Wet Grip On Worn Tyres</a:t>
            </a:r>
            <a:endParaRPr lang="fr-FR"/>
          </a:p>
        </p:txBody>
      </p:sp>
      <p:sp>
        <p:nvSpPr>
          <p:cNvPr id="7" name="Espace réservé du numéro de diapositive 6">
            <a:extLst>
              <a:ext uri="{FF2B5EF4-FFF2-40B4-BE49-F238E27FC236}">
                <a16:creationId xmlns:a16="http://schemas.microsoft.com/office/drawing/2014/main" id="{755142D9-86AB-4F22-ADB3-1477A15F21E5}"/>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318668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FE6EFE-08C4-4E23-A8A0-83387307828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AD06D43-27AC-4FBC-9A81-6E24F1480B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CE348AA-4924-440B-A07E-351CD1F451B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C5D0ABD-DB81-446B-ACB2-02A39DD987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FF94866-034E-4D87-A8F2-88C311B08F9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9C474A9-528A-490E-A3E1-6D11A7FF9ACC}"/>
              </a:ext>
            </a:extLst>
          </p:cNvPr>
          <p:cNvSpPr>
            <a:spLocks noGrp="1"/>
          </p:cNvSpPr>
          <p:nvPr>
            <p:ph type="dt" sz="half" idx="10"/>
          </p:nvPr>
        </p:nvSpPr>
        <p:spPr/>
        <p:txBody>
          <a:bodyPr/>
          <a:lstStyle/>
          <a:p>
            <a:fld id="{85DD1FE2-43C7-4B02-8497-33900144103D}" type="datetime1">
              <a:rPr lang="fr-FR" smtClean="0"/>
              <a:t>31/08/2020</a:t>
            </a:fld>
            <a:endParaRPr lang="fr-FR"/>
          </a:p>
        </p:txBody>
      </p:sp>
      <p:sp>
        <p:nvSpPr>
          <p:cNvPr id="8" name="Espace réservé du pied de page 7">
            <a:extLst>
              <a:ext uri="{FF2B5EF4-FFF2-40B4-BE49-F238E27FC236}">
                <a16:creationId xmlns:a16="http://schemas.microsoft.com/office/drawing/2014/main" id="{1700DF70-7116-46B0-86F4-7DC55AF8AD91}"/>
              </a:ext>
            </a:extLst>
          </p:cNvPr>
          <p:cNvSpPr>
            <a:spLocks noGrp="1"/>
          </p:cNvSpPr>
          <p:nvPr>
            <p:ph type="ftr" sz="quarter" idx="11"/>
          </p:nvPr>
        </p:nvSpPr>
        <p:spPr/>
        <p:txBody>
          <a:bodyPr/>
          <a:lstStyle/>
          <a:p>
            <a:r>
              <a:rPr lang="en-US"/>
              <a:t>IWG for Wet Grip On Worn Tyres</a:t>
            </a:r>
            <a:endParaRPr lang="fr-FR"/>
          </a:p>
        </p:txBody>
      </p:sp>
      <p:sp>
        <p:nvSpPr>
          <p:cNvPr id="9" name="Espace réservé du numéro de diapositive 8">
            <a:extLst>
              <a:ext uri="{FF2B5EF4-FFF2-40B4-BE49-F238E27FC236}">
                <a16:creationId xmlns:a16="http://schemas.microsoft.com/office/drawing/2014/main" id="{1A87FF6A-46A8-43DD-9C8F-C56E80F859AF}"/>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1132708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83F646-0BFD-4761-96B4-556116BE1CB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39DCA35-6213-42AD-9BDB-F43355555BBD}"/>
              </a:ext>
            </a:extLst>
          </p:cNvPr>
          <p:cNvSpPr>
            <a:spLocks noGrp="1"/>
          </p:cNvSpPr>
          <p:nvPr>
            <p:ph type="dt" sz="half" idx="10"/>
          </p:nvPr>
        </p:nvSpPr>
        <p:spPr/>
        <p:txBody>
          <a:bodyPr/>
          <a:lstStyle/>
          <a:p>
            <a:fld id="{4503BC91-6BA5-4C5A-996F-42A7F2B11D6F}" type="datetime1">
              <a:rPr lang="fr-FR" smtClean="0"/>
              <a:t>31/08/2020</a:t>
            </a:fld>
            <a:endParaRPr lang="fr-FR"/>
          </a:p>
        </p:txBody>
      </p:sp>
      <p:sp>
        <p:nvSpPr>
          <p:cNvPr id="4" name="Espace réservé du pied de page 3">
            <a:extLst>
              <a:ext uri="{FF2B5EF4-FFF2-40B4-BE49-F238E27FC236}">
                <a16:creationId xmlns:a16="http://schemas.microsoft.com/office/drawing/2014/main" id="{AF441835-1AE8-423C-8ED2-C6237A87A52C}"/>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60280A0F-6C77-4037-A72A-24F2025819D4}"/>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3196540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FE91388-EA12-47D5-81B9-8C9F7AE122EF}"/>
              </a:ext>
            </a:extLst>
          </p:cNvPr>
          <p:cNvSpPr>
            <a:spLocks noGrp="1"/>
          </p:cNvSpPr>
          <p:nvPr>
            <p:ph type="dt" sz="half" idx="10"/>
          </p:nvPr>
        </p:nvSpPr>
        <p:spPr/>
        <p:txBody>
          <a:bodyPr/>
          <a:lstStyle/>
          <a:p>
            <a:fld id="{F21CB04F-B604-4372-A20B-3AD7C45B8825}" type="datetime1">
              <a:rPr lang="fr-FR" smtClean="0"/>
              <a:t>31/08/2020</a:t>
            </a:fld>
            <a:endParaRPr lang="fr-FR"/>
          </a:p>
        </p:txBody>
      </p:sp>
      <p:sp>
        <p:nvSpPr>
          <p:cNvPr id="3" name="Espace réservé du pied de page 2">
            <a:extLst>
              <a:ext uri="{FF2B5EF4-FFF2-40B4-BE49-F238E27FC236}">
                <a16:creationId xmlns:a16="http://schemas.microsoft.com/office/drawing/2014/main" id="{AEA38E23-13FC-4930-B15D-97709149D5E8}"/>
              </a:ext>
            </a:extLst>
          </p:cNvPr>
          <p:cNvSpPr>
            <a:spLocks noGrp="1"/>
          </p:cNvSpPr>
          <p:nvPr>
            <p:ph type="ftr" sz="quarter" idx="11"/>
          </p:nvPr>
        </p:nvSpPr>
        <p:spPr/>
        <p:txBody>
          <a:bodyPr/>
          <a:lstStyle/>
          <a:p>
            <a:r>
              <a:rPr lang="en-US"/>
              <a:t>IWG for Wet Grip On Worn Tyres</a:t>
            </a:r>
            <a:endParaRPr lang="fr-FR"/>
          </a:p>
        </p:txBody>
      </p:sp>
      <p:sp>
        <p:nvSpPr>
          <p:cNvPr id="4" name="Espace réservé du numéro de diapositive 3">
            <a:extLst>
              <a:ext uri="{FF2B5EF4-FFF2-40B4-BE49-F238E27FC236}">
                <a16:creationId xmlns:a16="http://schemas.microsoft.com/office/drawing/2014/main" id="{ECB67EA1-01AD-4D0E-BACF-A966D4B2F7B6}"/>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209873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ABA09C-9689-4D3E-9EE2-7C5E123286E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E166AB5-EE1A-4335-B05B-2F1725A88E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C6F4E0F-B7C4-4E71-B661-E8820451B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2C64BDB-D3C1-4418-B5AA-19A789A34DD2}"/>
              </a:ext>
            </a:extLst>
          </p:cNvPr>
          <p:cNvSpPr>
            <a:spLocks noGrp="1"/>
          </p:cNvSpPr>
          <p:nvPr>
            <p:ph type="dt" sz="half" idx="10"/>
          </p:nvPr>
        </p:nvSpPr>
        <p:spPr/>
        <p:txBody>
          <a:bodyPr/>
          <a:lstStyle/>
          <a:p>
            <a:fld id="{D9D990E4-C349-4AF9-B657-87AC268E3EF0}" type="datetime1">
              <a:rPr lang="fr-FR" smtClean="0"/>
              <a:t>31/08/2020</a:t>
            </a:fld>
            <a:endParaRPr lang="fr-FR"/>
          </a:p>
        </p:txBody>
      </p:sp>
      <p:sp>
        <p:nvSpPr>
          <p:cNvPr id="6" name="Espace réservé du pied de page 5">
            <a:extLst>
              <a:ext uri="{FF2B5EF4-FFF2-40B4-BE49-F238E27FC236}">
                <a16:creationId xmlns:a16="http://schemas.microsoft.com/office/drawing/2014/main" id="{4A72A3C8-5674-46CC-80F1-33BBE046A561}"/>
              </a:ext>
            </a:extLst>
          </p:cNvPr>
          <p:cNvSpPr>
            <a:spLocks noGrp="1"/>
          </p:cNvSpPr>
          <p:nvPr>
            <p:ph type="ftr" sz="quarter" idx="11"/>
          </p:nvPr>
        </p:nvSpPr>
        <p:spPr/>
        <p:txBody>
          <a:bodyPr/>
          <a:lstStyle/>
          <a:p>
            <a:r>
              <a:rPr lang="en-US"/>
              <a:t>IWG for Wet Grip On Worn Tyres</a:t>
            </a:r>
            <a:endParaRPr lang="fr-FR"/>
          </a:p>
        </p:txBody>
      </p:sp>
      <p:sp>
        <p:nvSpPr>
          <p:cNvPr id="7" name="Espace réservé du numéro de diapositive 6">
            <a:extLst>
              <a:ext uri="{FF2B5EF4-FFF2-40B4-BE49-F238E27FC236}">
                <a16:creationId xmlns:a16="http://schemas.microsoft.com/office/drawing/2014/main" id="{C5C1C373-EADD-4699-849B-A37292904586}"/>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154025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A09D1-2B62-42C8-ACF9-EF413F2D4B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A3264B9-3A54-48F8-B0A8-DC3E6622A1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E360F54-9EDC-4C19-8F1A-16A12841E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2A8FB11-129A-49EE-ACAF-15D0EE31DC2B}"/>
              </a:ext>
            </a:extLst>
          </p:cNvPr>
          <p:cNvSpPr>
            <a:spLocks noGrp="1"/>
          </p:cNvSpPr>
          <p:nvPr>
            <p:ph type="dt" sz="half" idx="10"/>
          </p:nvPr>
        </p:nvSpPr>
        <p:spPr/>
        <p:txBody>
          <a:bodyPr/>
          <a:lstStyle/>
          <a:p>
            <a:fld id="{A913A22A-E3BC-4A39-A8AA-DCB5BD284C45}" type="datetime1">
              <a:rPr lang="fr-FR" smtClean="0"/>
              <a:t>31/08/2020</a:t>
            </a:fld>
            <a:endParaRPr lang="fr-FR"/>
          </a:p>
        </p:txBody>
      </p:sp>
      <p:sp>
        <p:nvSpPr>
          <p:cNvPr id="6" name="Espace réservé du pied de page 5">
            <a:extLst>
              <a:ext uri="{FF2B5EF4-FFF2-40B4-BE49-F238E27FC236}">
                <a16:creationId xmlns:a16="http://schemas.microsoft.com/office/drawing/2014/main" id="{14362CD2-A8E3-4F16-BEA1-4990674BE9B0}"/>
              </a:ext>
            </a:extLst>
          </p:cNvPr>
          <p:cNvSpPr>
            <a:spLocks noGrp="1"/>
          </p:cNvSpPr>
          <p:nvPr>
            <p:ph type="ftr" sz="quarter" idx="11"/>
          </p:nvPr>
        </p:nvSpPr>
        <p:spPr/>
        <p:txBody>
          <a:bodyPr/>
          <a:lstStyle/>
          <a:p>
            <a:r>
              <a:rPr lang="en-US"/>
              <a:t>IWG for Wet Grip On Worn Tyres</a:t>
            </a:r>
            <a:endParaRPr lang="fr-FR"/>
          </a:p>
        </p:txBody>
      </p:sp>
      <p:sp>
        <p:nvSpPr>
          <p:cNvPr id="7" name="Espace réservé du numéro de diapositive 6">
            <a:extLst>
              <a:ext uri="{FF2B5EF4-FFF2-40B4-BE49-F238E27FC236}">
                <a16:creationId xmlns:a16="http://schemas.microsoft.com/office/drawing/2014/main" id="{3952E81D-C7ED-413E-9F3A-C280476C1414}"/>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235543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8EB8172-D0A8-481A-8909-D7E7F0D72C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ECEE6F1-A445-4C2F-88D2-EC01379F7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79D4A7F-BADD-4796-8996-C0A6015FFD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81D37-1F2F-4A4B-8CBE-2554FD065EB2}" type="datetime1">
              <a:rPr lang="fr-FR" smtClean="0"/>
              <a:t>31/08/2020</a:t>
            </a:fld>
            <a:endParaRPr lang="fr-FR"/>
          </a:p>
        </p:txBody>
      </p:sp>
      <p:sp>
        <p:nvSpPr>
          <p:cNvPr id="5" name="Espace réservé du pied de page 4">
            <a:extLst>
              <a:ext uri="{FF2B5EF4-FFF2-40B4-BE49-F238E27FC236}">
                <a16:creationId xmlns:a16="http://schemas.microsoft.com/office/drawing/2014/main" id="{4C6A97BE-1C25-47D3-9840-B9D10A0690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BF2A6224-3861-45D8-9CFA-EDC660E1E1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70BAC-4CFF-4EF1-86D7-A4269A0DB4CC}" type="slidenum">
              <a:rPr lang="fr-FR" smtClean="0"/>
              <a:t>‹#›</a:t>
            </a:fld>
            <a:endParaRPr lang="fr-FR"/>
          </a:p>
        </p:txBody>
      </p:sp>
    </p:spTree>
    <p:extLst>
      <p:ext uri="{BB962C8B-B14F-4D97-AF65-F5344CB8AC3E}">
        <p14:creationId xmlns:p14="http://schemas.microsoft.com/office/powerpoint/2010/main" val="568342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iki.unece.org/pages/viewpage.action?pageId=8038096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9B67B5D-E524-44C2-96F2-F33904CC9811}"/>
              </a:ext>
            </a:extLst>
          </p:cNvPr>
          <p:cNvSpPr>
            <a:spLocks noGrp="1"/>
          </p:cNvSpPr>
          <p:nvPr>
            <p:ph type="subTitle" idx="1"/>
          </p:nvPr>
        </p:nvSpPr>
        <p:spPr>
          <a:xfrm>
            <a:off x="548640" y="2057400"/>
            <a:ext cx="10972800" cy="3200400"/>
          </a:xfrm>
        </p:spPr>
        <p:txBody>
          <a:bodyPr>
            <a:normAutofit/>
          </a:bodyPr>
          <a:lstStyle/>
          <a:p>
            <a:r>
              <a:rPr lang="en-GB" sz="4400" dirty="0"/>
              <a:t>IWG for Wet Grip on Worn Tyres </a:t>
            </a:r>
            <a:br>
              <a:rPr lang="en-GB" sz="4400" dirty="0"/>
            </a:br>
            <a:r>
              <a:rPr lang="en-GB" sz="4400" dirty="0"/>
              <a:t>(WGWT)</a:t>
            </a:r>
            <a:br>
              <a:rPr lang="en-GB" sz="4400" dirty="0"/>
            </a:br>
            <a:br>
              <a:rPr lang="en-GB" sz="4400" dirty="0"/>
            </a:br>
            <a:r>
              <a:rPr lang="en-GB" sz="4400" dirty="0"/>
              <a:t>Status report to 72</a:t>
            </a:r>
            <a:r>
              <a:rPr lang="en-GB" sz="4400" baseline="30000" dirty="0"/>
              <a:t>nd</a:t>
            </a:r>
            <a:r>
              <a:rPr lang="en-GB" sz="4400" dirty="0"/>
              <a:t> GRBP </a:t>
            </a:r>
            <a:br>
              <a:rPr lang="en-GB" sz="4400" dirty="0"/>
            </a:br>
            <a:r>
              <a:rPr lang="en-GB" sz="4400" dirty="0"/>
              <a:t>(September 2020)</a:t>
            </a:r>
          </a:p>
        </p:txBody>
      </p:sp>
      <p:sp>
        <p:nvSpPr>
          <p:cNvPr id="4" name="Rectangle 3">
            <a:extLst>
              <a:ext uri="{FF2B5EF4-FFF2-40B4-BE49-F238E27FC236}">
                <a16:creationId xmlns:a16="http://schemas.microsoft.com/office/drawing/2014/main" id="{BAB367B3-9EAE-49DE-98FE-2AA30F854B36}"/>
              </a:ext>
            </a:extLst>
          </p:cNvPr>
          <p:cNvSpPr/>
          <p:nvPr/>
        </p:nvSpPr>
        <p:spPr>
          <a:xfrm>
            <a:off x="7819084" y="106829"/>
            <a:ext cx="4030848" cy="923330"/>
          </a:xfrm>
          <a:prstGeom prst="rect">
            <a:avLst/>
          </a:prstGeom>
        </p:spPr>
        <p:txBody>
          <a:bodyPr wrap="square">
            <a:spAutoFit/>
          </a:bodyPr>
          <a:lstStyle/>
          <a:p>
            <a:pPr algn="r"/>
            <a:r>
              <a:rPr lang="en-GB" u="sng" dirty="0">
                <a:solidFill>
                  <a:schemeClr val="tx1"/>
                </a:solidFill>
              </a:rPr>
              <a:t>Informal document </a:t>
            </a:r>
            <a:r>
              <a:rPr lang="en-GB" b="1" dirty="0">
                <a:solidFill>
                  <a:schemeClr val="tx1"/>
                </a:solidFill>
              </a:rPr>
              <a:t>GRBP-72-06 </a:t>
            </a:r>
            <a:endParaRPr lang="en-GB" dirty="0">
              <a:solidFill>
                <a:schemeClr val="tx1"/>
              </a:solidFill>
            </a:endParaRPr>
          </a:p>
          <a:p>
            <a:pPr algn="r"/>
            <a:r>
              <a:rPr lang="en-GB" dirty="0">
                <a:solidFill>
                  <a:schemeClr val="tx1"/>
                </a:solidFill>
              </a:rPr>
              <a:t>(72nd GRBP, </a:t>
            </a:r>
            <a:r>
              <a:rPr lang="en-GB" dirty="0"/>
              <a:t>September 7 - 9</a:t>
            </a:r>
            <a:r>
              <a:rPr lang="en-GB" dirty="0">
                <a:solidFill>
                  <a:schemeClr val="tx1"/>
                </a:solidFill>
              </a:rPr>
              <a:t>, 2020, </a:t>
            </a:r>
          </a:p>
          <a:p>
            <a:pPr algn="r"/>
            <a:r>
              <a:rPr lang="en-GB" dirty="0">
                <a:solidFill>
                  <a:schemeClr val="tx1"/>
                </a:solidFill>
              </a:rPr>
              <a:t>agenda </a:t>
            </a:r>
            <a:r>
              <a:rPr lang="en-GB">
                <a:solidFill>
                  <a:schemeClr val="tx1"/>
                </a:solidFill>
              </a:rPr>
              <a:t>item 5) </a:t>
            </a:r>
            <a:endParaRPr lang="en-GB" dirty="0">
              <a:solidFill>
                <a:schemeClr val="tx1"/>
              </a:solidFill>
            </a:endParaRPr>
          </a:p>
        </p:txBody>
      </p:sp>
      <p:sp>
        <p:nvSpPr>
          <p:cNvPr id="5" name="Rectangle 4">
            <a:extLst>
              <a:ext uri="{FF2B5EF4-FFF2-40B4-BE49-F238E27FC236}">
                <a16:creationId xmlns:a16="http://schemas.microsoft.com/office/drawing/2014/main" id="{A8A0244C-C82E-4043-B303-042B7E4BE849}"/>
              </a:ext>
            </a:extLst>
          </p:cNvPr>
          <p:cNvSpPr/>
          <p:nvPr/>
        </p:nvSpPr>
        <p:spPr>
          <a:xfrm>
            <a:off x="122528" y="204401"/>
            <a:ext cx="5089552" cy="646331"/>
          </a:xfrm>
          <a:prstGeom prst="rect">
            <a:avLst/>
          </a:prstGeom>
        </p:spPr>
        <p:txBody>
          <a:bodyPr wrap="square">
            <a:spAutoFit/>
          </a:bodyPr>
          <a:lstStyle/>
          <a:p>
            <a:r>
              <a:rPr lang="en-GB" dirty="0">
                <a:solidFill>
                  <a:schemeClr val="tx1"/>
                </a:solidFill>
              </a:rPr>
              <a:t>Transmitted by the experts of IWG for Wet Grip On Worn Tyres</a:t>
            </a:r>
          </a:p>
        </p:txBody>
      </p:sp>
      <p:sp>
        <p:nvSpPr>
          <p:cNvPr id="2" name="Espace réservé du pied de page 1">
            <a:extLst>
              <a:ext uri="{FF2B5EF4-FFF2-40B4-BE49-F238E27FC236}">
                <a16:creationId xmlns:a16="http://schemas.microsoft.com/office/drawing/2014/main" id="{2C37DE37-0697-47FE-B0AB-2A35AF26385A}"/>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991BE2B1-3226-4CDF-84AF-86101660C7DC}"/>
              </a:ext>
            </a:extLst>
          </p:cNvPr>
          <p:cNvSpPr>
            <a:spLocks noGrp="1"/>
          </p:cNvSpPr>
          <p:nvPr>
            <p:ph type="sldNum" sz="quarter" idx="12"/>
          </p:nvPr>
        </p:nvSpPr>
        <p:spPr/>
        <p:txBody>
          <a:bodyPr/>
          <a:lstStyle/>
          <a:p>
            <a:fld id="{3EF70BAC-4CFF-4EF1-86D7-A4269A0DB4CC}" type="slidenum">
              <a:rPr lang="fr-FR" smtClean="0"/>
              <a:t>1</a:t>
            </a:fld>
            <a:endParaRPr lang="fr-FR"/>
          </a:p>
        </p:txBody>
      </p:sp>
    </p:spTree>
    <p:extLst>
      <p:ext uri="{BB962C8B-B14F-4D97-AF65-F5344CB8AC3E}">
        <p14:creationId xmlns:p14="http://schemas.microsoft.com/office/powerpoint/2010/main" val="152842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7DDB10-87C1-41B0-BF36-061A33ABF389}"/>
              </a:ext>
            </a:extLst>
          </p:cNvPr>
          <p:cNvSpPr>
            <a:spLocks noGrp="1"/>
          </p:cNvSpPr>
          <p:nvPr>
            <p:ph type="title"/>
          </p:nvPr>
        </p:nvSpPr>
        <p:spPr/>
        <p:txBody>
          <a:bodyPr/>
          <a:lstStyle/>
          <a:p>
            <a:r>
              <a:rPr lang="fr-BE" dirty="0"/>
              <a:t>Extension of IWG WG WT scope</a:t>
            </a:r>
            <a:endParaRPr lang="fr-FR" dirty="0"/>
          </a:p>
        </p:txBody>
      </p:sp>
      <p:sp>
        <p:nvSpPr>
          <p:cNvPr id="3" name="Espace réservé du contenu 2">
            <a:extLst>
              <a:ext uri="{FF2B5EF4-FFF2-40B4-BE49-F238E27FC236}">
                <a16:creationId xmlns:a16="http://schemas.microsoft.com/office/drawing/2014/main" id="{80E9F4D0-04C1-4D44-B3CB-46221EDC0197}"/>
              </a:ext>
            </a:extLst>
          </p:cNvPr>
          <p:cNvSpPr>
            <a:spLocks noGrp="1"/>
          </p:cNvSpPr>
          <p:nvPr>
            <p:ph idx="1"/>
          </p:nvPr>
        </p:nvSpPr>
        <p:spPr/>
        <p:txBody>
          <a:bodyPr/>
          <a:lstStyle/>
          <a:p>
            <a:r>
              <a:rPr lang="fr-BE" dirty="0"/>
              <a:t>European Commission </a:t>
            </a:r>
            <a:r>
              <a:rPr lang="fr-BE" dirty="0" err="1"/>
              <a:t>presented</a:t>
            </a:r>
            <a:r>
              <a:rPr lang="fr-BE" dirty="0"/>
              <a:t> to the IWG the proposal to </a:t>
            </a:r>
            <a:r>
              <a:rPr lang="fr-BE" dirty="0" err="1"/>
              <a:t>extend</a:t>
            </a:r>
            <a:r>
              <a:rPr lang="fr-BE" dirty="0"/>
              <a:t> the IWG scope to C2 and C3 </a:t>
            </a:r>
            <a:r>
              <a:rPr lang="fr-BE" dirty="0" err="1"/>
              <a:t>tyres</a:t>
            </a:r>
            <a:r>
              <a:rPr lang="fr-BE" dirty="0"/>
              <a:t>, in line </a:t>
            </a:r>
            <a:r>
              <a:rPr lang="fr-BE" dirty="0" err="1"/>
              <a:t>with</a:t>
            </a:r>
            <a:r>
              <a:rPr lang="fr-BE" dirty="0"/>
              <a:t> </a:t>
            </a:r>
            <a:r>
              <a:rPr lang="fr-BE" dirty="0" err="1"/>
              <a:t>Regulation</a:t>
            </a:r>
            <a:r>
              <a:rPr lang="fr-BE" dirty="0"/>
              <a:t> (EU) 2019/2144.</a:t>
            </a:r>
          </a:p>
          <a:p>
            <a:r>
              <a:rPr lang="fr-BE" dirty="0" err="1"/>
              <a:t>Following</a:t>
            </a:r>
            <a:r>
              <a:rPr lang="fr-BE" dirty="0"/>
              <a:t> GRBP agreement, IWG </a:t>
            </a:r>
            <a:r>
              <a:rPr lang="fr-BE" dirty="0" err="1"/>
              <a:t>will</a:t>
            </a:r>
            <a:r>
              <a:rPr lang="fr-BE" dirty="0"/>
              <a:t> </a:t>
            </a:r>
            <a:r>
              <a:rPr lang="fr-BE" dirty="0" err="1"/>
              <a:t>investigate</a:t>
            </a:r>
            <a:r>
              <a:rPr lang="fr-BE" dirty="0"/>
              <a:t> </a:t>
            </a:r>
            <a:r>
              <a:rPr lang="fr-BE" dirty="0" err="1"/>
              <a:t>wet</a:t>
            </a:r>
            <a:r>
              <a:rPr lang="fr-BE" dirty="0"/>
              <a:t> grip </a:t>
            </a:r>
            <a:r>
              <a:rPr lang="fr-BE"/>
              <a:t>of C2 </a:t>
            </a:r>
            <a:r>
              <a:rPr lang="fr-BE" dirty="0"/>
              <a:t>and C3 </a:t>
            </a:r>
            <a:r>
              <a:rPr lang="fr-BE" dirty="0" err="1"/>
              <a:t>worn</a:t>
            </a:r>
            <a:r>
              <a:rPr lang="fr-BE" dirty="0"/>
              <a:t> </a:t>
            </a:r>
            <a:r>
              <a:rPr lang="fr-BE" dirty="0" err="1"/>
              <a:t>tyres</a:t>
            </a:r>
            <a:r>
              <a:rPr lang="fr-BE" dirty="0"/>
              <a:t>.</a:t>
            </a:r>
          </a:p>
          <a:p>
            <a:r>
              <a:rPr lang="fr-BE" dirty="0"/>
              <a:t>This scope extension </a:t>
            </a:r>
            <a:r>
              <a:rPr lang="fr-BE" dirty="0" err="1"/>
              <a:t>is</a:t>
            </a:r>
            <a:r>
              <a:rPr lang="fr-BE" dirty="0"/>
              <a:t> </a:t>
            </a:r>
            <a:r>
              <a:rPr lang="fr-BE" dirty="0" err="1"/>
              <a:t>reflected</a:t>
            </a:r>
            <a:r>
              <a:rPr lang="fr-BE" dirty="0"/>
              <a:t> in </a:t>
            </a:r>
            <a:r>
              <a:rPr lang="fr-FR" dirty="0"/>
              <a:t>GRBP-72-02 (EC)</a:t>
            </a:r>
          </a:p>
        </p:txBody>
      </p:sp>
      <p:sp>
        <p:nvSpPr>
          <p:cNvPr id="4" name="Espace réservé du pied de page 3">
            <a:extLst>
              <a:ext uri="{FF2B5EF4-FFF2-40B4-BE49-F238E27FC236}">
                <a16:creationId xmlns:a16="http://schemas.microsoft.com/office/drawing/2014/main" id="{DB2370D4-AA26-4574-B191-D2BA9D1D7D78}"/>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84DF2A23-1E9C-4326-B344-BC2492418254}"/>
              </a:ext>
            </a:extLst>
          </p:cNvPr>
          <p:cNvSpPr>
            <a:spLocks noGrp="1"/>
          </p:cNvSpPr>
          <p:nvPr>
            <p:ph type="sldNum" sz="quarter" idx="12"/>
          </p:nvPr>
        </p:nvSpPr>
        <p:spPr/>
        <p:txBody>
          <a:bodyPr/>
          <a:lstStyle/>
          <a:p>
            <a:fld id="{3EF70BAC-4CFF-4EF1-86D7-A4269A0DB4CC}" type="slidenum">
              <a:rPr lang="fr-FR" smtClean="0"/>
              <a:t>10</a:t>
            </a:fld>
            <a:endParaRPr lang="fr-FR"/>
          </a:p>
        </p:txBody>
      </p:sp>
    </p:spTree>
    <p:extLst>
      <p:ext uri="{BB962C8B-B14F-4D97-AF65-F5344CB8AC3E}">
        <p14:creationId xmlns:p14="http://schemas.microsoft.com/office/powerpoint/2010/main" val="295407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61F76C-3813-436E-8AC9-5A8831D3219E}"/>
              </a:ext>
            </a:extLst>
          </p:cNvPr>
          <p:cNvSpPr>
            <a:spLocks noGrp="1"/>
          </p:cNvSpPr>
          <p:nvPr>
            <p:ph type="title"/>
          </p:nvPr>
        </p:nvSpPr>
        <p:spPr>
          <a:xfrm>
            <a:off x="838200" y="2766218"/>
            <a:ext cx="10515600" cy="1325563"/>
          </a:xfrm>
        </p:spPr>
        <p:txBody>
          <a:bodyPr/>
          <a:lstStyle/>
          <a:p>
            <a:pPr algn="ctr"/>
            <a:r>
              <a:rPr lang="en-GB" altLang="en-US" dirty="0"/>
              <a:t>Thank you for your attention!</a:t>
            </a:r>
            <a:endParaRPr lang="fr-FR" dirty="0"/>
          </a:p>
        </p:txBody>
      </p:sp>
      <p:sp>
        <p:nvSpPr>
          <p:cNvPr id="3" name="Espace réservé du pied de page 2">
            <a:extLst>
              <a:ext uri="{FF2B5EF4-FFF2-40B4-BE49-F238E27FC236}">
                <a16:creationId xmlns:a16="http://schemas.microsoft.com/office/drawing/2014/main" id="{8C568AD9-3CAE-415B-96FE-5E806EA43856}"/>
              </a:ext>
            </a:extLst>
          </p:cNvPr>
          <p:cNvSpPr>
            <a:spLocks noGrp="1"/>
          </p:cNvSpPr>
          <p:nvPr>
            <p:ph type="ftr" sz="quarter" idx="11"/>
          </p:nvPr>
        </p:nvSpPr>
        <p:spPr/>
        <p:txBody>
          <a:bodyPr/>
          <a:lstStyle/>
          <a:p>
            <a:r>
              <a:rPr lang="en-US"/>
              <a:t>IWG for Wet Grip On Worn Tyres</a:t>
            </a:r>
            <a:endParaRPr lang="fr-FR"/>
          </a:p>
        </p:txBody>
      </p:sp>
      <p:sp>
        <p:nvSpPr>
          <p:cNvPr id="4" name="Espace réservé du numéro de diapositive 3">
            <a:extLst>
              <a:ext uri="{FF2B5EF4-FFF2-40B4-BE49-F238E27FC236}">
                <a16:creationId xmlns:a16="http://schemas.microsoft.com/office/drawing/2014/main" id="{75AFFE11-0249-40DA-BAA3-386BD87ED7FA}"/>
              </a:ext>
            </a:extLst>
          </p:cNvPr>
          <p:cNvSpPr>
            <a:spLocks noGrp="1"/>
          </p:cNvSpPr>
          <p:nvPr>
            <p:ph type="sldNum" sz="quarter" idx="12"/>
          </p:nvPr>
        </p:nvSpPr>
        <p:spPr/>
        <p:txBody>
          <a:bodyPr/>
          <a:lstStyle/>
          <a:p>
            <a:fld id="{3EF70BAC-4CFF-4EF1-86D7-A4269A0DB4CC}" type="slidenum">
              <a:rPr lang="fr-FR" smtClean="0"/>
              <a:t>11</a:t>
            </a:fld>
            <a:endParaRPr lang="fr-FR"/>
          </a:p>
        </p:txBody>
      </p:sp>
    </p:spTree>
    <p:extLst>
      <p:ext uri="{BB962C8B-B14F-4D97-AF65-F5344CB8AC3E}">
        <p14:creationId xmlns:p14="http://schemas.microsoft.com/office/powerpoint/2010/main" val="178082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52122D-D990-4705-86F4-47080187CBDC}"/>
              </a:ext>
            </a:extLst>
          </p:cNvPr>
          <p:cNvSpPr>
            <a:spLocks noGrp="1"/>
          </p:cNvSpPr>
          <p:nvPr>
            <p:ph type="title"/>
          </p:nvPr>
        </p:nvSpPr>
        <p:spPr/>
        <p:txBody>
          <a:bodyPr/>
          <a:lstStyle/>
          <a:p>
            <a:r>
              <a:rPr lang="en-GB" dirty="0"/>
              <a:t>Background and roles</a:t>
            </a:r>
          </a:p>
        </p:txBody>
      </p:sp>
      <p:sp>
        <p:nvSpPr>
          <p:cNvPr id="3" name="Espace réservé du contenu 2">
            <a:extLst>
              <a:ext uri="{FF2B5EF4-FFF2-40B4-BE49-F238E27FC236}">
                <a16:creationId xmlns:a16="http://schemas.microsoft.com/office/drawing/2014/main" id="{CAC5732F-584B-4857-AA2F-EC7619C6710E}"/>
              </a:ext>
            </a:extLst>
          </p:cNvPr>
          <p:cNvSpPr>
            <a:spLocks noGrp="1"/>
          </p:cNvSpPr>
          <p:nvPr>
            <p:ph idx="1"/>
          </p:nvPr>
        </p:nvSpPr>
        <p:spPr>
          <a:xfrm>
            <a:off x="838200" y="1825625"/>
            <a:ext cx="11026140" cy="4351338"/>
          </a:xfrm>
        </p:spPr>
        <p:txBody>
          <a:bodyPr>
            <a:normAutofit/>
          </a:bodyPr>
          <a:lstStyle/>
          <a:p>
            <a:r>
              <a:rPr lang="en-GB" dirty="0"/>
              <a:t>Roles</a:t>
            </a:r>
          </a:p>
          <a:p>
            <a:pPr lvl="1"/>
            <a:r>
              <a:rPr lang="en-GB" u="sng" dirty="0"/>
              <a:t>Chair</a:t>
            </a:r>
            <a:r>
              <a:rPr lang="en-GB" dirty="0"/>
              <a:t>: France</a:t>
            </a:r>
          </a:p>
          <a:p>
            <a:pPr lvl="1"/>
            <a:r>
              <a:rPr lang="en-GB" u="sng" dirty="0"/>
              <a:t>Co-chair</a:t>
            </a:r>
            <a:r>
              <a:rPr lang="en-GB" dirty="0"/>
              <a:t>: European Commission </a:t>
            </a:r>
          </a:p>
          <a:p>
            <a:pPr lvl="1"/>
            <a:r>
              <a:rPr lang="en-GB" u="sng" dirty="0"/>
              <a:t>Secretary</a:t>
            </a:r>
            <a:r>
              <a:rPr lang="en-GB" b="1" dirty="0"/>
              <a:t>: </a:t>
            </a:r>
            <a:r>
              <a:rPr lang="en-GB" dirty="0"/>
              <a:t>ETRTO</a:t>
            </a:r>
          </a:p>
          <a:p>
            <a:pPr lvl="1"/>
            <a:endParaRPr lang="en-GB" dirty="0"/>
          </a:p>
          <a:p>
            <a:r>
              <a:rPr lang="en-GB" dirty="0"/>
              <a:t>IWG WGWT webpage: </a:t>
            </a:r>
            <a:r>
              <a:rPr lang="en-GB" dirty="0">
                <a:hlinkClick r:id="rId2"/>
              </a:rPr>
              <a:t>https://wiki.unece.org/pages/viewpage.action?pageId=80380967</a:t>
            </a:r>
            <a:endParaRPr lang="en-GB" dirty="0"/>
          </a:p>
          <a:p>
            <a:endParaRPr lang="en-GB" dirty="0"/>
          </a:p>
        </p:txBody>
      </p:sp>
      <p:sp>
        <p:nvSpPr>
          <p:cNvPr id="4" name="Espace réservé du pied de page 3">
            <a:extLst>
              <a:ext uri="{FF2B5EF4-FFF2-40B4-BE49-F238E27FC236}">
                <a16:creationId xmlns:a16="http://schemas.microsoft.com/office/drawing/2014/main" id="{20BF4327-2D96-443F-BE7E-177E7A312353}"/>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EF7B6346-D21B-43A9-A368-95EC1C78018B}"/>
              </a:ext>
            </a:extLst>
          </p:cNvPr>
          <p:cNvSpPr>
            <a:spLocks noGrp="1"/>
          </p:cNvSpPr>
          <p:nvPr>
            <p:ph type="sldNum" sz="quarter" idx="12"/>
          </p:nvPr>
        </p:nvSpPr>
        <p:spPr/>
        <p:txBody>
          <a:bodyPr/>
          <a:lstStyle/>
          <a:p>
            <a:fld id="{3EF70BAC-4CFF-4EF1-86D7-A4269A0DB4CC}" type="slidenum">
              <a:rPr lang="fr-FR" smtClean="0"/>
              <a:t>2</a:t>
            </a:fld>
            <a:endParaRPr lang="fr-FR"/>
          </a:p>
        </p:txBody>
      </p:sp>
    </p:spTree>
    <p:extLst>
      <p:ext uri="{BB962C8B-B14F-4D97-AF65-F5344CB8AC3E}">
        <p14:creationId xmlns:p14="http://schemas.microsoft.com/office/powerpoint/2010/main" val="2156018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2EBFD0-571E-4DB5-B6B4-DE02235E0C60}"/>
              </a:ext>
            </a:extLst>
          </p:cNvPr>
          <p:cNvSpPr>
            <a:spLocks noGrp="1"/>
          </p:cNvSpPr>
          <p:nvPr>
            <p:ph type="title"/>
          </p:nvPr>
        </p:nvSpPr>
        <p:spPr/>
        <p:txBody>
          <a:bodyPr/>
          <a:lstStyle/>
          <a:p>
            <a:r>
              <a:rPr lang="en-GB" dirty="0"/>
              <a:t>Meetings and participants</a:t>
            </a:r>
          </a:p>
        </p:txBody>
      </p:sp>
      <p:sp>
        <p:nvSpPr>
          <p:cNvPr id="3" name="Espace réservé du contenu 2">
            <a:extLst>
              <a:ext uri="{FF2B5EF4-FFF2-40B4-BE49-F238E27FC236}">
                <a16:creationId xmlns:a16="http://schemas.microsoft.com/office/drawing/2014/main" id="{E0543E90-9E55-44F9-B793-6117E0CE64C6}"/>
              </a:ext>
            </a:extLst>
          </p:cNvPr>
          <p:cNvSpPr>
            <a:spLocks noGrp="1"/>
          </p:cNvSpPr>
          <p:nvPr>
            <p:ph idx="1"/>
          </p:nvPr>
        </p:nvSpPr>
        <p:spPr>
          <a:xfrm>
            <a:off x="838200" y="1854200"/>
            <a:ext cx="10515600" cy="4351338"/>
          </a:xfrm>
        </p:spPr>
        <p:txBody>
          <a:bodyPr>
            <a:normAutofit fontScale="77500" lnSpcReduction="20000"/>
          </a:bodyPr>
          <a:lstStyle/>
          <a:p>
            <a:r>
              <a:rPr lang="en-GB" dirty="0"/>
              <a:t>Meetings:</a:t>
            </a:r>
          </a:p>
          <a:p>
            <a:pPr lvl="1"/>
            <a:r>
              <a:rPr lang="en-GB" dirty="0">
                <a:solidFill>
                  <a:schemeClr val="bg1">
                    <a:lumMod val="65000"/>
                  </a:schemeClr>
                </a:solidFill>
              </a:rPr>
              <a:t>4</a:t>
            </a:r>
            <a:r>
              <a:rPr lang="en-GB" baseline="30000" dirty="0">
                <a:solidFill>
                  <a:schemeClr val="bg1">
                    <a:lumMod val="65000"/>
                  </a:schemeClr>
                </a:solidFill>
              </a:rPr>
              <a:t>th</a:t>
            </a:r>
            <a:r>
              <a:rPr lang="en-GB" dirty="0">
                <a:solidFill>
                  <a:schemeClr val="bg1">
                    <a:lumMod val="65000"/>
                  </a:schemeClr>
                </a:solidFill>
              </a:rPr>
              <a:t> WGWT: October 18th, 2019 (Brussels and web conference) </a:t>
            </a:r>
          </a:p>
          <a:p>
            <a:pPr lvl="1"/>
            <a:r>
              <a:rPr lang="en-GB" dirty="0">
                <a:solidFill>
                  <a:schemeClr val="bg1">
                    <a:lumMod val="65000"/>
                  </a:schemeClr>
                </a:solidFill>
              </a:rPr>
              <a:t>5</a:t>
            </a:r>
            <a:r>
              <a:rPr lang="en-GB" baseline="30000" dirty="0">
                <a:solidFill>
                  <a:schemeClr val="bg1">
                    <a:lumMod val="65000"/>
                  </a:schemeClr>
                </a:solidFill>
              </a:rPr>
              <a:t>th</a:t>
            </a:r>
            <a:r>
              <a:rPr lang="en-GB" dirty="0">
                <a:solidFill>
                  <a:schemeClr val="bg1">
                    <a:lumMod val="65000"/>
                  </a:schemeClr>
                </a:solidFill>
              </a:rPr>
              <a:t> WGWT: November 20</a:t>
            </a:r>
            <a:r>
              <a:rPr lang="en-GB" baseline="30000" dirty="0">
                <a:solidFill>
                  <a:schemeClr val="bg1">
                    <a:lumMod val="65000"/>
                  </a:schemeClr>
                </a:solidFill>
              </a:rPr>
              <a:t>th</a:t>
            </a:r>
            <a:r>
              <a:rPr lang="en-GB" dirty="0">
                <a:solidFill>
                  <a:schemeClr val="bg1">
                    <a:lumMod val="65000"/>
                  </a:schemeClr>
                </a:solidFill>
              </a:rPr>
              <a:t> 2019 (half day, web conference)</a:t>
            </a:r>
          </a:p>
          <a:p>
            <a:pPr lvl="1"/>
            <a:r>
              <a:rPr lang="en-GB" dirty="0">
                <a:solidFill>
                  <a:schemeClr val="bg1">
                    <a:lumMod val="65000"/>
                  </a:schemeClr>
                </a:solidFill>
              </a:rPr>
              <a:t>6</a:t>
            </a:r>
            <a:r>
              <a:rPr lang="en-GB" baseline="30000" dirty="0">
                <a:solidFill>
                  <a:schemeClr val="bg1">
                    <a:lumMod val="65000"/>
                  </a:schemeClr>
                </a:solidFill>
              </a:rPr>
              <a:t>th</a:t>
            </a:r>
            <a:r>
              <a:rPr lang="en-GB" dirty="0">
                <a:solidFill>
                  <a:schemeClr val="bg1">
                    <a:lumMod val="65000"/>
                  </a:schemeClr>
                </a:solidFill>
              </a:rPr>
              <a:t> WGWT: December 12</a:t>
            </a:r>
            <a:r>
              <a:rPr lang="en-GB" baseline="30000" dirty="0">
                <a:solidFill>
                  <a:schemeClr val="bg1">
                    <a:lumMod val="65000"/>
                  </a:schemeClr>
                </a:solidFill>
              </a:rPr>
              <a:t>th</a:t>
            </a:r>
            <a:r>
              <a:rPr lang="en-GB" dirty="0">
                <a:solidFill>
                  <a:schemeClr val="bg1">
                    <a:lumMod val="65000"/>
                  </a:schemeClr>
                </a:solidFill>
              </a:rPr>
              <a:t> 2019 (half day, web conference)</a:t>
            </a:r>
          </a:p>
          <a:p>
            <a:pPr lvl="1"/>
            <a:r>
              <a:rPr lang="en-GB" dirty="0">
                <a:solidFill>
                  <a:schemeClr val="bg1">
                    <a:lumMod val="65000"/>
                  </a:schemeClr>
                </a:solidFill>
              </a:rPr>
              <a:t>7</a:t>
            </a:r>
            <a:r>
              <a:rPr lang="en-GB" baseline="30000" dirty="0">
                <a:solidFill>
                  <a:schemeClr val="bg1">
                    <a:lumMod val="65000"/>
                  </a:schemeClr>
                </a:solidFill>
              </a:rPr>
              <a:t>th</a:t>
            </a:r>
            <a:r>
              <a:rPr lang="en-GB" dirty="0">
                <a:solidFill>
                  <a:schemeClr val="bg1">
                    <a:lumMod val="65000"/>
                  </a:schemeClr>
                </a:solidFill>
              </a:rPr>
              <a:t> WGWT: January 17</a:t>
            </a:r>
            <a:r>
              <a:rPr lang="en-GB" baseline="30000" dirty="0">
                <a:solidFill>
                  <a:schemeClr val="bg1">
                    <a:lumMod val="65000"/>
                  </a:schemeClr>
                </a:solidFill>
              </a:rPr>
              <a:t>th</a:t>
            </a:r>
            <a:r>
              <a:rPr lang="en-GB" dirty="0">
                <a:solidFill>
                  <a:schemeClr val="bg1">
                    <a:lumMod val="65000"/>
                  </a:schemeClr>
                </a:solidFill>
              </a:rPr>
              <a:t> 2020 (half day, web conference)</a:t>
            </a:r>
          </a:p>
          <a:p>
            <a:pPr lvl="1"/>
            <a:r>
              <a:rPr lang="en-GB" dirty="0">
                <a:solidFill>
                  <a:schemeClr val="bg1">
                    <a:lumMod val="65000"/>
                  </a:schemeClr>
                </a:solidFill>
              </a:rPr>
              <a:t>8</a:t>
            </a:r>
            <a:r>
              <a:rPr lang="en-GB" baseline="30000" dirty="0">
                <a:solidFill>
                  <a:schemeClr val="bg1">
                    <a:lumMod val="65000"/>
                  </a:schemeClr>
                </a:solidFill>
              </a:rPr>
              <a:t>th</a:t>
            </a:r>
            <a:r>
              <a:rPr lang="en-GB" dirty="0">
                <a:solidFill>
                  <a:schemeClr val="bg1">
                    <a:lumMod val="65000"/>
                  </a:schemeClr>
                </a:solidFill>
              </a:rPr>
              <a:t> WGWT: January 27</a:t>
            </a:r>
            <a:r>
              <a:rPr lang="en-GB" baseline="30000" dirty="0">
                <a:solidFill>
                  <a:schemeClr val="bg1">
                    <a:lumMod val="65000"/>
                  </a:schemeClr>
                </a:solidFill>
              </a:rPr>
              <a:t>th</a:t>
            </a:r>
            <a:r>
              <a:rPr lang="en-GB" dirty="0">
                <a:solidFill>
                  <a:schemeClr val="bg1">
                    <a:lumMod val="65000"/>
                  </a:schemeClr>
                </a:solidFill>
              </a:rPr>
              <a:t> and 28</a:t>
            </a:r>
            <a:r>
              <a:rPr lang="en-GB" baseline="30000" dirty="0">
                <a:solidFill>
                  <a:schemeClr val="bg1">
                    <a:lumMod val="65000"/>
                  </a:schemeClr>
                </a:solidFill>
              </a:rPr>
              <a:t>th</a:t>
            </a:r>
            <a:r>
              <a:rPr lang="en-GB" dirty="0">
                <a:solidFill>
                  <a:schemeClr val="bg1">
                    <a:lumMod val="65000"/>
                  </a:schemeClr>
                </a:solidFill>
              </a:rPr>
              <a:t> 2020 (Geneva). </a:t>
            </a:r>
          </a:p>
          <a:p>
            <a:pPr lvl="1"/>
            <a:r>
              <a:rPr lang="en-GB" dirty="0">
                <a:solidFill>
                  <a:srgbClr val="FF0000"/>
                </a:solidFill>
              </a:rPr>
              <a:t>9</a:t>
            </a:r>
            <a:r>
              <a:rPr lang="en-GB" baseline="30000" dirty="0">
                <a:solidFill>
                  <a:srgbClr val="FF0000"/>
                </a:solidFill>
              </a:rPr>
              <a:t>th</a:t>
            </a:r>
            <a:r>
              <a:rPr lang="en-GB" dirty="0">
                <a:solidFill>
                  <a:srgbClr val="FF0000"/>
                </a:solidFill>
              </a:rPr>
              <a:t> WGWT: </a:t>
            </a:r>
            <a:r>
              <a:rPr lang="en-US" dirty="0">
                <a:solidFill>
                  <a:srgbClr val="FF0000"/>
                </a:solidFill>
              </a:rPr>
              <a:t>5-6 March (</a:t>
            </a:r>
            <a:r>
              <a:rPr lang="en-US" dirty="0" err="1">
                <a:solidFill>
                  <a:srgbClr val="FF0000"/>
                </a:solidFill>
              </a:rPr>
              <a:t>Webconference</a:t>
            </a:r>
            <a:r>
              <a:rPr lang="en-US" dirty="0">
                <a:solidFill>
                  <a:srgbClr val="FF0000"/>
                </a:solidFill>
              </a:rPr>
              <a:t>)</a:t>
            </a:r>
          </a:p>
          <a:p>
            <a:pPr lvl="1"/>
            <a:r>
              <a:rPr lang="en-US" dirty="0">
                <a:solidFill>
                  <a:srgbClr val="FF0000"/>
                </a:solidFill>
              </a:rPr>
              <a:t>10</a:t>
            </a:r>
            <a:r>
              <a:rPr lang="en-US" baseline="30000" dirty="0">
                <a:solidFill>
                  <a:srgbClr val="FF0000"/>
                </a:solidFill>
              </a:rPr>
              <a:t>th</a:t>
            </a:r>
            <a:r>
              <a:rPr lang="en-US" dirty="0">
                <a:solidFill>
                  <a:srgbClr val="FF0000"/>
                </a:solidFill>
              </a:rPr>
              <a:t> WGWT: 27 April (</a:t>
            </a:r>
            <a:r>
              <a:rPr lang="en-US" dirty="0" err="1">
                <a:solidFill>
                  <a:srgbClr val="FF0000"/>
                </a:solidFill>
              </a:rPr>
              <a:t>Webconference</a:t>
            </a:r>
            <a:r>
              <a:rPr lang="en-US" dirty="0">
                <a:solidFill>
                  <a:srgbClr val="FF0000"/>
                </a:solidFill>
              </a:rPr>
              <a:t>)</a:t>
            </a:r>
          </a:p>
          <a:p>
            <a:pPr lvl="1"/>
            <a:r>
              <a:rPr lang="en-US" dirty="0"/>
              <a:t>11</a:t>
            </a:r>
            <a:r>
              <a:rPr lang="en-US" baseline="30000" dirty="0"/>
              <a:t>th</a:t>
            </a:r>
            <a:r>
              <a:rPr lang="en-US" dirty="0"/>
              <a:t> WGWT: 26 May </a:t>
            </a:r>
            <a:r>
              <a:rPr lang="en-US" dirty="0">
                <a:solidFill>
                  <a:srgbClr val="FF0000"/>
                </a:solidFill>
              </a:rPr>
              <a:t>(</a:t>
            </a:r>
            <a:r>
              <a:rPr lang="en-US" dirty="0" err="1">
                <a:solidFill>
                  <a:srgbClr val="FF0000"/>
                </a:solidFill>
              </a:rPr>
              <a:t>Webconference</a:t>
            </a:r>
            <a:r>
              <a:rPr lang="en-US" dirty="0">
                <a:solidFill>
                  <a:srgbClr val="FF0000"/>
                </a:solidFill>
              </a:rPr>
              <a:t>)</a:t>
            </a:r>
          </a:p>
          <a:p>
            <a:pPr lvl="1"/>
            <a:r>
              <a:rPr lang="en-US" dirty="0"/>
              <a:t>12</a:t>
            </a:r>
            <a:r>
              <a:rPr lang="en-US" baseline="30000" dirty="0"/>
              <a:t>th</a:t>
            </a:r>
            <a:r>
              <a:rPr lang="en-US" dirty="0"/>
              <a:t> WGWT: 22 June </a:t>
            </a:r>
            <a:r>
              <a:rPr lang="en-US" dirty="0">
                <a:solidFill>
                  <a:srgbClr val="FF0000"/>
                </a:solidFill>
              </a:rPr>
              <a:t>(</a:t>
            </a:r>
            <a:r>
              <a:rPr lang="en-US" dirty="0" err="1">
                <a:solidFill>
                  <a:srgbClr val="FF0000"/>
                </a:solidFill>
              </a:rPr>
              <a:t>Webconference</a:t>
            </a:r>
            <a:r>
              <a:rPr lang="en-US" dirty="0">
                <a:solidFill>
                  <a:srgbClr val="FF0000"/>
                </a:solidFill>
              </a:rPr>
              <a:t>)</a:t>
            </a:r>
          </a:p>
          <a:p>
            <a:pPr lvl="1"/>
            <a:r>
              <a:rPr lang="en-US" dirty="0"/>
              <a:t>13</a:t>
            </a:r>
            <a:r>
              <a:rPr lang="en-US" baseline="30000" dirty="0"/>
              <a:t>th</a:t>
            </a:r>
            <a:r>
              <a:rPr lang="en-US" dirty="0"/>
              <a:t> WGWT: 20 July </a:t>
            </a:r>
            <a:r>
              <a:rPr lang="en-US" dirty="0">
                <a:solidFill>
                  <a:srgbClr val="FF0000"/>
                </a:solidFill>
              </a:rPr>
              <a:t>(</a:t>
            </a:r>
            <a:r>
              <a:rPr lang="en-US" dirty="0" err="1">
                <a:solidFill>
                  <a:srgbClr val="FF0000"/>
                </a:solidFill>
              </a:rPr>
              <a:t>Webconference</a:t>
            </a:r>
            <a:r>
              <a:rPr lang="en-US" dirty="0">
                <a:solidFill>
                  <a:srgbClr val="FF0000"/>
                </a:solidFill>
              </a:rPr>
              <a:t>)</a:t>
            </a:r>
          </a:p>
          <a:p>
            <a:pPr lvl="1"/>
            <a:endParaRPr lang="en-US" dirty="0"/>
          </a:p>
          <a:p>
            <a:r>
              <a:rPr lang="en-US" dirty="0"/>
              <a:t>Participants:</a:t>
            </a:r>
          </a:p>
          <a:p>
            <a:pPr lvl="1"/>
            <a:r>
              <a:rPr lang="en-US" dirty="0"/>
              <a:t>CP: China, European Commission, France, Germany, Netherlands, Japan, Spain, India, United Kingdom.</a:t>
            </a:r>
          </a:p>
          <a:p>
            <a:pPr lvl="1"/>
            <a:r>
              <a:rPr lang="en-US" dirty="0"/>
              <a:t>NGOs: ETRTO, ITMA, JATMA, OICA, ITTAC</a:t>
            </a:r>
          </a:p>
          <a:p>
            <a:endParaRPr lang="en-US" dirty="0"/>
          </a:p>
          <a:p>
            <a:endParaRPr lang="en-US" dirty="0"/>
          </a:p>
          <a:p>
            <a:pPr lvl="1"/>
            <a:endParaRPr lang="en-GB" dirty="0"/>
          </a:p>
          <a:p>
            <a:pPr marL="0" indent="0">
              <a:buNone/>
            </a:pPr>
            <a:endParaRPr lang="fr-FR" dirty="0"/>
          </a:p>
        </p:txBody>
      </p:sp>
      <p:sp>
        <p:nvSpPr>
          <p:cNvPr id="4" name="Espace réservé du pied de page 3">
            <a:extLst>
              <a:ext uri="{FF2B5EF4-FFF2-40B4-BE49-F238E27FC236}">
                <a16:creationId xmlns:a16="http://schemas.microsoft.com/office/drawing/2014/main" id="{A6D1ABE8-4A3A-4C4A-9732-3333C037D52B}"/>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1AC8C1E5-2D1D-4F9C-958C-4A439EFB71EB}"/>
              </a:ext>
            </a:extLst>
          </p:cNvPr>
          <p:cNvSpPr>
            <a:spLocks noGrp="1"/>
          </p:cNvSpPr>
          <p:nvPr>
            <p:ph type="sldNum" sz="quarter" idx="12"/>
          </p:nvPr>
        </p:nvSpPr>
        <p:spPr/>
        <p:txBody>
          <a:bodyPr/>
          <a:lstStyle/>
          <a:p>
            <a:fld id="{3EF70BAC-4CFF-4EF1-86D7-A4269A0DB4CC}" type="slidenum">
              <a:rPr lang="fr-FR" smtClean="0"/>
              <a:t>3</a:t>
            </a:fld>
            <a:endParaRPr lang="fr-FR"/>
          </a:p>
        </p:txBody>
      </p:sp>
    </p:spTree>
    <p:extLst>
      <p:ext uri="{BB962C8B-B14F-4D97-AF65-F5344CB8AC3E}">
        <p14:creationId xmlns:p14="http://schemas.microsoft.com/office/powerpoint/2010/main" val="3261467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99B39-335B-481D-BDBB-03E30E738422}"/>
              </a:ext>
            </a:extLst>
          </p:cNvPr>
          <p:cNvSpPr>
            <a:spLocks noGrp="1"/>
          </p:cNvSpPr>
          <p:nvPr>
            <p:ph type="title"/>
          </p:nvPr>
        </p:nvSpPr>
        <p:spPr/>
        <p:txBody>
          <a:bodyPr/>
          <a:lstStyle/>
          <a:p>
            <a:r>
              <a:rPr lang="en-GB" dirty="0"/>
              <a:t>Schedule and time constraints (1/2)</a:t>
            </a:r>
          </a:p>
        </p:txBody>
      </p:sp>
      <p:sp>
        <p:nvSpPr>
          <p:cNvPr id="3" name="Espace réservé du contenu 2">
            <a:extLst>
              <a:ext uri="{FF2B5EF4-FFF2-40B4-BE49-F238E27FC236}">
                <a16:creationId xmlns:a16="http://schemas.microsoft.com/office/drawing/2014/main" id="{E1A7C316-DEA3-4A13-9AD4-9BF00979970A}"/>
              </a:ext>
            </a:extLst>
          </p:cNvPr>
          <p:cNvSpPr>
            <a:spLocks noGrp="1"/>
          </p:cNvSpPr>
          <p:nvPr>
            <p:ph idx="1"/>
          </p:nvPr>
        </p:nvSpPr>
        <p:spPr>
          <a:xfrm>
            <a:off x="838200" y="1573396"/>
            <a:ext cx="10515600" cy="5199937"/>
          </a:xfrm>
        </p:spPr>
        <p:txBody>
          <a:bodyPr>
            <a:normAutofit/>
          </a:bodyPr>
          <a:lstStyle/>
          <a:p>
            <a:r>
              <a:rPr lang="en-GB" dirty="0"/>
              <a:t>Regional requirement:</a:t>
            </a:r>
          </a:p>
          <a:p>
            <a:pPr lvl="1"/>
            <a:r>
              <a:rPr lang="en-GB" dirty="0"/>
              <a:t>European Union: European Global Safety Regulation (EU 2019/2144)</a:t>
            </a:r>
          </a:p>
          <a:p>
            <a:pPr lvl="2"/>
            <a:endParaRPr lang="en-GB" dirty="0"/>
          </a:p>
          <a:p>
            <a:pPr lvl="2"/>
            <a:endParaRPr lang="en-GB" dirty="0"/>
          </a:p>
          <a:p>
            <a:pPr lvl="2"/>
            <a:endParaRPr lang="en-GB" dirty="0"/>
          </a:p>
          <a:p>
            <a:pPr lvl="2"/>
            <a:endParaRPr lang="en-GB" dirty="0"/>
          </a:p>
          <a:p>
            <a:pPr marL="914400" lvl="2" indent="0">
              <a:buNone/>
            </a:pPr>
            <a:endParaRPr lang="en-GB" dirty="0"/>
          </a:p>
          <a:p>
            <a:pPr marL="914400" lvl="2" indent="0">
              <a:buNone/>
            </a:pPr>
            <a:endParaRPr lang="en-US" dirty="0"/>
          </a:p>
          <a:p>
            <a:pPr lvl="2"/>
            <a:endParaRPr lang="en-US" dirty="0"/>
          </a:p>
          <a:p>
            <a:pPr lvl="2"/>
            <a:endParaRPr lang="en-US" dirty="0"/>
          </a:p>
          <a:p>
            <a:pPr lvl="2"/>
            <a:r>
              <a:rPr lang="en-US" dirty="0" err="1"/>
              <a:t>Note“C</a:t>
            </a:r>
            <a:r>
              <a:rPr lang="en-US" dirty="0"/>
              <a:t>”: </a:t>
            </a:r>
          </a:p>
          <a:p>
            <a:pPr lvl="3"/>
            <a:r>
              <a:rPr lang="en-US" dirty="0"/>
              <a:t>Date for refusal to grant EU type-approval: 7 July 2024</a:t>
            </a:r>
          </a:p>
          <a:p>
            <a:pPr lvl="3"/>
            <a:r>
              <a:rPr lang="en-US" dirty="0"/>
              <a:t>Date for the prohibition of the registration of vehicles, as well as the placing on the market and entry into service of components and separate technical units: 7 July 2026</a:t>
            </a:r>
          </a:p>
        </p:txBody>
      </p:sp>
      <p:grpSp>
        <p:nvGrpSpPr>
          <p:cNvPr id="6" name="Groupe 5">
            <a:extLst>
              <a:ext uri="{FF2B5EF4-FFF2-40B4-BE49-F238E27FC236}">
                <a16:creationId xmlns:a16="http://schemas.microsoft.com/office/drawing/2014/main" id="{C62DAFF4-7AB6-481E-AD85-82C23F980922}"/>
              </a:ext>
            </a:extLst>
          </p:cNvPr>
          <p:cNvGrpSpPr/>
          <p:nvPr/>
        </p:nvGrpSpPr>
        <p:grpSpPr>
          <a:xfrm>
            <a:off x="925032" y="2675935"/>
            <a:ext cx="10341935" cy="2078665"/>
            <a:chOff x="1734609" y="4699350"/>
            <a:chExt cx="8248650" cy="1217438"/>
          </a:xfrm>
        </p:grpSpPr>
        <p:pic>
          <p:nvPicPr>
            <p:cNvPr id="4" name="Image 3">
              <a:extLst>
                <a:ext uri="{FF2B5EF4-FFF2-40B4-BE49-F238E27FC236}">
                  <a16:creationId xmlns:a16="http://schemas.microsoft.com/office/drawing/2014/main" id="{006A424F-DD6D-4F76-BAAB-9BFE75C148F7}"/>
                </a:ext>
              </a:extLst>
            </p:cNvPr>
            <p:cNvPicPr>
              <a:picLocks noChangeAspect="1"/>
            </p:cNvPicPr>
            <p:nvPr/>
          </p:nvPicPr>
          <p:blipFill>
            <a:blip r:embed="rId2"/>
            <a:stretch>
              <a:fillRect/>
            </a:stretch>
          </p:blipFill>
          <p:spPr>
            <a:xfrm>
              <a:off x="1734609" y="5230988"/>
              <a:ext cx="8248650" cy="685800"/>
            </a:xfrm>
            <a:prstGeom prst="rect">
              <a:avLst/>
            </a:prstGeom>
          </p:spPr>
        </p:pic>
        <p:pic>
          <p:nvPicPr>
            <p:cNvPr id="5" name="Image 4">
              <a:extLst>
                <a:ext uri="{FF2B5EF4-FFF2-40B4-BE49-F238E27FC236}">
                  <a16:creationId xmlns:a16="http://schemas.microsoft.com/office/drawing/2014/main" id="{C16E2C28-40F0-4302-A951-C3846A138748}"/>
                </a:ext>
              </a:extLst>
            </p:cNvPr>
            <p:cNvPicPr>
              <a:picLocks noChangeAspect="1"/>
            </p:cNvPicPr>
            <p:nvPr/>
          </p:nvPicPr>
          <p:blipFill>
            <a:blip r:embed="rId3"/>
            <a:stretch>
              <a:fillRect/>
            </a:stretch>
          </p:blipFill>
          <p:spPr>
            <a:xfrm>
              <a:off x="1744134" y="4699350"/>
              <a:ext cx="8239125" cy="542925"/>
            </a:xfrm>
            <a:prstGeom prst="rect">
              <a:avLst/>
            </a:prstGeom>
          </p:spPr>
        </p:pic>
      </p:grpSp>
      <p:sp>
        <p:nvSpPr>
          <p:cNvPr id="7" name="Espace réservé du pied de page 6">
            <a:extLst>
              <a:ext uri="{FF2B5EF4-FFF2-40B4-BE49-F238E27FC236}">
                <a16:creationId xmlns:a16="http://schemas.microsoft.com/office/drawing/2014/main" id="{886F4802-10FA-4342-808F-6285BD9890C9}"/>
              </a:ext>
            </a:extLst>
          </p:cNvPr>
          <p:cNvSpPr>
            <a:spLocks noGrp="1"/>
          </p:cNvSpPr>
          <p:nvPr>
            <p:ph type="ftr" sz="quarter" idx="11"/>
          </p:nvPr>
        </p:nvSpPr>
        <p:spPr/>
        <p:txBody>
          <a:bodyPr/>
          <a:lstStyle/>
          <a:p>
            <a:r>
              <a:rPr lang="en-US"/>
              <a:t>IWG for Wet Grip On Worn Tyres</a:t>
            </a:r>
            <a:endParaRPr lang="fr-FR"/>
          </a:p>
        </p:txBody>
      </p:sp>
      <p:sp>
        <p:nvSpPr>
          <p:cNvPr id="8" name="Espace réservé du numéro de diapositive 7">
            <a:extLst>
              <a:ext uri="{FF2B5EF4-FFF2-40B4-BE49-F238E27FC236}">
                <a16:creationId xmlns:a16="http://schemas.microsoft.com/office/drawing/2014/main" id="{2A4B6063-0DAF-4EA5-816D-29D67BC8EDA1}"/>
              </a:ext>
            </a:extLst>
          </p:cNvPr>
          <p:cNvSpPr>
            <a:spLocks noGrp="1"/>
          </p:cNvSpPr>
          <p:nvPr>
            <p:ph type="sldNum" sz="quarter" idx="12"/>
          </p:nvPr>
        </p:nvSpPr>
        <p:spPr/>
        <p:txBody>
          <a:bodyPr/>
          <a:lstStyle/>
          <a:p>
            <a:fld id="{3EF70BAC-4CFF-4EF1-86D7-A4269A0DB4CC}" type="slidenum">
              <a:rPr lang="fr-FR" smtClean="0"/>
              <a:t>4</a:t>
            </a:fld>
            <a:endParaRPr lang="fr-FR"/>
          </a:p>
        </p:txBody>
      </p:sp>
    </p:spTree>
    <p:extLst>
      <p:ext uri="{BB962C8B-B14F-4D97-AF65-F5344CB8AC3E}">
        <p14:creationId xmlns:p14="http://schemas.microsoft.com/office/powerpoint/2010/main" val="326359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06EA07C-4407-4162-B631-D50CEBAD6C72}"/>
              </a:ext>
            </a:extLst>
          </p:cNvPr>
          <p:cNvSpPr>
            <a:spLocks noGrp="1"/>
          </p:cNvSpPr>
          <p:nvPr>
            <p:ph idx="1"/>
          </p:nvPr>
        </p:nvSpPr>
        <p:spPr/>
        <p:txBody>
          <a:bodyPr>
            <a:normAutofit/>
          </a:bodyPr>
          <a:lstStyle/>
          <a:p>
            <a:r>
              <a:rPr lang="en-GB" dirty="0"/>
              <a:t>Target is to have</a:t>
            </a:r>
          </a:p>
          <a:p>
            <a:pPr lvl="1"/>
            <a:r>
              <a:rPr lang="en-GB" dirty="0"/>
              <a:t>A Status Report for GRBP 73</a:t>
            </a:r>
            <a:r>
              <a:rPr lang="en-GB" baseline="30000" dirty="0"/>
              <a:t>rd</a:t>
            </a:r>
            <a:r>
              <a:rPr lang="en-GB" dirty="0"/>
              <a:t>  session (January 2021)</a:t>
            </a:r>
          </a:p>
          <a:p>
            <a:pPr lvl="1"/>
            <a:r>
              <a:rPr lang="en-GB" dirty="0"/>
              <a:t>A Working Document for adoption in GRBP 74</a:t>
            </a:r>
            <a:r>
              <a:rPr lang="en-GB" baseline="30000" dirty="0"/>
              <a:t>rd</a:t>
            </a:r>
            <a:r>
              <a:rPr lang="en-GB" dirty="0"/>
              <a:t> session (September 2021)*</a:t>
            </a:r>
          </a:p>
          <a:p>
            <a:pPr lvl="1"/>
            <a:endParaRPr lang="en-GB" dirty="0"/>
          </a:p>
          <a:p>
            <a:r>
              <a:rPr lang="en-GB" sz="1800" dirty="0"/>
              <a:t>* Note: to match this target, the Working Document should be submitted by June 2021 when the test plan and analysis could be not fully completed. The Working Document could be then submitted in a ‘draft’ version to be amended in the same September 2021 GRBP session by an Informal Document. </a:t>
            </a:r>
          </a:p>
          <a:p>
            <a:endParaRPr lang="en-GB" sz="1800" dirty="0"/>
          </a:p>
          <a:p>
            <a:r>
              <a:rPr lang="en-US" sz="2400" dirty="0"/>
              <a:t>ECE/TRANS/WP.29/GRBP/2020/11 is the request from the IWG WGWT to extend the IWG mandate until September 2021.</a:t>
            </a:r>
            <a:endParaRPr lang="en-GB" sz="2400" dirty="0"/>
          </a:p>
          <a:p>
            <a:pPr marL="0" indent="0">
              <a:buNone/>
            </a:pPr>
            <a:endParaRPr lang="en-GB" sz="1800" dirty="0"/>
          </a:p>
          <a:p>
            <a:pPr marL="0" indent="0">
              <a:buNone/>
            </a:pPr>
            <a:endParaRPr lang="fr-FR" dirty="0"/>
          </a:p>
        </p:txBody>
      </p:sp>
      <p:sp>
        <p:nvSpPr>
          <p:cNvPr id="4" name="Espace réservé du pied de page 3">
            <a:extLst>
              <a:ext uri="{FF2B5EF4-FFF2-40B4-BE49-F238E27FC236}">
                <a16:creationId xmlns:a16="http://schemas.microsoft.com/office/drawing/2014/main" id="{6C775163-AA81-40CA-875D-350858B98B4C}"/>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3A9CBABA-E49A-48E5-A897-5BDFF3FA6C7A}"/>
              </a:ext>
            </a:extLst>
          </p:cNvPr>
          <p:cNvSpPr>
            <a:spLocks noGrp="1"/>
          </p:cNvSpPr>
          <p:nvPr>
            <p:ph type="sldNum" sz="quarter" idx="12"/>
          </p:nvPr>
        </p:nvSpPr>
        <p:spPr/>
        <p:txBody>
          <a:bodyPr/>
          <a:lstStyle/>
          <a:p>
            <a:fld id="{3EF70BAC-4CFF-4EF1-86D7-A4269A0DB4CC}" type="slidenum">
              <a:rPr lang="fr-FR" smtClean="0"/>
              <a:t>5</a:t>
            </a:fld>
            <a:endParaRPr lang="fr-FR"/>
          </a:p>
        </p:txBody>
      </p:sp>
      <p:sp>
        <p:nvSpPr>
          <p:cNvPr id="6" name="Titre 1">
            <a:extLst>
              <a:ext uri="{FF2B5EF4-FFF2-40B4-BE49-F238E27FC236}">
                <a16:creationId xmlns:a16="http://schemas.microsoft.com/office/drawing/2014/main" id="{8A2829A0-57D7-4ED1-966C-C4137B346359}"/>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Schedule and time constraints (2/2)</a:t>
            </a:r>
          </a:p>
        </p:txBody>
      </p:sp>
    </p:spTree>
    <p:extLst>
      <p:ext uri="{BB962C8B-B14F-4D97-AF65-F5344CB8AC3E}">
        <p14:creationId xmlns:p14="http://schemas.microsoft.com/office/powerpoint/2010/main" val="403831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09A34D-CAC3-43DF-BD20-CF5280B19995}"/>
              </a:ext>
            </a:extLst>
          </p:cNvPr>
          <p:cNvSpPr>
            <a:spLocks noGrp="1"/>
          </p:cNvSpPr>
          <p:nvPr>
            <p:ph type="title"/>
          </p:nvPr>
        </p:nvSpPr>
        <p:spPr>
          <a:xfrm>
            <a:off x="838200" y="365125"/>
            <a:ext cx="10744200" cy="1325563"/>
          </a:xfrm>
        </p:spPr>
        <p:txBody>
          <a:bodyPr/>
          <a:lstStyle/>
          <a:p>
            <a:r>
              <a:rPr lang="en-GB" dirty="0"/>
              <a:t>Objective: Wet Grip on Worn Tyre IWG</a:t>
            </a:r>
          </a:p>
        </p:txBody>
      </p:sp>
      <p:sp>
        <p:nvSpPr>
          <p:cNvPr id="3" name="Espace réservé du contenu 2">
            <a:extLst>
              <a:ext uri="{FF2B5EF4-FFF2-40B4-BE49-F238E27FC236}">
                <a16:creationId xmlns:a16="http://schemas.microsoft.com/office/drawing/2014/main" id="{616AB0E7-9A57-45AD-AA77-3D04CBE167FC}"/>
              </a:ext>
            </a:extLst>
          </p:cNvPr>
          <p:cNvSpPr>
            <a:spLocks noGrp="1"/>
          </p:cNvSpPr>
          <p:nvPr>
            <p:ph idx="1"/>
          </p:nvPr>
        </p:nvSpPr>
        <p:spPr>
          <a:xfrm>
            <a:off x="838199" y="1825625"/>
            <a:ext cx="10744199" cy="4351338"/>
          </a:xfrm>
        </p:spPr>
        <p:txBody>
          <a:bodyPr>
            <a:normAutofit fontScale="70000" lnSpcReduction="20000"/>
          </a:bodyPr>
          <a:lstStyle/>
          <a:p>
            <a:r>
              <a:rPr lang="en-GB" dirty="0"/>
              <a:t>Terms of reference: </a:t>
            </a:r>
          </a:p>
          <a:p>
            <a:pPr lvl="1"/>
            <a:r>
              <a:rPr lang="en-GB" dirty="0"/>
              <a:t>GRB-69-23 </a:t>
            </a:r>
          </a:p>
          <a:p>
            <a:pPr lvl="1"/>
            <a:r>
              <a:rPr lang="en-GB" dirty="0"/>
              <a:t>Amendment agreed based on GRBP-70-03</a:t>
            </a:r>
          </a:p>
          <a:p>
            <a:pPr lvl="1"/>
            <a:r>
              <a:rPr lang="en-US" dirty="0"/>
              <a:t>Extension of mandate by ECE/TRANS/WP.29/GRBP/2020/11</a:t>
            </a:r>
            <a:endParaRPr lang="en-GB" dirty="0"/>
          </a:p>
          <a:p>
            <a:endParaRPr lang="en-GB" dirty="0"/>
          </a:p>
          <a:p>
            <a:r>
              <a:rPr lang="en-GB" dirty="0"/>
              <a:t>To consider:</a:t>
            </a:r>
          </a:p>
          <a:p>
            <a:pPr lvl="1"/>
            <a:r>
              <a:rPr lang="en-GB" dirty="0"/>
              <a:t>Evaluation of the method for preparing a tyre to be tested in worn state</a:t>
            </a:r>
          </a:p>
          <a:p>
            <a:pPr lvl="1"/>
            <a:r>
              <a:rPr lang="en-GB" dirty="0"/>
              <a:t>Definition of test conditions</a:t>
            </a:r>
          </a:p>
          <a:p>
            <a:pPr lvl="1"/>
            <a:r>
              <a:rPr lang="en-GB" dirty="0"/>
              <a:t>Description of the test method</a:t>
            </a:r>
          </a:p>
          <a:p>
            <a:pPr lvl="1"/>
            <a:r>
              <a:rPr lang="en-GB" dirty="0"/>
              <a:t>Data analysis and measurement system analysis</a:t>
            </a:r>
          </a:p>
          <a:p>
            <a:pPr lvl="1"/>
            <a:r>
              <a:rPr lang="en-GB" dirty="0"/>
              <a:t>Threshold definition</a:t>
            </a:r>
          </a:p>
          <a:p>
            <a:pPr marL="457200" lvl="1" indent="0">
              <a:buNone/>
            </a:pPr>
            <a:endParaRPr lang="en-GB" dirty="0"/>
          </a:p>
          <a:p>
            <a:r>
              <a:rPr lang="en-GB" dirty="0"/>
              <a:t>Aim is to follow the current UN R117 and to add new requirements on wet grip for worn tyres according to the results of the IWG work. </a:t>
            </a:r>
          </a:p>
          <a:p>
            <a:pPr lvl="1"/>
            <a:r>
              <a:rPr lang="en-GB" dirty="0"/>
              <a:t>UN Regulation N° 117 </a:t>
            </a:r>
          </a:p>
          <a:p>
            <a:pPr lvl="1"/>
            <a:r>
              <a:rPr lang="en-GB" dirty="0"/>
              <a:t>for pneumatic tyres of class C1</a:t>
            </a:r>
          </a:p>
          <a:p>
            <a:pPr marL="457200" lvl="1" indent="0">
              <a:buNone/>
            </a:pPr>
            <a:endParaRPr lang="en-GB" dirty="0"/>
          </a:p>
          <a:p>
            <a:pPr marL="457200" lvl="1" indent="0">
              <a:buNone/>
            </a:pPr>
            <a:endParaRPr lang="en-GB" dirty="0"/>
          </a:p>
        </p:txBody>
      </p:sp>
      <p:sp>
        <p:nvSpPr>
          <p:cNvPr id="4" name="Espace réservé du pied de page 3">
            <a:extLst>
              <a:ext uri="{FF2B5EF4-FFF2-40B4-BE49-F238E27FC236}">
                <a16:creationId xmlns:a16="http://schemas.microsoft.com/office/drawing/2014/main" id="{3E4D5999-A910-4FCF-A1E9-EA032A322781}"/>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A748A711-B07E-4CF7-B8F3-FB3328D95A90}"/>
              </a:ext>
            </a:extLst>
          </p:cNvPr>
          <p:cNvSpPr>
            <a:spLocks noGrp="1"/>
          </p:cNvSpPr>
          <p:nvPr>
            <p:ph type="sldNum" sz="quarter" idx="12"/>
          </p:nvPr>
        </p:nvSpPr>
        <p:spPr/>
        <p:txBody>
          <a:bodyPr/>
          <a:lstStyle/>
          <a:p>
            <a:fld id="{3EF70BAC-4CFF-4EF1-86D7-A4269A0DB4CC}" type="slidenum">
              <a:rPr lang="fr-FR" smtClean="0"/>
              <a:t>6</a:t>
            </a:fld>
            <a:endParaRPr lang="fr-FR"/>
          </a:p>
        </p:txBody>
      </p:sp>
    </p:spTree>
    <p:extLst>
      <p:ext uri="{BB962C8B-B14F-4D97-AF65-F5344CB8AC3E}">
        <p14:creationId xmlns:p14="http://schemas.microsoft.com/office/powerpoint/2010/main" val="342744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0CDFC5-DDA0-4005-BAB4-D6E2D6261EDB}"/>
              </a:ext>
            </a:extLst>
          </p:cNvPr>
          <p:cNvSpPr>
            <a:spLocks noGrp="1"/>
          </p:cNvSpPr>
          <p:nvPr>
            <p:ph type="title"/>
          </p:nvPr>
        </p:nvSpPr>
        <p:spPr/>
        <p:txBody>
          <a:bodyPr/>
          <a:lstStyle/>
          <a:p>
            <a:r>
              <a:rPr lang="en-GB" dirty="0"/>
              <a:t>Status and next step of the IWG WGWT</a:t>
            </a:r>
          </a:p>
        </p:txBody>
      </p:sp>
      <p:sp>
        <p:nvSpPr>
          <p:cNvPr id="3" name="Espace réservé du contenu 2">
            <a:extLst>
              <a:ext uri="{FF2B5EF4-FFF2-40B4-BE49-F238E27FC236}">
                <a16:creationId xmlns:a16="http://schemas.microsoft.com/office/drawing/2014/main" id="{E5341869-86D2-457B-ACE5-AF1BB99AAED2}"/>
              </a:ext>
            </a:extLst>
          </p:cNvPr>
          <p:cNvSpPr>
            <a:spLocks noGrp="1"/>
          </p:cNvSpPr>
          <p:nvPr>
            <p:ph idx="1"/>
          </p:nvPr>
        </p:nvSpPr>
        <p:spPr>
          <a:xfrm>
            <a:off x="774589" y="1531427"/>
            <a:ext cx="11080806" cy="4961448"/>
          </a:xfrm>
        </p:spPr>
        <p:txBody>
          <a:bodyPr>
            <a:normAutofit/>
          </a:bodyPr>
          <a:lstStyle/>
          <a:p>
            <a:pPr marL="0" indent="0">
              <a:buNone/>
            </a:pPr>
            <a:endParaRPr lang="en-GB" dirty="0"/>
          </a:p>
          <a:p>
            <a:pPr lvl="1"/>
            <a:r>
              <a:rPr lang="en-GB" dirty="0"/>
              <a:t>Definition of worn tyres and buffing procedure (proposal agreed)</a:t>
            </a:r>
          </a:p>
          <a:p>
            <a:pPr lvl="2"/>
            <a:r>
              <a:rPr lang="en-GB" dirty="0"/>
              <a:t>Parameters (remaining tread depth, roughness, wear profile) to be assessed by the test campaign. </a:t>
            </a:r>
          </a:p>
          <a:p>
            <a:pPr marL="914400" lvl="2" indent="0">
              <a:buNone/>
            </a:pPr>
            <a:endParaRPr lang="en-GB" dirty="0"/>
          </a:p>
          <a:p>
            <a:pPr lvl="1"/>
            <a:r>
              <a:rPr lang="en-GB" dirty="0"/>
              <a:t>Wet grip test procedure</a:t>
            </a:r>
          </a:p>
          <a:p>
            <a:pPr lvl="2"/>
            <a:r>
              <a:rPr lang="en-GB" dirty="0"/>
              <a:t>IWG agreed to refer to the future Wet Grip test procedure (GRBP-70-20)</a:t>
            </a:r>
          </a:p>
          <a:p>
            <a:pPr lvl="2"/>
            <a:r>
              <a:rPr lang="en-GB" dirty="0"/>
              <a:t>Parameters (reference tyre, test conditions, tyre sizes, …) to be assessed by the test campaign. </a:t>
            </a:r>
          </a:p>
          <a:p>
            <a:pPr marL="914400" lvl="2" indent="0">
              <a:buNone/>
            </a:pPr>
            <a:endParaRPr lang="en-GB" dirty="0"/>
          </a:p>
          <a:p>
            <a:pPr lvl="1"/>
            <a:r>
              <a:rPr lang="en-GB" dirty="0"/>
              <a:t>Test campaign</a:t>
            </a:r>
          </a:p>
          <a:p>
            <a:pPr lvl="2"/>
            <a:r>
              <a:rPr lang="en-GB" dirty="0"/>
              <a:t>agreed and shared within the IWG</a:t>
            </a:r>
          </a:p>
          <a:p>
            <a:pPr lvl="2"/>
            <a:r>
              <a:rPr lang="en-GB" dirty="0"/>
              <a:t>Around 900 tyres to be tested representing the C1 market.</a:t>
            </a:r>
          </a:p>
          <a:p>
            <a:pPr lvl="2"/>
            <a:endParaRPr lang="en-GB" dirty="0"/>
          </a:p>
        </p:txBody>
      </p:sp>
      <p:sp>
        <p:nvSpPr>
          <p:cNvPr id="6" name="Espace réservé du pied de page 5">
            <a:extLst>
              <a:ext uri="{FF2B5EF4-FFF2-40B4-BE49-F238E27FC236}">
                <a16:creationId xmlns:a16="http://schemas.microsoft.com/office/drawing/2014/main" id="{726E4F44-D763-4795-9CFD-BC937B85CE8E}"/>
              </a:ext>
            </a:extLst>
          </p:cNvPr>
          <p:cNvSpPr>
            <a:spLocks noGrp="1"/>
          </p:cNvSpPr>
          <p:nvPr>
            <p:ph type="ftr" sz="quarter" idx="11"/>
          </p:nvPr>
        </p:nvSpPr>
        <p:spPr/>
        <p:txBody>
          <a:bodyPr/>
          <a:lstStyle/>
          <a:p>
            <a:r>
              <a:rPr lang="en-US"/>
              <a:t>IWG for Wet Grip On Worn Tyres</a:t>
            </a:r>
            <a:endParaRPr lang="fr-FR"/>
          </a:p>
        </p:txBody>
      </p:sp>
      <p:sp>
        <p:nvSpPr>
          <p:cNvPr id="7" name="Espace réservé du numéro de diapositive 6">
            <a:extLst>
              <a:ext uri="{FF2B5EF4-FFF2-40B4-BE49-F238E27FC236}">
                <a16:creationId xmlns:a16="http://schemas.microsoft.com/office/drawing/2014/main" id="{F89BCE72-AC20-4780-A0F5-65D650F7FF45}"/>
              </a:ext>
            </a:extLst>
          </p:cNvPr>
          <p:cNvSpPr>
            <a:spLocks noGrp="1"/>
          </p:cNvSpPr>
          <p:nvPr>
            <p:ph type="sldNum" sz="quarter" idx="12"/>
          </p:nvPr>
        </p:nvSpPr>
        <p:spPr/>
        <p:txBody>
          <a:bodyPr/>
          <a:lstStyle/>
          <a:p>
            <a:fld id="{3EF70BAC-4CFF-4EF1-86D7-A4269A0DB4CC}" type="slidenum">
              <a:rPr lang="fr-FR" smtClean="0"/>
              <a:t>7</a:t>
            </a:fld>
            <a:endParaRPr lang="fr-FR"/>
          </a:p>
        </p:txBody>
      </p:sp>
    </p:spTree>
    <p:extLst>
      <p:ext uri="{BB962C8B-B14F-4D97-AF65-F5344CB8AC3E}">
        <p14:creationId xmlns:p14="http://schemas.microsoft.com/office/powerpoint/2010/main" val="1348037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E12659-4EC4-428F-AE9C-78A3C0001BE4}"/>
              </a:ext>
            </a:extLst>
          </p:cNvPr>
          <p:cNvSpPr>
            <a:spLocks noGrp="1"/>
          </p:cNvSpPr>
          <p:nvPr>
            <p:ph type="title"/>
          </p:nvPr>
        </p:nvSpPr>
        <p:spPr/>
        <p:txBody>
          <a:bodyPr/>
          <a:lstStyle/>
          <a:p>
            <a:r>
              <a:rPr lang="en-GB" dirty="0"/>
              <a:t>Status and next step of the IWG WGWT</a:t>
            </a:r>
            <a:endParaRPr lang="fr-FR" dirty="0"/>
          </a:p>
        </p:txBody>
      </p:sp>
      <p:sp>
        <p:nvSpPr>
          <p:cNvPr id="3" name="Espace réservé du contenu 2">
            <a:extLst>
              <a:ext uri="{FF2B5EF4-FFF2-40B4-BE49-F238E27FC236}">
                <a16:creationId xmlns:a16="http://schemas.microsoft.com/office/drawing/2014/main" id="{0C144E8E-A822-49E6-B880-2BE9CE37F956}"/>
              </a:ext>
            </a:extLst>
          </p:cNvPr>
          <p:cNvSpPr>
            <a:spLocks noGrp="1"/>
          </p:cNvSpPr>
          <p:nvPr>
            <p:ph idx="1"/>
          </p:nvPr>
        </p:nvSpPr>
        <p:spPr/>
        <p:txBody>
          <a:bodyPr/>
          <a:lstStyle/>
          <a:p>
            <a:r>
              <a:rPr lang="en-GB" dirty="0">
                <a:solidFill>
                  <a:srgbClr val="FF0000"/>
                </a:solidFill>
              </a:rPr>
              <a:t>Work progress since last GRBP</a:t>
            </a:r>
          </a:p>
          <a:p>
            <a:pPr lvl="1"/>
            <a:r>
              <a:rPr lang="en-GB" dirty="0">
                <a:solidFill>
                  <a:srgbClr val="FF0000"/>
                </a:solidFill>
              </a:rPr>
              <a:t>Covid-19 impacted the IWG Workplan</a:t>
            </a:r>
          </a:p>
          <a:p>
            <a:pPr lvl="1"/>
            <a:r>
              <a:rPr lang="en-GB" dirty="0">
                <a:solidFill>
                  <a:srgbClr val="FF0000"/>
                </a:solidFill>
              </a:rPr>
              <a:t>Logistics are completed</a:t>
            </a:r>
          </a:p>
          <a:p>
            <a:pPr lvl="1"/>
            <a:r>
              <a:rPr lang="en-GB" dirty="0">
                <a:solidFill>
                  <a:srgbClr val="FF0000"/>
                </a:solidFill>
              </a:rPr>
              <a:t>Buffing process is ongoing and in line with IWG plan</a:t>
            </a:r>
          </a:p>
          <a:p>
            <a:pPr lvl="1"/>
            <a:r>
              <a:rPr lang="en-GB" dirty="0">
                <a:solidFill>
                  <a:srgbClr val="FF0000"/>
                </a:solidFill>
              </a:rPr>
              <a:t>Test report templates have been prepared and data compiling process is defined.</a:t>
            </a:r>
          </a:p>
          <a:p>
            <a:pPr lvl="1"/>
            <a:r>
              <a:rPr lang="en-GB" dirty="0">
                <a:solidFill>
                  <a:srgbClr val="FF0000"/>
                </a:solidFill>
              </a:rPr>
              <a:t>First tests started in July</a:t>
            </a:r>
          </a:p>
          <a:p>
            <a:endParaRPr lang="fr-FR" dirty="0"/>
          </a:p>
        </p:txBody>
      </p:sp>
      <p:sp>
        <p:nvSpPr>
          <p:cNvPr id="4" name="Espace réservé du pied de page 3">
            <a:extLst>
              <a:ext uri="{FF2B5EF4-FFF2-40B4-BE49-F238E27FC236}">
                <a16:creationId xmlns:a16="http://schemas.microsoft.com/office/drawing/2014/main" id="{FB6C6392-8118-4479-9179-DBFC62F4FB5D}"/>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0DFC5D2A-784D-47D5-A21B-8B84C5467E49}"/>
              </a:ext>
            </a:extLst>
          </p:cNvPr>
          <p:cNvSpPr>
            <a:spLocks noGrp="1"/>
          </p:cNvSpPr>
          <p:nvPr>
            <p:ph type="sldNum" sz="quarter" idx="12"/>
          </p:nvPr>
        </p:nvSpPr>
        <p:spPr/>
        <p:txBody>
          <a:bodyPr/>
          <a:lstStyle/>
          <a:p>
            <a:fld id="{3EF70BAC-4CFF-4EF1-86D7-A4269A0DB4CC}" type="slidenum">
              <a:rPr lang="fr-FR" smtClean="0"/>
              <a:t>8</a:t>
            </a:fld>
            <a:endParaRPr lang="fr-FR"/>
          </a:p>
        </p:txBody>
      </p:sp>
    </p:spTree>
    <p:extLst>
      <p:ext uri="{BB962C8B-B14F-4D97-AF65-F5344CB8AC3E}">
        <p14:creationId xmlns:p14="http://schemas.microsoft.com/office/powerpoint/2010/main" val="1935539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3E7583-38F9-4162-A3DF-D10BA3DB3C76}"/>
              </a:ext>
            </a:extLst>
          </p:cNvPr>
          <p:cNvSpPr>
            <a:spLocks noGrp="1"/>
          </p:cNvSpPr>
          <p:nvPr>
            <p:ph type="title"/>
          </p:nvPr>
        </p:nvSpPr>
        <p:spPr/>
        <p:txBody>
          <a:bodyPr/>
          <a:lstStyle/>
          <a:p>
            <a:r>
              <a:rPr lang="en-GB" dirty="0"/>
              <a:t>Target timeline</a:t>
            </a:r>
            <a:endParaRPr lang="fr-FR" dirty="0"/>
          </a:p>
        </p:txBody>
      </p:sp>
      <p:sp>
        <p:nvSpPr>
          <p:cNvPr id="3" name="Espace réservé du contenu 2">
            <a:extLst>
              <a:ext uri="{FF2B5EF4-FFF2-40B4-BE49-F238E27FC236}">
                <a16:creationId xmlns:a16="http://schemas.microsoft.com/office/drawing/2014/main" id="{5A89EF29-374D-4513-B678-C62F39E87421}"/>
              </a:ext>
            </a:extLst>
          </p:cNvPr>
          <p:cNvSpPr>
            <a:spLocks noGrp="1"/>
          </p:cNvSpPr>
          <p:nvPr>
            <p:ph idx="1"/>
          </p:nvPr>
        </p:nvSpPr>
        <p:spPr/>
        <p:txBody>
          <a:bodyPr/>
          <a:lstStyle/>
          <a:p>
            <a:endParaRPr lang="fr-FR" dirty="0"/>
          </a:p>
        </p:txBody>
      </p:sp>
      <p:sp>
        <p:nvSpPr>
          <p:cNvPr id="4" name="Espace réservé du pied de page 3">
            <a:extLst>
              <a:ext uri="{FF2B5EF4-FFF2-40B4-BE49-F238E27FC236}">
                <a16:creationId xmlns:a16="http://schemas.microsoft.com/office/drawing/2014/main" id="{2C30E9E0-DB4C-488A-AD08-A1228296E732}"/>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43BBD4C4-B8C5-4697-B308-029FA964AA95}"/>
              </a:ext>
            </a:extLst>
          </p:cNvPr>
          <p:cNvSpPr>
            <a:spLocks noGrp="1"/>
          </p:cNvSpPr>
          <p:nvPr>
            <p:ph type="sldNum" sz="quarter" idx="12"/>
          </p:nvPr>
        </p:nvSpPr>
        <p:spPr/>
        <p:txBody>
          <a:bodyPr/>
          <a:lstStyle/>
          <a:p>
            <a:fld id="{3EF70BAC-4CFF-4EF1-86D7-A4269A0DB4CC}" type="slidenum">
              <a:rPr lang="fr-FR" smtClean="0"/>
              <a:t>9</a:t>
            </a:fld>
            <a:endParaRPr lang="fr-FR"/>
          </a:p>
        </p:txBody>
      </p:sp>
      <p:graphicFrame>
        <p:nvGraphicFramePr>
          <p:cNvPr id="6" name="Objet 5">
            <a:extLst>
              <a:ext uri="{FF2B5EF4-FFF2-40B4-BE49-F238E27FC236}">
                <a16:creationId xmlns:a16="http://schemas.microsoft.com/office/drawing/2014/main" id="{935D236E-4BB1-47F0-9229-A3D34CE5190B}"/>
              </a:ext>
            </a:extLst>
          </p:cNvPr>
          <p:cNvGraphicFramePr>
            <a:graphicFrameLocks noChangeAspect="1"/>
          </p:cNvGraphicFramePr>
          <p:nvPr>
            <p:extLst>
              <p:ext uri="{D42A27DB-BD31-4B8C-83A1-F6EECF244321}">
                <p14:modId xmlns:p14="http://schemas.microsoft.com/office/powerpoint/2010/main" val="1837543148"/>
              </p:ext>
            </p:extLst>
          </p:nvPr>
        </p:nvGraphicFramePr>
        <p:xfrm>
          <a:off x="298450" y="1849438"/>
          <a:ext cx="11595100" cy="3155950"/>
        </p:xfrm>
        <a:graphic>
          <a:graphicData uri="http://schemas.openxmlformats.org/presentationml/2006/ole">
            <mc:AlternateContent xmlns:mc="http://schemas.openxmlformats.org/markup-compatibility/2006">
              <mc:Choice xmlns:v="urn:schemas-microsoft-com:vml" Requires="v">
                <p:oleObj spid="_x0000_s1036" name="Worksheet" r:id="rId3" imgW="11595026" imgH="3155856" progId="Excel.Sheet.12">
                  <p:embed/>
                </p:oleObj>
              </mc:Choice>
              <mc:Fallback>
                <p:oleObj name="Worksheet" r:id="rId3" imgW="11595026" imgH="3155856" progId="Excel.Sheet.12">
                  <p:embed/>
                  <p:pic>
                    <p:nvPicPr>
                      <p:cNvPr id="0" name=""/>
                      <p:cNvPicPr/>
                      <p:nvPr/>
                    </p:nvPicPr>
                    <p:blipFill>
                      <a:blip r:embed="rId4"/>
                      <a:stretch>
                        <a:fillRect/>
                      </a:stretch>
                    </p:blipFill>
                    <p:spPr>
                      <a:xfrm>
                        <a:off x="298450" y="1849438"/>
                        <a:ext cx="11595100" cy="3155950"/>
                      </a:xfrm>
                      <a:prstGeom prst="rect">
                        <a:avLst/>
                      </a:prstGeom>
                    </p:spPr>
                  </p:pic>
                </p:oleObj>
              </mc:Fallback>
            </mc:AlternateContent>
          </a:graphicData>
        </a:graphic>
      </p:graphicFrame>
    </p:spTree>
    <p:extLst>
      <p:ext uri="{BB962C8B-B14F-4D97-AF65-F5344CB8AC3E}">
        <p14:creationId xmlns:p14="http://schemas.microsoft.com/office/powerpoint/2010/main" val="4426345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5915</TotalTime>
  <Words>808</Words>
  <Application>Microsoft Office PowerPoint</Application>
  <PresentationFormat>Widescreen</PresentationFormat>
  <Paragraphs>115</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Calibri Light</vt:lpstr>
      <vt:lpstr>Thème Office</vt:lpstr>
      <vt:lpstr>Worksheet</vt:lpstr>
      <vt:lpstr>PowerPoint Presentation</vt:lpstr>
      <vt:lpstr>Background and roles</vt:lpstr>
      <vt:lpstr>Meetings and participants</vt:lpstr>
      <vt:lpstr>Schedule and time constraints (1/2)</vt:lpstr>
      <vt:lpstr>PowerPoint Presentation</vt:lpstr>
      <vt:lpstr>Objective: Wet Grip on Worn Tyre IWG</vt:lpstr>
      <vt:lpstr>Status and next step of the IWG WGWT</vt:lpstr>
      <vt:lpstr>Status and next step of the IWG WGWT</vt:lpstr>
      <vt:lpstr>Target timeline</vt:lpstr>
      <vt:lpstr>Extension of IWG WG WT scope</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ECollot</dc:creator>
  <cp:lastModifiedBy>E/ECE/324/Rev.2/Add.122/Rev.2/Amend.4</cp:lastModifiedBy>
  <cp:revision>79</cp:revision>
  <dcterms:created xsi:type="dcterms:W3CDTF">2019-09-06T13:35:01Z</dcterms:created>
  <dcterms:modified xsi:type="dcterms:W3CDTF">2020-08-31T07:46:18Z</dcterms:modified>
</cp:coreProperties>
</file>