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3"/>
  </p:notesMasterIdLst>
  <p:handoutMasterIdLst>
    <p:handoutMasterId r:id="rId14"/>
  </p:handoutMasterIdLst>
  <p:sldIdLst>
    <p:sldId id="307" r:id="rId2"/>
    <p:sldId id="338" r:id="rId3"/>
    <p:sldId id="327" r:id="rId4"/>
    <p:sldId id="339" r:id="rId5"/>
    <p:sldId id="322" r:id="rId6"/>
    <p:sldId id="342" r:id="rId7"/>
    <p:sldId id="320" r:id="rId8"/>
    <p:sldId id="331" r:id="rId9"/>
    <p:sldId id="334" r:id="rId10"/>
    <p:sldId id="341" r:id="rId11"/>
    <p:sldId id="293" r:id="rId12"/>
  </p:sldIdLst>
  <p:sldSz cx="12192000" cy="6858000"/>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Пронин Михаил" initials="ПМ" lastIdx="1" clrIdx="0">
    <p:extLst>
      <p:ext uri="{19B8F6BF-5375-455C-9EA6-DF929625EA0E}">
        <p15:presenceInfo xmlns:p15="http://schemas.microsoft.com/office/powerpoint/2012/main" userId="S-1-5-21-3892735234-629040388-1051393456-30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Светлый стиль 2 — акцент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35" autoAdjust="0"/>
    <p:restoredTop sz="97478" autoAdjust="0"/>
  </p:normalViewPr>
  <p:slideViewPr>
    <p:cSldViewPr snapToGrid="0">
      <p:cViewPr varScale="1">
        <p:scale>
          <a:sx n="97" d="100"/>
          <a:sy n="97" d="100"/>
        </p:scale>
        <p:origin x="84" y="35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168" d="100"/>
          <a:sy n="168" d="100"/>
        </p:scale>
        <p:origin x="2388" y="132"/>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Дата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4CABCB36-3993-449F-AC94-477EC88A8EED}" type="datetimeFigureOut">
              <a:rPr lang="ru-RU" smtClean="0"/>
              <a:pPr/>
              <a:t>10.03.2020</a:t>
            </a:fld>
            <a:endParaRPr lang="ru-RU"/>
          </a:p>
        </p:txBody>
      </p:sp>
      <p:sp>
        <p:nvSpPr>
          <p:cNvPr id="5" name="Номер слайда 4"/>
          <p:cNvSpPr>
            <a:spLocks noGrp="1"/>
          </p:cNvSpPr>
          <p:nvPr>
            <p:ph type="sldNum" sz="quarter" idx="3"/>
          </p:nvPr>
        </p:nvSpPr>
        <p:spPr>
          <a:xfrm>
            <a:off x="5621696" y="6457410"/>
            <a:ext cx="4302625" cy="340265"/>
          </a:xfrm>
          <a:prstGeom prst="rect">
            <a:avLst/>
          </a:prstGeom>
        </p:spPr>
        <p:txBody>
          <a:bodyPr vert="horz" lIns="91440" tIns="45720" rIns="91440" bIns="45720" rtlCol="0" anchor="b"/>
          <a:lstStyle>
            <a:lvl1pPr algn="r">
              <a:defRPr sz="1200"/>
            </a:lvl1pPr>
          </a:lstStyle>
          <a:p>
            <a:fld id="{29A31743-522E-4076-B4FA-B15E4921B8C7}" type="slidenum">
              <a:rPr lang="ru-RU" smtClean="0"/>
              <a:pPr/>
              <a:t>‹#›</a:t>
            </a:fld>
            <a:endParaRPr lang="ru-RU"/>
          </a:p>
        </p:txBody>
      </p:sp>
      <p:sp>
        <p:nvSpPr>
          <p:cNvPr id="7" name="Нижний колонтитул 6"/>
          <p:cNvSpPr>
            <a:spLocks noGrp="1"/>
          </p:cNvSpPr>
          <p:nvPr>
            <p:ph type="ftr" sz="quarter" idx="2"/>
          </p:nvPr>
        </p:nvSpPr>
        <p:spPr>
          <a:xfrm>
            <a:off x="0" y="6456363"/>
            <a:ext cx="4302125" cy="341312"/>
          </a:xfrm>
          <a:prstGeom prst="rect">
            <a:avLst/>
          </a:prstGeom>
        </p:spPr>
        <p:txBody>
          <a:bodyPr vert="horz" lIns="91440" tIns="45720" rIns="91440" bIns="45720" rtlCol="0" anchor="b"/>
          <a:lstStyle>
            <a:lvl1pPr algn="l">
              <a:defRPr sz="1200"/>
            </a:lvl1pPr>
          </a:lstStyle>
          <a:p>
            <a:endParaRPr lang="ru-RU"/>
          </a:p>
        </p:txBody>
      </p:sp>
    </p:spTree>
    <p:extLst>
      <p:ext uri="{BB962C8B-B14F-4D97-AF65-F5344CB8AC3E}">
        <p14:creationId xmlns:p14="http://schemas.microsoft.com/office/powerpoint/2010/main" val="4243733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621696" y="0"/>
            <a:ext cx="4302625" cy="340265"/>
          </a:xfrm>
          <a:prstGeom prst="rect">
            <a:avLst/>
          </a:prstGeom>
        </p:spPr>
        <p:txBody>
          <a:bodyPr vert="horz" lIns="91440" tIns="45720" rIns="91440" bIns="45720" rtlCol="0"/>
          <a:lstStyle>
            <a:lvl1pPr algn="r">
              <a:defRPr sz="1200"/>
            </a:lvl1pPr>
          </a:lstStyle>
          <a:p>
            <a:fld id="{71A68CC3-6939-464D-832F-47559150F51B}" type="datetimeFigureOut">
              <a:rPr lang="ru-RU" smtClean="0"/>
              <a:pPr/>
              <a:t>10.03.2020</a:t>
            </a:fld>
            <a:endParaRPr lang="ru-RU"/>
          </a:p>
        </p:txBody>
      </p:sp>
      <p:sp>
        <p:nvSpPr>
          <p:cNvPr id="4" name="Образ слайда 3"/>
          <p:cNvSpPr>
            <a:spLocks noGrp="1" noRot="1" noChangeAspect="1"/>
          </p:cNvSpPr>
          <p:nvPr>
            <p:ph type="sldImg" idx="2"/>
          </p:nvPr>
        </p:nvSpPr>
        <p:spPr>
          <a:xfrm>
            <a:off x="2925763" y="850900"/>
            <a:ext cx="4075112" cy="22923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92201" y="3271103"/>
            <a:ext cx="7942238" cy="2676455"/>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6457410"/>
            <a:ext cx="4302625" cy="34026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621696" y="6457410"/>
            <a:ext cx="4302625" cy="340265"/>
          </a:xfrm>
          <a:prstGeom prst="rect">
            <a:avLst/>
          </a:prstGeom>
        </p:spPr>
        <p:txBody>
          <a:bodyPr vert="horz" lIns="91440" tIns="45720" rIns="91440" bIns="45720" rtlCol="0" anchor="b"/>
          <a:lstStyle>
            <a:lvl1pPr algn="r">
              <a:defRPr sz="1200"/>
            </a:lvl1pPr>
          </a:lstStyle>
          <a:p>
            <a:fld id="{7060D1C5-7485-499D-871A-B9904EDE471B}" type="slidenum">
              <a:rPr lang="ru-RU" smtClean="0"/>
              <a:pPr/>
              <a:t>‹#›</a:t>
            </a:fld>
            <a:endParaRPr lang="ru-RU"/>
          </a:p>
        </p:txBody>
      </p:sp>
    </p:spTree>
    <p:extLst>
      <p:ext uri="{BB962C8B-B14F-4D97-AF65-F5344CB8AC3E}">
        <p14:creationId xmlns:p14="http://schemas.microsoft.com/office/powerpoint/2010/main" val="3667307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060D1C5-7485-499D-871A-B9904EDE471B}" type="slidenum">
              <a:rPr lang="ru-RU" smtClean="0"/>
              <a:pPr/>
              <a:t>1</a:t>
            </a:fld>
            <a:endParaRPr lang="ru-RU"/>
          </a:p>
        </p:txBody>
      </p:sp>
    </p:spTree>
    <p:extLst>
      <p:ext uri="{BB962C8B-B14F-4D97-AF65-F5344CB8AC3E}">
        <p14:creationId xmlns:p14="http://schemas.microsoft.com/office/powerpoint/2010/main" val="315700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4" name="Текст 8"/>
          <p:cNvSpPr>
            <a:spLocks noGrp="1"/>
          </p:cNvSpPr>
          <p:nvPr>
            <p:ph type="body" sz="quarter" idx="13" hasCustomPrompt="1"/>
          </p:nvPr>
        </p:nvSpPr>
        <p:spPr>
          <a:xfrm>
            <a:off x="1530755" y="2354078"/>
            <a:ext cx="9144000" cy="750049"/>
          </a:xfrm>
          <a:prstGeom prst="rect">
            <a:avLst/>
          </a:prstGeom>
        </p:spPr>
        <p:txBody>
          <a:bodyPr anchor="b">
            <a:noAutofit/>
          </a:bodyPr>
          <a:lstStyle>
            <a:lvl1pPr marL="0" indent="0" algn="ctr">
              <a:buNone/>
              <a:defRPr sz="4000" b="1" spc="-150" baseline="0">
                <a:solidFill>
                  <a:schemeClr val="accent3">
                    <a:lumMod val="10000"/>
                  </a:schemeClr>
                </a:solidFill>
                <a:latin typeface="Myriad Pro Cond" panose="020B0506030403020204" pitchFamily="34" charset="0"/>
                <a:cs typeface="Times New Roman" panose="02020603050405020304" pitchFamily="18" charset="0"/>
              </a:defRPr>
            </a:lvl1pPr>
          </a:lstStyle>
          <a:p>
            <a:pPr lvl="0"/>
            <a:r>
              <a:rPr lang="ru-RU" dirty="0"/>
              <a:t>Название презентации</a:t>
            </a:r>
          </a:p>
        </p:txBody>
      </p:sp>
      <p:sp>
        <p:nvSpPr>
          <p:cNvPr id="5" name="Текст 8"/>
          <p:cNvSpPr>
            <a:spLocks noGrp="1"/>
          </p:cNvSpPr>
          <p:nvPr>
            <p:ph type="body" sz="quarter" idx="14" hasCustomPrompt="1"/>
          </p:nvPr>
        </p:nvSpPr>
        <p:spPr>
          <a:xfrm>
            <a:off x="1530755" y="3111371"/>
            <a:ext cx="9144000" cy="482991"/>
          </a:xfrm>
          <a:prstGeom prst="rect">
            <a:avLst/>
          </a:prstGeom>
        </p:spPr>
        <p:txBody>
          <a:bodyPr anchor="ctr">
            <a:noAutofit/>
          </a:bodyPr>
          <a:lstStyle>
            <a:lvl1pPr marL="0" indent="0" algn="ctr">
              <a:buNone/>
              <a:defRPr sz="2400" b="0" spc="-150" baseline="0">
                <a:solidFill>
                  <a:schemeClr val="bg1">
                    <a:lumMod val="65000"/>
                  </a:schemeClr>
                </a:solidFill>
                <a:latin typeface="Myriad Pro Cond" panose="020B0506030403020204" pitchFamily="34" charset="0"/>
                <a:cs typeface="Times New Roman" panose="02020603050405020304" pitchFamily="18" charset="0"/>
              </a:defRPr>
            </a:lvl1pPr>
          </a:lstStyle>
          <a:p>
            <a:pPr lvl="0"/>
            <a:r>
              <a:rPr lang="ru-RU" dirty="0"/>
              <a:t>Название проекта или шифр или комментарий</a:t>
            </a:r>
          </a:p>
        </p:txBody>
      </p:sp>
      <p:sp>
        <p:nvSpPr>
          <p:cNvPr id="6" name="Дата 3"/>
          <p:cNvSpPr>
            <a:spLocks noGrp="1"/>
          </p:cNvSpPr>
          <p:nvPr>
            <p:ph type="dt" sz="half" idx="2"/>
          </p:nvPr>
        </p:nvSpPr>
        <p:spPr>
          <a:xfrm>
            <a:off x="4731155" y="6465167"/>
            <a:ext cx="2743200" cy="365125"/>
          </a:xfrm>
          <a:prstGeom prst="rect">
            <a:avLst/>
          </a:prstGeom>
        </p:spPr>
        <p:txBody>
          <a:bodyPr vert="horz" lIns="91440" tIns="45720" rIns="91440" bIns="45720" rtlCol="0" anchor="ctr"/>
          <a:lstStyle>
            <a:lvl1pPr algn="ctr">
              <a:defRPr sz="1100">
                <a:solidFill>
                  <a:schemeClr val="bg1">
                    <a:lumMod val="50000"/>
                  </a:schemeClr>
                </a:solidFill>
                <a:latin typeface="Myriad Pro Cond" panose="020B0506030403020204" pitchFamily="34" charset="0"/>
              </a:defRPr>
            </a:lvl1pPr>
          </a:lstStyle>
          <a:p>
            <a:endParaRPr lang="ru-RU" dirty="0"/>
          </a:p>
        </p:txBody>
      </p:sp>
    </p:spTree>
    <p:extLst>
      <p:ext uri="{BB962C8B-B14F-4D97-AF65-F5344CB8AC3E}">
        <p14:creationId xmlns:p14="http://schemas.microsoft.com/office/powerpoint/2010/main" val="344366821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Разделитель">
    <p:spTree>
      <p:nvGrpSpPr>
        <p:cNvPr id="1" name=""/>
        <p:cNvGrpSpPr/>
        <p:nvPr/>
      </p:nvGrpSpPr>
      <p:grpSpPr>
        <a:xfrm>
          <a:off x="0" y="0"/>
          <a:ext cx="0" cy="0"/>
          <a:chOff x="0" y="0"/>
          <a:chExt cx="0" cy="0"/>
        </a:xfrm>
      </p:grpSpPr>
      <p:sp>
        <p:nvSpPr>
          <p:cNvPr id="7" name="Номер слайда 4"/>
          <p:cNvSpPr>
            <a:spLocks noGrp="1"/>
          </p:cNvSpPr>
          <p:nvPr>
            <p:ph type="sldNum" sz="quarter" idx="4"/>
          </p:nvPr>
        </p:nvSpPr>
        <p:spPr>
          <a:xfrm>
            <a:off x="11815010" y="6545151"/>
            <a:ext cx="376989" cy="222584"/>
          </a:xfrm>
          <a:prstGeom prst="rect">
            <a:avLst/>
          </a:prstGeom>
        </p:spPr>
        <p:txBody>
          <a:bodyPr vert="horz" lIns="91440" tIns="45720" rIns="91440" bIns="45720" rtlCol="0" anchor="ctr"/>
          <a:lstStyle>
            <a:lvl1pPr algn="r">
              <a:defRPr sz="1100">
                <a:solidFill>
                  <a:schemeClr val="bg1">
                    <a:lumMod val="50000"/>
                  </a:schemeClr>
                </a:solidFill>
                <a:latin typeface="Myriad Pro Cond" panose="020B0506030403020204" pitchFamily="34" charset="0"/>
                <a:cs typeface="Times New Roman" panose="02020603050405020304" pitchFamily="18" charset="0"/>
              </a:defRPr>
            </a:lvl1pPr>
          </a:lstStyle>
          <a:p>
            <a:fld id="{D57F1E4F-1CFF-5643-939E-217C01CDF565}" type="slidenum">
              <a:rPr lang="en-US" smtClean="0"/>
              <a:pPr/>
              <a:t>‹#›</a:t>
            </a:fld>
            <a:endParaRPr lang="en-US" dirty="0"/>
          </a:p>
        </p:txBody>
      </p:sp>
      <p:sp>
        <p:nvSpPr>
          <p:cNvPr id="8" name="Текст 8"/>
          <p:cNvSpPr>
            <a:spLocks noGrp="1"/>
          </p:cNvSpPr>
          <p:nvPr>
            <p:ph type="body" sz="quarter" idx="13" hasCustomPrompt="1"/>
          </p:nvPr>
        </p:nvSpPr>
        <p:spPr>
          <a:xfrm>
            <a:off x="1530755" y="2355215"/>
            <a:ext cx="9144000" cy="750049"/>
          </a:xfrm>
          <a:prstGeom prst="rect">
            <a:avLst/>
          </a:prstGeom>
        </p:spPr>
        <p:txBody>
          <a:bodyPr anchor="ctr">
            <a:noAutofit/>
          </a:bodyPr>
          <a:lstStyle>
            <a:lvl1pPr marL="0" indent="0" algn="ctr">
              <a:buNone/>
              <a:defRPr sz="4000" b="1" spc="-150" baseline="0">
                <a:solidFill>
                  <a:schemeClr val="accent3">
                    <a:lumMod val="10000"/>
                  </a:schemeClr>
                </a:solidFill>
                <a:latin typeface="Myriad Pro Cond" panose="020B0506030403020204" pitchFamily="34" charset="0"/>
                <a:cs typeface="Times New Roman" panose="02020603050405020304" pitchFamily="18" charset="0"/>
              </a:defRPr>
            </a:lvl1pPr>
          </a:lstStyle>
          <a:p>
            <a:pPr lvl="0"/>
            <a:r>
              <a:rPr lang="ru-RU" dirty="0"/>
              <a:t>Заголовок разделителя</a:t>
            </a:r>
          </a:p>
        </p:txBody>
      </p:sp>
    </p:spTree>
    <p:extLst>
      <p:ext uri="{BB962C8B-B14F-4D97-AF65-F5344CB8AC3E}">
        <p14:creationId xmlns:p14="http://schemas.microsoft.com/office/powerpoint/2010/main" val="1813421854"/>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Слайд">
    <p:spTree>
      <p:nvGrpSpPr>
        <p:cNvPr id="1" name=""/>
        <p:cNvGrpSpPr/>
        <p:nvPr/>
      </p:nvGrpSpPr>
      <p:grpSpPr>
        <a:xfrm>
          <a:off x="0" y="0"/>
          <a:ext cx="0" cy="0"/>
          <a:chOff x="0" y="0"/>
          <a:chExt cx="0" cy="0"/>
        </a:xfrm>
      </p:grpSpPr>
      <p:sp>
        <p:nvSpPr>
          <p:cNvPr id="4" name="Текст 8"/>
          <p:cNvSpPr>
            <a:spLocks noGrp="1"/>
          </p:cNvSpPr>
          <p:nvPr>
            <p:ph type="body" sz="quarter" idx="15" hasCustomPrompt="1"/>
          </p:nvPr>
        </p:nvSpPr>
        <p:spPr>
          <a:xfrm>
            <a:off x="55478" y="160812"/>
            <a:ext cx="9144000" cy="314024"/>
          </a:xfrm>
          <a:prstGeom prst="rect">
            <a:avLst/>
          </a:prstGeom>
        </p:spPr>
        <p:txBody>
          <a:bodyPr anchor="b">
            <a:noAutofit/>
          </a:bodyPr>
          <a:lstStyle>
            <a:lvl1pPr marL="0" indent="0" algn="l">
              <a:buNone/>
              <a:defRPr sz="2000" b="1" spc="0" baseline="0">
                <a:solidFill>
                  <a:schemeClr val="accent3">
                    <a:lumMod val="10000"/>
                  </a:schemeClr>
                </a:solidFill>
                <a:latin typeface="Myriad Pro Cond" panose="020B0506030403020204" pitchFamily="34" charset="0"/>
                <a:cs typeface="Times New Roman" panose="02020603050405020304" pitchFamily="18" charset="0"/>
              </a:defRPr>
            </a:lvl1pPr>
          </a:lstStyle>
          <a:p>
            <a:pPr lvl="0"/>
            <a:r>
              <a:rPr lang="ru-RU" dirty="0"/>
              <a:t>Название слайда</a:t>
            </a:r>
          </a:p>
        </p:txBody>
      </p:sp>
      <p:sp>
        <p:nvSpPr>
          <p:cNvPr id="7" name="Текст 8"/>
          <p:cNvSpPr>
            <a:spLocks noGrp="1"/>
          </p:cNvSpPr>
          <p:nvPr>
            <p:ph type="body" sz="quarter" idx="14" hasCustomPrompt="1"/>
          </p:nvPr>
        </p:nvSpPr>
        <p:spPr>
          <a:xfrm>
            <a:off x="55478" y="413921"/>
            <a:ext cx="9144000" cy="240014"/>
          </a:xfrm>
          <a:prstGeom prst="rect">
            <a:avLst/>
          </a:prstGeom>
        </p:spPr>
        <p:txBody>
          <a:bodyPr anchor="ctr">
            <a:noAutofit/>
          </a:bodyPr>
          <a:lstStyle>
            <a:lvl1pPr marL="0" indent="0" algn="l">
              <a:buNone/>
              <a:defRPr sz="1400" b="0" spc="0" baseline="0">
                <a:solidFill>
                  <a:schemeClr val="bg1">
                    <a:lumMod val="65000"/>
                  </a:schemeClr>
                </a:solidFill>
                <a:latin typeface="Myriad Pro Cond" panose="020B0506030403020204" pitchFamily="34" charset="0"/>
                <a:cs typeface="Times New Roman" panose="02020603050405020304" pitchFamily="18" charset="0"/>
              </a:defRPr>
            </a:lvl1pPr>
          </a:lstStyle>
          <a:p>
            <a:pPr lvl="0"/>
            <a:r>
              <a:rPr lang="ru-RU" dirty="0"/>
              <a:t>Название проекта или шифр или комментарий</a:t>
            </a:r>
          </a:p>
        </p:txBody>
      </p:sp>
      <p:sp>
        <p:nvSpPr>
          <p:cNvPr id="6" name="Номер слайда 4"/>
          <p:cNvSpPr>
            <a:spLocks noGrp="1"/>
          </p:cNvSpPr>
          <p:nvPr>
            <p:ph type="sldNum" sz="quarter" idx="4"/>
          </p:nvPr>
        </p:nvSpPr>
        <p:spPr>
          <a:xfrm>
            <a:off x="11815010" y="6545151"/>
            <a:ext cx="376989" cy="222584"/>
          </a:xfrm>
          <a:prstGeom prst="rect">
            <a:avLst/>
          </a:prstGeom>
        </p:spPr>
        <p:txBody>
          <a:bodyPr vert="horz" lIns="91440" tIns="45720" rIns="91440" bIns="45720" rtlCol="0" anchor="ctr"/>
          <a:lstStyle>
            <a:lvl1pPr algn="r">
              <a:defRPr sz="1100">
                <a:solidFill>
                  <a:schemeClr val="bg1">
                    <a:lumMod val="50000"/>
                  </a:schemeClr>
                </a:solidFill>
                <a:latin typeface="Myriad Pro Cond" panose="020B0506030403020204" pitchFamily="34" charset="0"/>
                <a:cs typeface="Times New Roman" panose="02020603050405020304" pitchFamily="18"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857566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Слайд с выводом">
    <p:spTree>
      <p:nvGrpSpPr>
        <p:cNvPr id="1" name=""/>
        <p:cNvGrpSpPr/>
        <p:nvPr/>
      </p:nvGrpSpPr>
      <p:grpSpPr>
        <a:xfrm>
          <a:off x="0" y="0"/>
          <a:ext cx="0" cy="0"/>
          <a:chOff x="0" y="0"/>
          <a:chExt cx="0" cy="0"/>
        </a:xfrm>
      </p:grpSpPr>
      <p:sp>
        <p:nvSpPr>
          <p:cNvPr id="7" name="Текст 2"/>
          <p:cNvSpPr>
            <a:spLocks noGrp="1"/>
          </p:cNvSpPr>
          <p:nvPr>
            <p:ph type="body" sz="quarter" idx="16" hasCustomPrompt="1"/>
          </p:nvPr>
        </p:nvSpPr>
        <p:spPr>
          <a:xfrm>
            <a:off x="55478" y="5151657"/>
            <a:ext cx="12084940" cy="988428"/>
          </a:xfrm>
          <a:prstGeom prst="roundRect">
            <a:avLst/>
          </a:prstGeom>
          <a:solidFill>
            <a:schemeClr val="bg1">
              <a:lumMod val="95000"/>
            </a:schemeClr>
          </a:solidFill>
          <a:ln w="3175">
            <a:solidFill>
              <a:schemeClr val="bg1">
                <a:lumMod val="85000"/>
              </a:schemeClr>
            </a:solidFill>
          </a:ln>
          <a:effectLst/>
          <a:scene3d>
            <a:camera prst="orthographicFront">
              <a:rot lat="0" lon="0" rev="0"/>
            </a:camera>
            <a:lightRig rig="twoPt" dir="tl"/>
          </a:scene3d>
        </p:spPr>
        <p:style>
          <a:lnRef idx="0">
            <a:schemeClr val="accent3"/>
          </a:lnRef>
          <a:fillRef idx="3">
            <a:schemeClr val="accent3"/>
          </a:fillRef>
          <a:effectRef idx="3">
            <a:schemeClr val="accent3"/>
          </a:effectRef>
          <a:fontRef idx="none"/>
        </p:style>
        <p:txBody>
          <a:bodyPr/>
          <a:lstStyle>
            <a:lvl1pPr marL="0" indent="0" algn="l">
              <a:buNone/>
              <a:defRPr sz="1200">
                <a:solidFill>
                  <a:schemeClr val="tx1">
                    <a:lumMod val="50000"/>
                  </a:schemeClr>
                </a:solidFill>
                <a:latin typeface="Myriad Pro Cond" panose="020B0506030403020204" pitchFamily="34" charset="0"/>
              </a:defRPr>
            </a:lvl1pPr>
            <a:lvl2pPr>
              <a:defRPr sz="1200"/>
            </a:lvl2pPr>
            <a:lvl3pPr>
              <a:defRPr sz="1100"/>
            </a:lvl3pPr>
            <a:lvl4pPr>
              <a:defRPr sz="1050"/>
            </a:lvl4pPr>
            <a:lvl5pPr>
              <a:defRPr sz="1050"/>
            </a:lvl5pPr>
          </a:lstStyle>
          <a:p>
            <a:pPr lvl="0"/>
            <a:r>
              <a:rPr lang="ru-RU" dirty="0"/>
              <a:t>Вывод</a:t>
            </a:r>
          </a:p>
        </p:txBody>
      </p:sp>
      <p:sp>
        <p:nvSpPr>
          <p:cNvPr id="6" name="Текст 8"/>
          <p:cNvSpPr>
            <a:spLocks noGrp="1"/>
          </p:cNvSpPr>
          <p:nvPr>
            <p:ph type="body" sz="quarter" idx="15" hasCustomPrompt="1"/>
          </p:nvPr>
        </p:nvSpPr>
        <p:spPr>
          <a:xfrm>
            <a:off x="55478" y="160808"/>
            <a:ext cx="9144000" cy="314024"/>
          </a:xfrm>
          <a:prstGeom prst="rect">
            <a:avLst/>
          </a:prstGeom>
        </p:spPr>
        <p:txBody>
          <a:bodyPr anchor="b">
            <a:noAutofit/>
          </a:bodyPr>
          <a:lstStyle>
            <a:lvl1pPr marL="0" indent="0" algn="l">
              <a:buNone/>
              <a:defRPr sz="2000" b="1" spc="0" baseline="0">
                <a:solidFill>
                  <a:schemeClr val="accent3">
                    <a:lumMod val="10000"/>
                  </a:schemeClr>
                </a:solidFill>
                <a:latin typeface="Myriad Pro Cond" panose="020B0506030403020204" pitchFamily="34" charset="0"/>
                <a:cs typeface="Times New Roman" panose="02020603050405020304" pitchFamily="18" charset="0"/>
              </a:defRPr>
            </a:lvl1pPr>
          </a:lstStyle>
          <a:p>
            <a:pPr lvl="0"/>
            <a:r>
              <a:rPr lang="ru-RU" dirty="0"/>
              <a:t>Название слайда</a:t>
            </a:r>
          </a:p>
        </p:txBody>
      </p:sp>
      <p:sp>
        <p:nvSpPr>
          <p:cNvPr id="8" name="Текст 8"/>
          <p:cNvSpPr>
            <a:spLocks noGrp="1"/>
          </p:cNvSpPr>
          <p:nvPr>
            <p:ph type="body" sz="quarter" idx="14" hasCustomPrompt="1"/>
          </p:nvPr>
        </p:nvSpPr>
        <p:spPr>
          <a:xfrm>
            <a:off x="55478" y="413921"/>
            <a:ext cx="9144000" cy="240014"/>
          </a:xfrm>
          <a:prstGeom prst="rect">
            <a:avLst/>
          </a:prstGeom>
        </p:spPr>
        <p:txBody>
          <a:bodyPr anchor="ctr">
            <a:noAutofit/>
          </a:bodyPr>
          <a:lstStyle>
            <a:lvl1pPr marL="0" indent="0" algn="l">
              <a:buNone/>
              <a:defRPr sz="1400" b="0" spc="0" baseline="0">
                <a:solidFill>
                  <a:schemeClr val="bg1">
                    <a:lumMod val="65000"/>
                  </a:schemeClr>
                </a:solidFill>
                <a:latin typeface="Myriad Pro Cond" panose="020B0506030403020204" pitchFamily="34" charset="0"/>
                <a:cs typeface="Times New Roman" panose="02020603050405020304" pitchFamily="18" charset="0"/>
              </a:defRPr>
            </a:lvl1pPr>
          </a:lstStyle>
          <a:p>
            <a:pPr lvl="0"/>
            <a:r>
              <a:rPr lang="ru-RU" dirty="0"/>
              <a:t>Название проекта или шифр или комментарий</a:t>
            </a:r>
          </a:p>
        </p:txBody>
      </p:sp>
      <p:sp>
        <p:nvSpPr>
          <p:cNvPr id="9" name="Номер слайда 4"/>
          <p:cNvSpPr>
            <a:spLocks noGrp="1"/>
          </p:cNvSpPr>
          <p:nvPr>
            <p:ph type="sldNum" sz="quarter" idx="4"/>
          </p:nvPr>
        </p:nvSpPr>
        <p:spPr>
          <a:xfrm>
            <a:off x="11815010" y="6545151"/>
            <a:ext cx="376989" cy="222584"/>
          </a:xfrm>
          <a:prstGeom prst="rect">
            <a:avLst/>
          </a:prstGeom>
        </p:spPr>
        <p:txBody>
          <a:bodyPr vert="horz" lIns="91440" tIns="45720" rIns="91440" bIns="45720" rtlCol="0" anchor="ctr"/>
          <a:lstStyle>
            <a:lvl1pPr algn="r">
              <a:defRPr sz="1100">
                <a:solidFill>
                  <a:schemeClr val="bg1">
                    <a:lumMod val="50000"/>
                  </a:schemeClr>
                </a:solidFill>
                <a:latin typeface="Myriad Pro Cond" panose="020B0506030403020204" pitchFamily="34" charset="0"/>
                <a:cs typeface="Times New Roman" panose="02020603050405020304" pitchFamily="18"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080057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Заголовок и объект">
    <p:spTree>
      <p:nvGrpSpPr>
        <p:cNvPr id="1" name=""/>
        <p:cNvGrpSpPr/>
        <p:nvPr/>
      </p:nvGrpSpPr>
      <p:grpSpPr>
        <a:xfrm>
          <a:off x="0" y="0"/>
          <a:ext cx="0" cy="0"/>
          <a:chOff x="0" y="0"/>
          <a:chExt cx="0" cy="0"/>
        </a:xfrm>
      </p:grpSpPr>
      <p:sp>
        <p:nvSpPr>
          <p:cNvPr id="7" name="Текст 8"/>
          <p:cNvSpPr>
            <a:spLocks noGrp="1"/>
          </p:cNvSpPr>
          <p:nvPr>
            <p:ph type="body" sz="quarter" idx="15" hasCustomPrompt="1"/>
          </p:nvPr>
        </p:nvSpPr>
        <p:spPr>
          <a:xfrm>
            <a:off x="55478" y="160811"/>
            <a:ext cx="9144000" cy="314024"/>
          </a:xfrm>
          <a:prstGeom prst="rect">
            <a:avLst/>
          </a:prstGeom>
        </p:spPr>
        <p:txBody>
          <a:bodyPr anchor="b">
            <a:noAutofit/>
          </a:bodyPr>
          <a:lstStyle>
            <a:lvl1pPr marL="0" indent="0" algn="l">
              <a:buNone/>
              <a:defRPr sz="2000" b="1" spc="0" baseline="0">
                <a:solidFill>
                  <a:schemeClr val="accent3">
                    <a:lumMod val="10000"/>
                  </a:schemeClr>
                </a:solidFill>
                <a:latin typeface="Myriad Pro Cond" panose="020B0506030403020204" pitchFamily="34" charset="0"/>
                <a:cs typeface="Times New Roman" panose="02020603050405020304" pitchFamily="18" charset="0"/>
              </a:defRPr>
            </a:lvl1pPr>
          </a:lstStyle>
          <a:p>
            <a:pPr lvl="0"/>
            <a:r>
              <a:rPr lang="ru-RU" dirty="0"/>
              <a:t>Название слайда</a:t>
            </a:r>
          </a:p>
        </p:txBody>
      </p:sp>
      <p:sp>
        <p:nvSpPr>
          <p:cNvPr id="8" name="Текст 8"/>
          <p:cNvSpPr>
            <a:spLocks noGrp="1"/>
          </p:cNvSpPr>
          <p:nvPr>
            <p:ph type="body" sz="quarter" idx="14" hasCustomPrompt="1"/>
          </p:nvPr>
        </p:nvSpPr>
        <p:spPr>
          <a:xfrm>
            <a:off x="55478" y="413921"/>
            <a:ext cx="9144000" cy="240014"/>
          </a:xfrm>
          <a:prstGeom prst="rect">
            <a:avLst/>
          </a:prstGeom>
        </p:spPr>
        <p:txBody>
          <a:bodyPr anchor="ctr">
            <a:noAutofit/>
          </a:bodyPr>
          <a:lstStyle>
            <a:lvl1pPr marL="0" indent="0" algn="l">
              <a:buNone/>
              <a:defRPr sz="1400" b="0" spc="0" baseline="0">
                <a:solidFill>
                  <a:schemeClr val="bg1">
                    <a:lumMod val="65000"/>
                  </a:schemeClr>
                </a:solidFill>
                <a:latin typeface="Myriad Pro Cond" panose="020B0506030403020204" pitchFamily="34" charset="0"/>
                <a:cs typeface="Times New Roman" panose="02020603050405020304" pitchFamily="18" charset="0"/>
              </a:defRPr>
            </a:lvl1pPr>
          </a:lstStyle>
          <a:p>
            <a:pPr lvl="0"/>
            <a:r>
              <a:rPr lang="ru-RU" dirty="0"/>
              <a:t>Название проекта или шифр или комментарий</a:t>
            </a:r>
          </a:p>
        </p:txBody>
      </p:sp>
      <p:sp>
        <p:nvSpPr>
          <p:cNvPr id="9" name="Content Placeholder 2"/>
          <p:cNvSpPr>
            <a:spLocks noGrp="1"/>
          </p:cNvSpPr>
          <p:nvPr>
            <p:ph idx="16"/>
          </p:nvPr>
        </p:nvSpPr>
        <p:spPr>
          <a:xfrm>
            <a:off x="1537914" y="742218"/>
            <a:ext cx="8534400" cy="3615267"/>
          </a:xfrm>
          <a:prstGeom prst="rect">
            <a:avLst/>
          </a:prstGeom>
        </p:spPr>
        <p:txBody>
          <a:bodyPr anchor="ctr">
            <a:normAutofit/>
          </a:bodyPr>
          <a:lstStyle>
            <a:lvl1pPr>
              <a:defRPr>
                <a:solidFill>
                  <a:schemeClr val="accent3">
                    <a:lumMod val="10000"/>
                  </a:schemeClr>
                </a:solidFill>
                <a:latin typeface="Myriad Pro Cond" panose="020B0506030403020204" pitchFamily="34" charset="0"/>
              </a:defRPr>
            </a:lvl1pPr>
            <a:lvl2pPr>
              <a:defRPr>
                <a:solidFill>
                  <a:schemeClr val="accent3">
                    <a:lumMod val="10000"/>
                  </a:schemeClr>
                </a:solidFill>
                <a:latin typeface="Myriad Pro Cond" panose="020B0506030403020204" pitchFamily="34" charset="0"/>
              </a:defRPr>
            </a:lvl2pPr>
            <a:lvl3pPr>
              <a:defRPr>
                <a:solidFill>
                  <a:schemeClr val="accent3">
                    <a:lumMod val="10000"/>
                  </a:schemeClr>
                </a:solidFill>
                <a:latin typeface="Myriad Pro Cond" panose="020B0506030403020204" pitchFamily="34" charset="0"/>
              </a:defRPr>
            </a:lvl3pPr>
            <a:lvl4pPr>
              <a:defRPr>
                <a:solidFill>
                  <a:schemeClr val="accent3">
                    <a:lumMod val="10000"/>
                  </a:schemeClr>
                </a:solidFill>
                <a:latin typeface="Myriad Pro Cond" panose="020B0506030403020204" pitchFamily="34" charset="0"/>
              </a:defRPr>
            </a:lvl4pPr>
            <a:lvl5pPr>
              <a:defRPr>
                <a:solidFill>
                  <a:schemeClr val="accent3">
                    <a:lumMod val="10000"/>
                  </a:schemeClr>
                </a:solidFill>
                <a:latin typeface="Myriad Pro Cond" panose="020B0506030403020204" pitchFamily="34" charset="0"/>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2" name="Text Placeholder 3"/>
          <p:cNvSpPr>
            <a:spLocks noGrp="1"/>
          </p:cNvSpPr>
          <p:nvPr>
            <p:ph type="body" sz="half" idx="2"/>
          </p:nvPr>
        </p:nvSpPr>
        <p:spPr>
          <a:xfrm>
            <a:off x="1537914" y="4544291"/>
            <a:ext cx="8553534" cy="1627910"/>
          </a:xfrm>
          <a:prstGeom prst="rect">
            <a:avLst/>
          </a:prstGeom>
        </p:spPr>
        <p:txBody>
          <a:bodyPr anchor="t">
            <a:normAutofit/>
          </a:bodyPr>
          <a:lstStyle>
            <a:lvl1pPr marL="0" indent="0">
              <a:buNone/>
              <a:defRPr sz="1200">
                <a:solidFill>
                  <a:schemeClr val="accent3">
                    <a:lumMod val="10000"/>
                  </a:schemeClr>
                </a:solidFill>
                <a:latin typeface="Myriad Pro" panose="020B0503030403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0" name="Номер слайда 4"/>
          <p:cNvSpPr>
            <a:spLocks noGrp="1"/>
          </p:cNvSpPr>
          <p:nvPr>
            <p:ph type="sldNum" sz="quarter" idx="4"/>
          </p:nvPr>
        </p:nvSpPr>
        <p:spPr>
          <a:xfrm>
            <a:off x="11815010" y="6545151"/>
            <a:ext cx="376989" cy="222584"/>
          </a:xfrm>
          <a:prstGeom prst="rect">
            <a:avLst/>
          </a:prstGeom>
        </p:spPr>
        <p:txBody>
          <a:bodyPr vert="horz" lIns="91440" tIns="45720" rIns="91440" bIns="45720" rtlCol="0" anchor="ctr"/>
          <a:lstStyle>
            <a:lvl1pPr algn="r">
              <a:defRPr sz="1100">
                <a:solidFill>
                  <a:schemeClr val="bg1">
                    <a:lumMod val="50000"/>
                  </a:schemeClr>
                </a:solidFill>
                <a:latin typeface="Myriad Pro Cond" panose="020B0506030403020204" pitchFamily="34" charset="0"/>
                <a:cs typeface="Times New Roman" panose="02020603050405020304" pitchFamily="18"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9333581"/>
      </p:ext>
    </p:extLst>
  </p:cSld>
  <p:clrMapOvr>
    <a:masterClrMapping/>
  </p:clrMapOvr>
  <p:extLst>
    <p:ext uri="{DCECCB84-F9BA-43D5-87BE-67443E8EF086}">
      <p15:sldGuideLst xmlns:p15="http://schemas.microsoft.com/office/powerpoint/2012/main">
        <p15:guide id="1" orient="horz" pos="9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Финальный слайд">
    <p:spTree>
      <p:nvGrpSpPr>
        <p:cNvPr id="1" name=""/>
        <p:cNvGrpSpPr/>
        <p:nvPr/>
      </p:nvGrpSpPr>
      <p:grpSpPr>
        <a:xfrm>
          <a:off x="0" y="0"/>
          <a:ext cx="0" cy="0"/>
          <a:chOff x="0" y="0"/>
          <a:chExt cx="0" cy="0"/>
        </a:xfrm>
      </p:grpSpPr>
      <p:sp>
        <p:nvSpPr>
          <p:cNvPr id="5" name="Text Placeholder 3"/>
          <p:cNvSpPr>
            <a:spLocks noGrp="1"/>
          </p:cNvSpPr>
          <p:nvPr>
            <p:ph type="body" sz="half" idx="2" hasCustomPrompt="1"/>
          </p:nvPr>
        </p:nvSpPr>
        <p:spPr>
          <a:xfrm>
            <a:off x="53503" y="6334518"/>
            <a:ext cx="8714450" cy="457201"/>
          </a:xfrm>
          <a:prstGeom prst="rect">
            <a:avLst/>
          </a:prstGeom>
        </p:spPr>
        <p:txBody>
          <a:bodyPr anchor="b">
            <a:normAutofit/>
          </a:bodyPr>
          <a:lstStyle>
            <a:lvl1pPr marL="0" indent="0">
              <a:buNone/>
              <a:defRPr sz="1200">
                <a:solidFill>
                  <a:schemeClr val="bg1">
                    <a:lumMod val="65000"/>
                  </a:schemeClr>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dirty="0"/>
              <a:t>ФИО исполнителя(ей), контактные данные (если требуется).</a:t>
            </a:r>
          </a:p>
        </p:txBody>
      </p:sp>
      <p:sp>
        <p:nvSpPr>
          <p:cNvPr id="2" name="TextBox 1"/>
          <p:cNvSpPr txBox="1"/>
          <p:nvPr userDrawn="1"/>
        </p:nvSpPr>
        <p:spPr>
          <a:xfrm>
            <a:off x="3265711" y="2509451"/>
            <a:ext cx="5676403" cy="132343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b="1" spc="-150" dirty="0">
                <a:solidFill>
                  <a:schemeClr val="bg2">
                    <a:lumMod val="10000"/>
                  </a:schemeClr>
                </a:solidFill>
                <a:latin typeface="Myriad Pro Cond" panose="020B0506030403020204" pitchFamily="34" charset="0"/>
              </a:rPr>
              <a:t>Thank you for </a:t>
            </a:r>
            <a:r>
              <a:rPr lang="ru-RU" sz="4000" b="1" spc="-150" dirty="0">
                <a:solidFill>
                  <a:schemeClr val="bg2">
                    <a:lumMod val="10000"/>
                  </a:schemeClr>
                </a:solidFill>
                <a:latin typeface="Myriad Pro Cond" panose="020B0506030403020204" pitchFamily="34" charset="0"/>
              </a:rPr>
              <a:t> </a:t>
            </a:r>
            <a:r>
              <a:rPr lang="en-US" sz="4000" b="1" spc="-150" dirty="0">
                <a:solidFill>
                  <a:schemeClr val="bg2">
                    <a:lumMod val="10000"/>
                  </a:schemeClr>
                </a:solidFill>
                <a:latin typeface="Myriad Pro Cond" panose="020B0506030403020204" pitchFamily="34" charset="0"/>
              </a:rPr>
              <a:t>your</a:t>
            </a:r>
            <a:r>
              <a:rPr lang="en-US" sz="4000" b="1" spc="-150" baseline="0" dirty="0">
                <a:solidFill>
                  <a:schemeClr val="bg2">
                    <a:lumMod val="10000"/>
                  </a:schemeClr>
                </a:solidFill>
                <a:latin typeface="Myriad Pro Cond" panose="020B0506030403020204" pitchFamily="34" charset="0"/>
              </a:rPr>
              <a:t> </a:t>
            </a:r>
            <a:r>
              <a:rPr lang="en-US" sz="4000" b="1" spc="-150" dirty="0">
                <a:solidFill>
                  <a:schemeClr val="bg2">
                    <a:lumMod val="10000"/>
                  </a:schemeClr>
                </a:solidFill>
                <a:latin typeface="Myriad Pro Cond" panose="020B0506030403020204" pitchFamily="34" charset="0"/>
              </a:rPr>
              <a:t>attention</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b="1" spc="-150" dirty="0">
                <a:solidFill>
                  <a:schemeClr val="bg2">
                    <a:lumMod val="10000"/>
                  </a:schemeClr>
                </a:solidFill>
                <a:latin typeface="Myriad Pro Cond" panose="020B0506030403020204" pitchFamily="34" charset="0"/>
              </a:rPr>
              <a:t>Ready to answer your questions</a:t>
            </a:r>
            <a:endParaRPr lang="ru-RU" sz="4000" b="1" spc="-150" dirty="0">
              <a:solidFill>
                <a:schemeClr val="bg2">
                  <a:lumMod val="10000"/>
                </a:schemeClr>
              </a:solidFill>
              <a:latin typeface="Myriad Pro Cond" panose="020B0506030403020204" pitchFamily="34" charset="0"/>
            </a:endParaRPr>
          </a:p>
        </p:txBody>
      </p:sp>
    </p:spTree>
    <p:extLst>
      <p:ext uri="{BB962C8B-B14F-4D97-AF65-F5344CB8AC3E}">
        <p14:creationId xmlns:p14="http://schemas.microsoft.com/office/powerpoint/2010/main" val="4269196404"/>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118756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6" r:id="rId5"/>
    <p:sldLayoutId id="2147483674"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834" userDrawn="1">
          <p15:clr>
            <a:srgbClr val="F26B43"/>
          </p15:clr>
        </p15:guide>
        <p15:guide id="2" orient="horz" pos="4224" userDrawn="1">
          <p15:clr>
            <a:srgbClr val="F26B43"/>
          </p15:clr>
        </p15:guide>
        <p15:guide id="3" orient="horz" pos="368" userDrawn="1">
          <p15:clr>
            <a:srgbClr val="F26B43"/>
          </p15:clr>
        </p15:guide>
        <p15:guide id="4" orient="horz" pos="96" userDrawn="1">
          <p15:clr>
            <a:srgbClr val="F26B43"/>
          </p15:clr>
        </p15:guide>
        <p15:guide id="5" pos="7355" userDrawn="1">
          <p15:clr>
            <a:srgbClr val="F26B43"/>
          </p15:clr>
        </p15:guide>
        <p15:guide id="6" pos="30" userDrawn="1">
          <p15:clr>
            <a:srgbClr val="F26B43"/>
          </p15:clr>
        </p15:guide>
        <p15:guide id="7" pos="6675" userDrawn="1">
          <p15:clr>
            <a:srgbClr val="F26B43"/>
          </p15:clr>
        </p15:guide>
        <p15:guide id="8" orient="horz" pos="1480" userDrawn="1">
          <p15:clr>
            <a:srgbClr val="F26B43"/>
          </p15:clr>
        </p15:guide>
        <p15:guide id="9" orient="horz" pos="1956" userDrawn="1">
          <p15:clr>
            <a:srgbClr val="F26B43"/>
          </p15:clr>
        </p15:guide>
        <p15:guide id="10" pos="3840" userDrawn="1">
          <p15:clr>
            <a:srgbClr val="F26B43"/>
          </p15:clr>
        </p15:guide>
        <p15:guide id="11" orient="horz" pos="4269" userDrawn="1">
          <p15:clr>
            <a:srgbClr val="F26B43"/>
          </p15:clr>
        </p15:guide>
        <p15:guide id="12" orient="horz" pos="4065"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p:cNvSpPr>
            <a:spLocks noGrp="1"/>
          </p:cNvSpPr>
          <p:nvPr>
            <p:ph type="body" sz="quarter" idx="13"/>
          </p:nvPr>
        </p:nvSpPr>
        <p:spPr>
          <a:xfrm>
            <a:off x="1524000" y="3242388"/>
            <a:ext cx="9144000" cy="750049"/>
          </a:xfrm>
        </p:spPr>
        <p:txBody>
          <a:bodyPr anchor="b"/>
          <a:lstStyle/>
          <a:p>
            <a:endParaRPr lang="en-US" dirty="0"/>
          </a:p>
          <a:p>
            <a:endParaRPr lang="en-US" dirty="0"/>
          </a:p>
          <a:p>
            <a:endParaRPr lang="en-US" dirty="0"/>
          </a:p>
          <a:p>
            <a:endParaRPr lang="en-US" dirty="0"/>
          </a:p>
          <a:p>
            <a:endParaRPr lang="en-US" dirty="0"/>
          </a:p>
          <a:p>
            <a:endParaRPr lang="en-US" dirty="0"/>
          </a:p>
          <a:p>
            <a:r>
              <a:rPr lang="en-US" dirty="0"/>
              <a:t>Amendment # 2 </a:t>
            </a:r>
            <a:br>
              <a:rPr lang="en-US" dirty="0"/>
            </a:br>
            <a:r>
              <a:rPr lang="en-US" dirty="0"/>
              <a:t>to UN GTR No. 16 on </a:t>
            </a:r>
            <a:r>
              <a:rPr lang="en-US" dirty="0" err="1"/>
              <a:t>Tyres</a:t>
            </a:r>
            <a:endParaRPr lang="en-US" dirty="0"/>
          </a:p>
        </p:txBody>
      </p:sp>
      <p:sp>
        <p:nvSpPr>
          <p:cNvPr id="2" name="TextBox 1"/>
          <p:cNvSpPr txBox="1"/>
          <p:nvPr/>
        </p:nvSpPr>
        <p:spPr>
          <a:xfrm>
            <a:off x="801989" y="361417"/>
            <a:ext cx="3681919" cy="461665"/>
          </a:xfrm>
          <a:prstGeom prst="rect">
            <a:avLst/>
          </a:prstGeom>
          <a:noFill/>
        </p:spPr>
        <p:txBody>
          <a:bodyPr wrap="square" rtlCol="0">
            <a:spAutoFit/>
          </a:bodyPr>
          <a:lstStyle/>
          <a:p>
            <a:r>
              <a:rPr lang="de-DE" sz="1200" dirty="0" err="1">
                <a:solidFill>
                  <a:schemeClr val="bg2">
                    <a:lumMod val="10000"/>
                  </a:schemeClr>
                </a:solidFill>
                <a:latin typeface="Verdana" panose="020B0604030504040204" pitchFamily="34" charset="0"/>
              </a:rPr>
              <a:t>Submitted</a:t>
            </a:r>
            <a:r>
              <a:rPr lang="de-DE" sz="1200" dirty="0">
                <a:solidFill>
                  <a:schemeClr val="bg2">
                    <a:lumMod val="10000"/>
                  </a:schemeClr>
                </a:solidFill>
                <a:latin typeface="Verdana" panose="020B0604030504040204" pitchFamily="34" charset="0"/>
              </a:rPr>
              <a:t> </a:t>
            </a:r>
            <a:r>
              <a:rPr lang="de-DE" sz="1200" dirty="0" err="1">
                <a:solidFill>
                  <a:schemeClr val="bg2">
                    <a:lumMod val="10000"/>
                  </a:schemeClr>
                </a:solidFill>
                <a:latin typeface="Verdana" panose="020B0604030504040204" pitchFamily="34" charset="0"/>
              </a:rPr>
              <a:t>by</a:t>
            </a:r>
            <a:r>
              <a:rPr lang="de-DE" sz="1200" dirty="0">
                <a:solidFill>
                  <a:schemeClr val="bg2">
                    <a:lumMod val="10000"/>
                  </a:schemeClr>
                </a:solidFill>
                <a:latin typeface="Verdana" panose="020B0604030504040204" pitchFamily="34" charset="0"/>
              </a:rPr>
              <a:t> </a:t>
            </a:r>
            <a:r>
              <a:rPr lang="de-DE" sz="1200" dirty="0" err="1">
                <a:solidFill>
                  <a:schemeClr val="bg2">
                    <a:lumMod val="10000"/>
                  </a:schemeClr>
                </a:solidFill>
                <a:latin typeface="Verdana" panose="020B0604030504040204" pitchFamily="34" charset="0"/>
              </a:rPr>
              <a:t>the</a:t>
            </a:r>
            <a:r>
              <a:rPr lang="de-DE" sz="1200" dirty="0">
                <a:solidFill>
                  <a:schemeClr val="bg2">
                    <a:lumMod val="10000"/>
                  </a:schemeClr>
                </a:solidFill>
                <a:latin typeface="Verdana" panose="020B0604030504040204" pitchFamily="34" charset="0"/>
              </a:rPr>
              <a:t> Chair </a:t>
            </a:r>
            <a:r>
              <a:rPr lang="de-DE" sz="1200" dirty="0" err="1">
                <a:solidFill>
                  <a:schemeClr val="bg2">
                    <a:lumMod val="10000"/>
                  </a:schemeClr>
                </a:solidFill>
                <a:latin typeface="Verdana" panose="020B0604030504040204" pitchFamily="34" charset="0"/>
              </a:rPr>
              <a:t>of</a:t>
            </a:r>
            <a:r>
              <a:rPr lang="de-DE" sz="1200" dirty="0">
                <a:solidFill>
                  <a:schemeClr val="bg2">
                    <a:lumMod val="10000"/>
                  </a:schemeClr>
                </a:solidFill>
                <a:latin typeface="Verdana" panose="020B0604030504040204" pitchFamily="34" charset="0"/>
              </a:rPr>
              <a:t> </a:t>
            </a:r>
            <a:r>
              <a:rPr lang="de-DE" sz="1200" dirty="0" err="1">
                <a:solidFill>
                  <a:schemeClr val="bg2">
                    <a:lumMod val="10000"/>
                  </a:schemeClr>
                </a:solidFill>
                <a:latin typeface="Verdana" panose="020B0604030504040204" pitchFamily="34" charset="0"/>
              </a:rPr>
              <a:t>the</a:t>
            </a:r>
            <a:r>
              <a:rPr lang="de-DE" sz="1200" dirty="0">
                <a:solidFill>
                  <a:schemeClr val="bg2">
                    <a:lumMod val="10000"/>
                  </a:schemeClr>
                </a:solidFill>
                <a:latin typeface="Verdana" panose="020B0604030504040204" pitchFamily="34" charset="0"/>
              </a:rPr>
              <a:t> Informal Working Group (IWG) on TYRE GTR</a:t>
            </a:r>
            <a:r>
              <a:rPr lang="en-GB" sz="1200" dirty="0">
                <a:solidFill>
                  <a:schemeClr val="bg2">
                    <a:lumMod val="10000"/>
                  </a:schemeClr>
                </a:solidFill>
                <a:latin typeface="Verdana" panose="020B0604030504040204" pitchFamily="34" charset="0"/>
              </a:rPr>
              <a:t> </a:t>
            </a:r>
          </a:p>
        </p:txBody>
      </p:sp>
      <p:sp>
        <p:nvSpPr>
          <p:cNvPr id="7" name="TextBox 18">
            <a:extLst>
              <a:ext uri="{FF2B5EF4-FFF2-40B4-BE49-F238E27FC236}">
                <a16:creationId xmlns:a16="http://schemas.microsoft.com/office/drawing/2014/main" id="{0086AD73-F4CD-4E4C-B1EE-8EA66086144C}"/>
              </a:ext>
            </a:extLst>
          </p:cNvPr>
          <p:cNvSpPr txBox="1">
            <a:spLocks noChangeArrowheads="1"/>
          </p:cNvSpPr>
          <p:nvPr/>
        </p:nvSpPr>
        <p:spPr bwMode="auto">
          <a:xfrm>
            <a:off x="8067805" y="361417"/>
            <a:ext cx="380285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7600" b="1">
                <a:solidFill>
                  <a:srgbClr val="FFD624"/>
                </a:solidFill>
                <a:latin typeface="Verdana" panose="020B0604030504040204" pitchFamily="34" charset="0"/>
              </a:defRPr>
            </a:lvl1pPr>
            <a:lvl2pPr marL="742950" indent="-285750" eaLnBrk="0" hangingPunct="0">
              <a:defRPr sz="7600" b="1">
                <a:solidFill>
                  <a:srgbClr val="FFD624"/>
                </a:solidFill>
                <a:latin typeface="Verdana" panose="020B0604030504040204" pitchFamily="34" charset="0"/>
              </a:defRPr>
            </a:lvl2pPr>
            <a:lvl3pPr marL="1143000" indent="-228600" eaLnBrk="0" hangingPunct="0">
              <a:defRPr sz="7600" b="1">
                <a:solidFill>
                  <a:srgbClr val="FFD624"/>
                </a:solidFill>
                <a:latin typeface="Verdana" panose="020B0604030504040204" pitchFamily="34" charset="0"/>
              </a:defRPr>
            </a:lvl3pPr>
            <a:lvl4pPr marL="1600200" indent="-228600" eaLnBrk="0" hangingPunct="0">
              <a:defRPr sz="7600" b="1">
                <a:solidFill>
                  <a:srgbClr val="FFD624"/>
                </a:solidFill>
                <a:latin typeface="Verdana" panose="020B0604030504040204" pitchFamily="34" charset="0"/>
              </a:defRPr>
            </a:lvl4pPr>
            <a:lvl5pPr marL="2057400" indent="-228600" eaLnBrk="0" hangingPunct="0">
              <a:defRPr sz="7600" b="1">
                <a:solidFill>
                  <a:srgbClr val="FFD624"/>
                </a:solidFill>
                <a:latin typeface="Verdana" panose="020B0604030504040204" pitchFamily="34" charset="0"/>
              </a:defRPr>
            </a:lvl5pPr>
            <a:lvl6pPr marL="2514600" indent="-228600" eaLnBrk="0" fontAlgn="base" hangingPunct="0">
              <a:spcBef>
                <a:spcPct val="0"/>
              </a:spcBef>
              <a:spcAft>
                <a:spcPct val="0"/>
              </a:spcAft>
              <a:defRPr sz="7600" b="1">
                <a:solidFill>
                  <a:srgbClr val="FFD624"/>
                </a:solidFill>
                <a:latin typeface="Verdana" panose="020B0604030504040204" pitchFamily="34" charset="0"/>
              </a:defRPr>
            </a:lvl6pPr>
            <a:lvl7pPr marL="2971800" indent="-228600" eaLnBrk="0" fontAlgn="base" hangingPunct="0">
              <a:spcBef>
                <a:spcPct val="0"/>
              </a:spcBef>
              <a:spcAft>
                <a:spcPct val="0"/>
              </a:spcAft>
              <a:defRPr sz="7600" b="1">
                <a:solidFill>
                  <a:srgbClr val="FFD624"/>
                </a:solidFill>
                <a:latin typeface="Verdana" panose="020B0604030504040204" pitchFamily="34" charset="0"/>
              </a:defRPr>
            </a:lvl7pPr>
            <a:lvl8pPr marL="3429000" indent="-228600" eaLnBrk="0" fontAlgn="base" hangingPunct="0">
              <a:spcBef>
                <a:spcPct val="0"/>
              </a:spcBef>
              <a:spcAft>
                <a:spcPct val="0"/>
              </a:spcAft>
              <a:defRPr sz="7600" b="1">
                <a:solidFill>
                  <a:srgbClr val="FFD624"/>
                </a:solidFill>
                <a:latin typeface="Verdana" panose="020B0604030504040204" pitchFamily="34" charset="0"/>
              </a:defRPr>
            </a:lvl8pPr>
            <a:lvl9pPr marL="3886200" indent="-228600" eaLnBrk="0" fontAlgn="base" hangingPunct="0">
              <a:spcBef>
                <a:spcPct val="0"/>
              </a:spcBef>
              <a:spcAft>
                <a:spcPct val="0"/>
              </a:spcAft>
              <a:defRPr sz="7600" b="1">
                <a:solidFill>
                  <a:srgbClr val="FFD624"/>
                </a:solidFill>
                <a:latin typeface="Verdana" panose="020B0604030504040204" pitchFamily="34" charset="0"/>
              </a:defRPr>
            </a:lvl9pPr>
          </a:lstStyle>
          <a:p>
            <a:pPr eaLnBrk="1" hangingPunct="1"/>
            <a:r>
              <a:rPr lang="fr-CH" altLang="ja-JP" sz="1200" b="0" u="sng" dirty="0">
                <a:solidFill>
                  <a:schemeClr val="bg2">
                    <a:lumMod val="10000"/>
                  </a:schemeClr>
                </a:solidFill>
              </a:rPr>
              <a:t>Informal document</a:t>
            </a:r>
            <a:r>
              <a:rPr lang="fr-CH" altLang="ja-JP" sz="1200" b="0" dirty="0">
                <a:solidFill>
                  <a:schemeClr val="bg2">
                    <a:lumMod val="10000"/>
                  </a:schemeClr>
                </a:solidFill>
              </a:rPr>
              <a:t> </a:t>
            </a:r>
            <a:r>
              <a:rPr lang="en-US" altLang="ja-JP" sz="1200" dirty="0">
                <a:solidFill>
                  <a:schemeClr val="bg2">
                    <a:lumMod val="10000"/>
                  </a:schemeClr>
                </a:solidFill>
              </a:rPr>
              <a:t>WP</a:t>
            </a:r>
            <a:r>
              <a:rPr lang="en-US" altLang="ja-JP" sz="1200">
                <a:solidFill>
                  <a:schemeClr val="bg2">
                    <a:lumMod val="10000"/>
                  </a:schemeClr>
                </a:solidFill>
              </a:rPr>
              <a:t>.29-180-20</a:t>
            </a:r>
            <a:endParaRPr lang="fr-CH" altLang="ja-JP" sz="1200" dirty="0">
              <a:solidFill>
                <a:schemeClr val="bg2">
                  <a:lumMod val="10000"/>
                </a:schemeClr>
              </a:solidFill>
            </a:endParaRPr>
          </a:p>
          <a:p>
            <a:pPr eaLnBrk="1" hangingPunct="1"/>
            <a:r>
              <a:rPr lang="en-US" altLang="ja-JP" sz="1200" b="0" dirty="0">
                <a:solidFill>
                  <a:schemeClr val="bg2">
                    <a:lumMod val="10000"/>
                  </a:schemeClr>
                </a:solidFill>
              </a:rPr>
              <a:t>180</a:t>
            </a:r>
            <a:r>
              <a:rPr lang="en-US" altLang="ja-JP" sz="1200" b="0" baseline="30000" dirty="0">
                <a:solidFill>
                  <a:schemeClr val="bg2">
                    <a:lumMod val="10000"/>
                  </a:schemeClr>
                </a:solidFill>
              </a:rPr>
              <a:t>th</a:t>
            </a:r>
            <a:r>
              <a:rPr lang="en-US" altLang="ja-JP" sz="1200" b="0" dirty="0">
                <a:solidFill>
                  <a:schemeClr val="bg2">
                    <a:lumMod val="10000"/>
                  </a:schemeClr>
                </a:solidFill>
              </a:rPr>
              <a:t> WP.29</a:t>
            </a:r>
            <a:r>
              <a:rPr lang="fr-CH" altLang="ja-JP" sz="1200" b="0" dirty="0">
                <a:solidFill>
                  <a:schemeClr val="bg2">
                    <a:lumMod val="10000"/>
                  </a:schemeClr>
                </a:solidFill>
              </a:rPr>
              <a:t> </a:t>
            </a:r>
            <a:r>
              <a:rPr lang="en-US" altLang="ja-JP" sz="1200" b="0" dirty="0">
                <a:solidFill>
                  <a:schemeClr val="bg2">
                    <a:lumMod val="10000"/>
                  </a:schemeClr>
                </a:solidFill>
              </a:rPr>
              <a:t>10-12 March </a:t>
            </a:r>
            <a:r>
              <a:rPr lang="fr-CH" altLang="ja-JP" sz="1200" b="0" dirty="0">
                <a:solidFill>
                  <a:schemeClr val="bg2">
                    <a:lumMod val="10000"/>
                  </a:schemeClr>
                </a:solidFill>
              </a:rPr>
              <a:t>2020</a:t>
            </a:r>
          </a:p>
          <a:p>
            <a:pPr eaLnBrk="1" hangingPunct="1"/>
            <a:r>
              <a:rPr lang="fr-CH" altLang="ja-JP" sz="1200" b="0" dirty="0">
                <a:solidFill>
                  <a:schemeClr val="bg2">
                    <a:lumMod val="10000"/>
                  </a:schemeClr>
                </a:solidFill>
              </a:rPr>
              <a:t>Agenda item 14.2.4.</a:t>
            </a:r>
            <a:endParaRPr lang="en-US" altLang="ja-JP" sz="1200" b="0" dirty="0">
              <a:solidFill>
                <a:schemeClr val="bg2">
                  <a:lumMod val="10000"/>
                </a:schemeClr>
              </a:solidFill>
            </a:endParaRPr>
          </a:p>
        </p:txBody>
      </p:sp>
    </p:spTree>
    <p:extLst>
      <p:ext uri="{BB962C8B-B14F-4D97-AF65-F5344CB8AC3E}">
        <p14:creationId xmlns:p14="http://schemas.microsoft.com/office/powerpoint/2010/main" val="3054216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6C7287C2-FB9C-4D8E-B3F3-0A3A94BCA55D}"/>
              </a:ext>
            </a:extLst>
          </p:cNvPr>
          <p:cNvSpPr>
            <a:spLocks noGrp="1"/>
          </p:cNvSpPr>
          <p:nvPr>
            <p:ph type="body" sz="quarter" idx="15"/>
          </p:nvPr>
        </p:nvSpPr>
        <p:spPr>
          <a:xfrm>
            <a:off x="461176" y="142120"/>
            <a:ext cx="8913593" cy="363077"/>
          </a:xfrm>
        </p:spPr>
        <p:txBody>
          <a:bodyPr/>
          <a:lstStyle/>
          <a:p>
            <a:r>
              <a:rPr lang="en-US" sz="2400" dirty="0">
                <a:latin typeface="Myriad Pro" panose="020B0503030403020204" pitchFamily="34" charset="0"/>
              </a:rPr>
              <a:t>Future works</a:t>
            </a:r>
          </a:p>
        </p:txBody>
      </p:sp>
      <p:sp>
        <p:nvSpPr>
          <p:cNvPr id="4" name="Espace réservé du contenu 3">
            <a:extLst>
              <a:ext uri="{FF2B5EF4-FFF2-40B4-BE49-F238E27FC236}">
                <a16:creationId xmlns:a16="http://schemas.microsoft.com/office/drawing/2014/main" id="{402DFC85-5667-48D9-90AE-9929B09B0BBB}"/>
              </a:ext>
            </a:extLst>
          </p:cNvPr>
          <p:cNvSpPr>
            <a:spLocks noGrp="1"/>
          </p:cNvSpPr>
          <p:nvPr>
            <p:ph idx="16"/>
          </p:nvPr>
        </p:nvSpPr>
        <p:spPr/>
        <p:txBody>
          <a:bodyPr/>
          <a:lstStyle/>
          <a:p>
            <a:endParaRPr lang="fr-BE" dirty="0"/>
          </a:p>
          <a:p>
            <a:endParaRPr lang="fr-BE" dirty="0"/>
          </a:p>
          <a:p>
            <a:endParaRPr lang="fr-FR" dirty="0"/>
          </a:p>
        </p:txBody>
      </p:sp>
      <p:sp>
        <p:nvSpPr>
          <p:cNvPr id="5" name="Espace réservé du texte 4">
            <a:extLst>
              <a:ext uri="{FF2B5EF4-FFF2-40B4-BE49-F238E27FC236}">
                <a16:creationId xmlns:a16="http://schemas.microsoft.com/office/drawing/2014/main" id="{7D87268F-9710-4F75-968D-F9FBE4CF7712}"/>
              </a:ext>
            </a:extLst>
          </p:cNvPr>
          <p:cNvSpPr>
            <a:spLocks noGrp="1"/>
          </p:cNvSpPr>
          <p:nvPr>
            <p:ph type="body" sz="half" idx="2"/>
          </p:nvPr>
        </p:nvSpPr>
        <p:spPr>
          <a:xfrm>
            <a:off x="751841" y="1031730"/>
            <a:ext cx="9902245" cy="1622829"/>
          </a:xfrm>
        </p:spPr>
        <p:txBody>
          <a:bodyPr>
            <a:noAutofit/>
          </a:bodyPr>
          <a:lstStyle/>
          <a:p>
            <a:pPr>
              <a:lnSpc>
                <a:spcPts val="2200"/>
              </a:lnSpc>
            </a:pPr>
            <a:r>
              <a:rPr lang="en-GB" sz="2000" dirty="0"/>
              <a:t>IWG TYRE GTR identified topics for future TYRE GTR developments:</a:t>
            </a:r>
          </a:p>
          <a:p>
            <a:r>
              <a:rPr lang="en-GB" dirty="0"/>
              <a:t> </a:t>
            </a:r>
            <a:endParaRPr lang="fr-FR" dirty="0"/>
          </a:p>
          <a:p>
            <a:pPr marL="285750" lvl="0" indent="-285750">
              <a:buFont typeface="Arial" panose="020B0604020202020204" pitchFamily="34" charset="0"/>
              <a:buChar char="•"/>
            </a:pPr>
            <a:r>
              <a:rPr lang="en-US" sz="1800"/>
              <a:t>Provisions for </a:t>
            </a:r>
            <a:r>
              <a:rPr lang="en-GB" sz="1800"/>
              <a:t>Extended </a:t>
            </a:r>
            <a:r>
              <a:rPr lang="en-GB" sz="1800" dirty="0"/>
              <a:t>Mobility Tyres</a:t>
            </a:r>
            <a:endParaRPr lang="fr-FR" sz="1800" dirty="0"/>
          </a:p>
          <a:p>
            <a:pPr marL="285750" lvl="0" indent="-285750">
              <a:buFont typeface="Arial" panose="020B0604020202020204" pitchFamily="34" charset="0"/>
              <a:buChar char="•"/>
            </a:pPr>
            <a:r>
              <a:rPr lang="en-GB" sz="1800" dirty="0"/>
              <a:t>Elimination of the Overall diameter measurement for Radial tyres after high speed test</a:t>
            </a:r>
            <a:endParaRPr lang="fr-FR" sz="1800" dirty="0"/>
          </a:p>
          <a:p>
            <a:pPr marL="285750" indent="-285750">
              <a:buFont typeface="Arial" panose="020B0604020202020204" pitchFamily="34" charset="0"/>
              <a:buChar char="•"/>
            </a:pPr>
            <a:r>
              <a:rPr lang="en-GB" sz="1800" dirty="0"/>
              <a:t>Provisions for North American All-Season tyres </a:t>
            </a:r>
          </a:p>
          <a:p>
            <a:pPr marL="285750" indent="-285750">
              <a:buFont typeface="Arial" panose="020B0604020202020204" pitchFamily="34" charset="0"/>
              <a:buChar char="•"/>
            </a:pPr>
            <a:r>
              <a:rPr lang="en-GB" sz="1800" dirty="0"/>
              <a:t>Updated Bead Unseating test</a:t>
            </a:r>
            <a:endParaRPr lang="fr-FR" sz="1800" dirty="0"/>
          </a:p>
          <a:p>
            <a:pPr marL="285750" lvl="0" indent="-285750">
              <a:buFont typeface="Arial" panose="020B0604020202020204" pitchFamily="34" charset="0"/>
              <a:buChar char="•"/>
            </a:pPr>
            <a:r>
              <a:rPr lang="en-GB" sz="1800" dirty="0"/>
              <a:t>Updated Strength test</a:t>
            </a:r>
            <a:endParaRPr lang="fr-FR" sz="1800" dirty="0"/>
          </a:p>
          <a:p>
            <a:pPr marL="285750" lvl="0" indent="-285750">
              <a:buFont typeface="Arial" panose="020B0604020202020204" pitchFamily="34" charset="0"/>
              <a:buChar char="•"/>
            </a:pPr>
            <a:r>
              <a:rPr lang="en-US" sz="1800" dirty="0"/>
              <a:t>LT/C Endurance test to be harmonized</a:t>
            </a:r>
            <a:endParaRPr lang="fr-FR" sz="1800" dirty="0"/>
          </a:p>
          <a:p>
            <a:pPr marL="285750" lvl="0" indent="-285750">
              <a:buFont typeface="Arial" panose="020B0604020202020204" pitchFamily="34" charset="0"/>
              <a:buChar char="•"/>
            </a:pPr>
            <a:r>
              <a:rPr lang="en-US" sz="1800" dirty="0"/>
              <a:t>Wet Grip for Worn tyres </a:t>
            </a:r>
            <a:endParaRPr lang="fr-FR" sz="1800" dirty="0"/>
          </a:p>
          <a:p>
            <a:pPr marL="285750" lvl="0" indent="-285750">
              <a:buFont typeface="Arial" panose="020B0604020202020204" pitchFamily="34" charset="0"/>
              <a:buChar char="•"/>
            </a:pPr>
            <a:r>
              <a:rPr lang="en-US" sz="1800" dirty="0"/>
              <a:t>New provisions for winter performance</a:t>
            </a:r>
          </a:p>
          <a:p>
            <a:pPr lvl="0"/>
            <a:endParaRPr lang="en-US" sz="1800" dirty="0"/>
          </a:p>
          <a:p>
            <a:pPr lvl="0"/>
            <a:r>
              <a:rPr lang="fr-FR" sz="1800" b="1" dirty="0"/>
              <a:t>The activities can start when Contracting Parties to 1998 Agreement confirm their interest in further development of UN GTR No 16 with regards to the topics as above and their priorities.</a:t>
            </a:r>
          </a:p>
          <a:p>
            <a:pPr>
              <a:lnSpc>
                <a:spcPts val="2200"/>
              </a:lnSpc>
            </a:pPr>
            <a:endParaRPr lang="en-GB" sz="2000" dirty="0"/>
          </a:p>
        </p:txBody>
      </p:sp>
      <p:sp>
        <p:nvSpPr>
          <p:cNvPr id="6" name="Espace réservé du numéro de diapositive 5">
            <a:extLst>
              <a:ext uri="{FF2B5EF4-FFF2-40B4-BE49-F238E27FC236}">
                <a16:creationId xmlns:a16="http://schemas.microsoft.com/office/drawing/2014/main" id="{3DF933AE-7461-46D3-96BC-E949280BA385}"/>
              </a:ext>
            </a:extLst>
          </p:cNvPr>
          <p:cNvSpPr>
            <a:spLocks noGrp="1"/>
          </p:cNvSpPr>
          <p:nvPr>
            <p:ph type="sldNum" sz="quarter" idx="4"/>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723179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Текст 5">
            <a:extLst>
              <a:ext uri="{FF2B5EF4-FFF2-40B4-BE49-F238E27FC236}">
                <a16:creationId xmlns:a16="http://schemas.microsoft.com/office/drawing/2014/main" id="{EFC7C3BA-488F-4FA5-926C-56FF5A815256}"/>
              </a:ext>
            </a:extLst>
          </p:cNvPr>
          <p:cNvSpPr txBox="1">
            <a:spLocks/>
          </p:cNvSpPr>
          <p:nvPr/>
        </p:nvSpPr>
        <p:spPr>
          <a:xfrm>
            <a:off x="1614056" y="2771549"/>
            <a:ext cx="9144000" cy="750049"/>
          </a:xfrm>
          <a:prstGeom prst="rect">
            <a:avLst/>
          </a:prstGeom>
        </p:spPr>
        <p:txBody>
          <a:bodyPr anchor="b"/>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endParaRPr lang="en-US" sz="3200" b="1" dirty="0">
              <a:solidFill>
                <a:schemeClr val="bg2">
                  <a:lumMod val="10000"/>
                </a:schemeClr>
              </a:solidFill>
            </a:endParaRPr>
          </a:p>
          <a:p>
            <a:pPr algn="ctr"/>
            <a:endParaRPr lang="en-US" sz="3200" b="1" dirty="0">
              <a:solidFill>
                <a:schemeClr val="bg2">
                  <a:lumMod val="10000"/>
                </a:schemeClr>
              </a:solidFill>
            </a:endParaRPr>
          </a:p>
          <a:p>
            <a:pPr algn="ctr"/>
            <a:endParaRPr lang="en-US" sz="3200" b="1" dirty="0">
              <a:solidFill>
                <a:schemeClr val="bg2">
                  <a:lumMod val="10000"/>
                </a:schemeClr>
              </a:solidFill>
            </a:endParaRPr>
          </a:p>
          <a:p>
            <a:pPr algn="ctr"/>
            <a:endParaRPr lang="en-US" sz="3200" b="1" dirty="0">
              <a:solidFill>
                <a:schemeClr val="bg2">
                  <a:lumMod val="10000"/>
                </a:schemeClr>
              </a:solidFill>
            </a:endParaRPr>
          </a:p>
          <a:p>
            <a:pPr algn="ctr"/>
            <a:endParaRPr lang="en-US" sz="3200" b="1" dirty="0">
              <a:solidFill>
                <a:schemeClr val="bg2">
                  <a:lumMod val="10000"/>
                </a:schemeClr>
              </a:solidFill>
            </a:endParaRPr>
          </a:p>
          <a:p>
            <a:pPr algn="ctr"/>
            <a:endParaRPr lang="en-US" sz="3200" b="1" dirty="0">
              <a:solidFill>
                <a:schemeClr val="bg2">
                  <a:lumMod val="10000"/>
                </a:schemeClr>
              </a:solidFill>
            </a:endParaRPr>
          </a:p>
          <a:p>
            <a:pPr marL="0" indent="0" algn="ctr">
              <a:buNone/>
            </a:pPr>
            <a:r>
              <a:rPr lang="en-US" sz="3200" b="1" dirty="0">
                <a:solidFill>
                  <a:schemeClr val="bg2">
                    <a:lumMod val="10000"/>
                  </a:schemeClr>
                </a:solidFill>
              </a:rPr>
              <a:t>Thank you for your attention!</a:t>
            </a:r>
            <a:endParaRPr lang="ru-RU" sz="3200" b="1" dirty="0">
              <a:solidFill>
                <a:schemeClr val="bg2">
                  <a:lumMod val="10000"/>
                </a:schemeClr>
              </a:solidFill>
            </a:endParaRPr>
          </a:p>
        </p:txBody>
      </p:sp>
    </p:spTree>
    <p:extLst>
      <p:ext uri="{BB962C8B-B14F-4D97-AF65-F5344CB8AC3E}">
        <p14:creationId xmlns:p14="http://schemas.microsoft.com/office/powerpoint/2010/main" val="577635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55477" y="160811"/>
            <a:ext cx="10448971" cy="314024"/>
          </a:xfrm>
        </p:spPr>
        <p:txBody>
          <a:bodyPr/>
          <a:lstStyle/>
          <a:p>
            <a:r>
              <a:rPr lang="en-US" sz="2400" dirty="0"/>
              <a:t>What is submitted to WP.29/AC.3</a:t>
            </a:r>
            <a:endParaRPr lang="ru-RU" sz="24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2</a:t>
            </a:fld>
            <a:endParaRPr lang="en-US" dirty="0"/>
          </a:p>
        </p:txBody>
      </p:sp>
      <p:sp>
        <p:nvSpPr>
          <p:cNvPr id="12" name="Объект 7"/>
          <p:cNvSpPr>
            <a:spLocks noGrp="1"/>
          </p:cNvSpPr>
          <p:nvPr>
            <p:ph idx="16"/>
          </p:nvPr>
        </p:nvSpPr>
        <p:spPr>
          <a:xfrm>
            <a:off x="1363477" y="1762752"/>
            <a:ext cx="8729970" cy="2146775"/>
          </a:xfrm>
        </p:spPr>
        <p:txBody>
          <a:bodyPr>
            <a:normAutofit lnSpcReduction="10000"/>
          </a:bodyPr>
          <a:lstStyle/>
          <a:p>
            <a:pPr>
              <a:lnSpc>
                <a:spcPct val="85000"/>
              </a:lnSpc>
              <a:spcBef>
                <a:spcPts val="2400"/>
              </a:spcBef>
            </a:pPr>
            <a:r>
              <a:rPr lang="en-US" dirty="0"/>
              <a:t>ECE/TRANS/WP.29/</a:t>
            </a:r>
            <a:r>
              <a:rPr lang="ru-RU" dirty="0"/>
              <a:t>2020/41</a:t>
            </a:r>
            <a:r>
              <a:rPr lang="en-US" dirty="0"/>
              <a:t>: </a:t>
            </a:r>
            <a:r>
              <a:rPr lang="en-GB" dirty="0"/>
              <a:t>Proposal for Amendment No. 2 to UN GTR No. 16 (Tyres)</a:t>
            </a:r>
          </a:p>
          <a:p>
            <a:pPr>
              <a:lnSpc>
                <a:spcPct val="85000"/>
              </a:lnSpc>
              <a:spcBef>
                <a:spcPts val="2400"/>
              </a:spcBef>
            </a:pPr>
            <a:r>
              <a:rPr lang="en-US" dirty="0"/>
              <a:t>ECE/TRANS/WP.29/</a:t>
            </a:r>
            <a:r>
              <a:rPr lang="ru-RU" dirty="0"/>
              <a:t>2020/4</a:t>
            </a:r>
            <a:r>
              <a:rPr lang="en-US" dirty="0"/>
              <a:t>2: Proposal for the Technical Report for Amendment No. 2 </a:t>
            </a:r>
            <a:br>
              <a:rPr lang="en-US" dirty="0"/>
            </a:br>
            <a:r>
              <a:rPr lang="en-US" dirty="0"/>
              <a:t>to UN GTR No. 16 (</a:t>
            </a:r>
            <a:r>
              <a:rPr lang="en-GB" dirty="0"/>
              <a:t>Tyres</a:t>
            </a:r>
            <a:r>
              <a:rPr lang="en-US" dirty="0"/>
              <a:t>)</a:t>
            </a:r>
            <a:endParaRPr lang="en-US" b="1" dirty="0"/>
          </a:p>
          <a:p>
            <a:pPr marL="457200" lvl="1" indent="0">
              <a:lnSpc>
                <a:spcPct val="85000"/>
              </a:lnSpc>
              <a:spcBef>
                <a:spcPts val="2400"/>
              </a:spcBef>
              <a:buNone/>
            </a:pPr>
            <a:endParaRPr lang="ru-RU" dirty="0"/>
          </a:p>
        </p:txBody>
      </p:sp>
    </p:spTree>
    <p:extLst>
      <p:ext uri="{BB962C8B-B14F-4D97-AF65-F5344CB8AC3E}">
        <p14:creationId xmlns:p14="http://schemas.microsoft.com/office/powerpoint/2010/main" val="3422509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55477" y="160811"/>
            <a:ext cx="10448971" cy="314024"/>
          </a:xfrm>
        </p:spPr>
        <p:txBody>
          <a:bodyPr/>
          <a:lstStyle/>
          <a:p>
            <a:r>
              <a:rPr lang="en-US" sz="2400" dirty="0"/>
              <a:t>Subject of Amendment No. 2 to UN GTR No. 16 as authorized by AC.3</a:t>
            </a:r>
            <a:endParaRPr lang="ru-RU" sz="2400" dirty="0"/>
          </a:p>
        </p:txBody>
      </p:sp>
      <p:sp>
        <p:nvSpPr>
          <p:cNvPr id="6" name="Текст 5"/>
          <p:cNvSpPr>
            <a:spLocks noGrp="1"/>
          </p:cNvSpPr>
          <p:nvPr>
            <p:ph type="body" sz="quarter" idx="14"/>
          </p:nvPr>
        </p:nvSpPr>
        <p:spPr>
          <a:xfrm>
            <a:off x="55477" y="438793"/>
            <a:ext cx="9144000" cy="240014"/>
          </a:xfrm>
        </p:spPr>
        <p:txBody>
          <a:bodyPr/>
          <a:lstStyle/>
          <a:p>
            <a:r>
              <a:rPr lang="en-US" sz="1600" dirty="0">
                <a:solidFill>
                  <a:schemeClr val="bg2">
                    <a:lumMod val="25000"/>
                  </a:schemeClr>
                </a:solidFill>
              </a:rPr>
              <a:t>Reference: Authorization ECE/TRANS/WP.29/AC.3/48</a:t>
            </a:r>
            <a:endParaRPr lang="ru-RU" sz="1600" dirty="0">
              <a:solidFill>
                <a:schemeClr val="bg2">
                  <a:lumMod val="25000"/>
                </a:schemeClr>
              </a:solidFill>
            </a:endParaRPr>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3</a:t>
            </a:fld>
            <a:endParaRPr lang="en-US" dirty="0"/>
          </a:p>
        </p:txBody>
      </p:sp>
      <p:sp>
        <p:nvSpPr>
          <p:cNvPr id="12" name="Объект 7"/>
          <p:cNvSpPr>
            <a:spLocks noGrp="1"/>
          </p:cNvSpPr>
          <p:nvPr>
            <p:ph idx="16"/>
          </p:nvPr>
        </p:nvSpPr>
        <p:spPr>
          <a:xfrm>
            <a:off x="1417640" y="1466648"/>
            <a:ext cx="8534400" cy="4215161"/>
          </a:xfrm>
        </p:spPr>
        <p:txBody>
          <a:bodyPr>
            <a:normAutofit fontScale="77500" lnSpcReduction="20000"/>
          </a:bodyPr>
          <a:lstStyle/>
          <a:p>
            <a:pPr>
              <a:lnSpc>
                <a:spcPct val="100000"/>
              </a:lnSpc>
            </a:pPr>
            <a:r>
              <a:rPr lang="en-US" dirty="0"/>
              <a:t>Amendment of the GTR text:</a:t>
            </a:r>
          </a:p>
          <a:p>
            <a:pPr lvl="1">
              <a:lnSpc>
                <a:spcPct val="100000"/>
              </a:lnSpc>
            </a:pPr>
            <a:r>
              <a:rPr lang="en-US" dirty="0"/>
              <a:t>Amendment to the GTR 16 scope</a:t>
            </a:r>
          </a:p>
          <a:p>
            <a:pPr lvl="1">
              <a:lnSpc>
                <a:spcPct val="100000"/>
              </a:lnSpc>
            </a:pPr>
            <a:r>
              <a:rPr lang="en-US" dirty="0"/>
              <a:t>Addition of new definitions (Section 2)</a:t>
            </a:r>
          </a:p>
          <a:p>
            <a:pPr lvl="1">
              <a:lnSpc>
                <a:spcPct val="100000"/>
              </a:lnSpc>
            </a:pPr>
            <a:r>
              <a:rPr lang="en-US" b="1" dirty="0"/>
              <a:t>Harmonization of the Load Range concept in relationship to Inflation Pressure </a:t>
            </a:r>
            <a:r>
              <a:rPr lang="en-US" dirty="0"/>
              <a:t>(Section 2)</a:t>
            </a:r>
          </a:p>
          <a:p>
            <a:pPr lvl="1">
              <a:lnSpc>
                <a:spcPct val="100000"/>
              </a:lnSpc>
            </a:pPr>
            <a:r>
              <a:rPr lang="en-US" dirty="0"/>
              <a:t>Alignment of the provisions with the most recent developments in UN Regulations</a:t>
            </a:r>
            <a:r>
              <a:rPr lang="ru-RU" dirty="0"/>
              <a:t> </a:t>
            </a:r>
            <a:r>
              <a:rPr lang="en-US" dirty="0"/>
              <a:t>Nos. 30 and 54 (Sections 3.3 and 3.5, Annexes 3 and 6)</a:t>
            </a:r>
          </a:p>
          <a:p>
            <a:pPr lvl="1">
              <a:lnSpc>
                <a:spcPct val="100000"/>
              </a:lnSpc>
            </a:pPr>
            <a:r>
              <a:rPr lang="en-US" dirty="0"/>
              <a:t>Harmonization of FMVSS 139 requirements relative to UN Regulation No 54 “PSI” index (Sections 3.7 and 3.8)</a:t>
            </a:r>
          </a:p>
          <a:p>
            <a:pPr lvl="1">
              <a:lnSpc>
                <a:spcPct val="100000"/>
              </a:lnSpc>
            </a:pPr>
            <a:r>
              <a:rPr lang="en-US" b="1" dirty="0"/>
              <a:t>Addition of new harmonized provisions for physical dimensions of LT/C tyres </a:t>
            </a:r>
            <a:r>
              <a:rPr lang="en-US" dirty="0"/>
              <a:t>(new Section 3.5.2; old Sections 3.20 &amp; 3.21 deleted)</a:t>
            </a:r>
          </a:p>
          <a:p>
            <a:pPr lvl="1">
              <a:lnSpc>
                <a:spcPct val="100000"/>
              </a:lnSpc>
            </a:pPr>
            <a:r>
              <a:rPr lang="en-US" b="1" dirty="0"/>
              <a:t>Addition of new harmonized provisions for high speed test for LT/C </a:t>
            </a:r>
            <a:r>
              <a:rPr lang="en-US" b="1" dirty="0" err="1"/>
              <a:t>tyres</a:t>
            </a:r>
            <a:r>
              <a:rPr lang="en-US" b="1" dirty="0"/>
              <a:t> </a:t>
            </a:r>
            <a:r>
              <a:rPr lang="en-US" dirty="0"/>
              <a:t>(new Section 3.6.2.2, old Section 3.16 modified with endurance test only renumbered 3.9, old Section 3.19 deleted</a:t>
            </a:r>
            <a:r>
              <a:rPr lang="en-US" b="1" dirty="0"/>
              <a:t>)</a:t>
            </a:r>
          </a:p>
          <a:p>
            <a:pPr lvl="1">
              <a:lnSpc>
                <a:spcPct val="100000"/>
              </a:lnSpc>
            </a:pPr>
            <a:endParaRPr lang="en-US" b="1" dirty="0"/>
          </a:p>
          <a:p>
            <a:pPr marL="457200" lvl="1" indent="0">
              <a:lnSpc>
                <a:spcPct val="100000"/>
              </a:lnSpc>
              <a:buNone/>
            </a:pPr>
            <a:endParaRPr lang="ru-RU" dirty="0"/>
          </a:p>
        </p:txBody>
      </p:sp>
    </p:spTree>
    <p:extLst>
      <p:ext uri="{BB962C8B-B14F-4D97-AF65-F5344CB8AC3E}">
        <p14:creationId xmlns:p14="http://schemas.microsoft.com/office/powerpoint/2010/main" val="3269127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55477" y="160811"/>
            <a:ext cx="10448971" cy="314024"/>
          </a:xfrm>
        </p:spPr>
        <p:txBody>
          <a:bodyPr/>
          <a:lstStyle/>
          <a:p>
            <a:r>
              <a:rPr lang="en-US" sz="2400" dirty="0"/>
              <a:t>Part I: Statement on Technical Rationale and Justification - Updated</a:t>
            </a:r>
            <a:endParaRPr lang="ru-RU" sz="24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4</a:t>
            </a:fld>
            <a:endParaRPr lang="en-US" dirty="0"/>
          </a:p>
        </p:txBody>
      </p:sp>
      <p:sp>
        <p:nvSpPr>
          <p:cNvPr id="12" name="Объект 7"/>
          <p:cNvSpPr>
            <a:spLocks noGrp="1"/>
          </p:cNvSpPr>
          <p:nvPr>
            <p:ph idx="16"/>
          </p:nvPr>
        </p:nvSpPr>
        <p:spPr>
          <a:xfrm>
            <a:off x="1428791" y="2051824"/>
            <a:ext cx="8729970" cy="1984916"/>
          </a:xfrm>
        </p:spPr>
        <p:txBody>
          <a:bodyPr>
            <a:normAutofit fontScale="77500" lnSpcReduction="20000"/>
          </a:bodyPr>
          <a:lstStyle/>
          <a:p>
            <a:pPr>
              <a:lnSpc>
                <a:spcPct val="100000"/>
              </a:lnSpc>
            </a:pPr>
            <a:r>
              <a:rPr lang="en-US" dirty="0"/>
              <a:t>New Executive Summary</a:t>
            </a:r>
            <a:endParaRPr lang="en-GB" dirty="0"/>
          </a:p>
          <a:p>
            <a:pPr>
              <a:lnSpc>
                <a:spcPct val="100000"/>
              </a:lnSpc>
            </a:pPr>
            <a:r>
              <a:rPr lang="en-US" dirty="0"/>
              <a:t>New paragraphs 2bis, 3bis, 22bis (substituting 23bis), 28ter </a:t>
            </a:r>
            <a:br>
              <a:rPr lang="en-US" dirty="0"/>
            </a:br>
            <a:r>
              <a:rPr lang="en-US" dirty="0"/>
              <a:t>(old 28ter moved to 28quinquis), 28quater, 28sexies </a:t>
            </a:r>
            <a:br>
              <a:rPr lang="en-US" dirty="0"/>
            </a:br>
            <a:r>
              <a:rPr lang="en-US" dirty="0"/>
              <a:t>to update the content of the existing Part I</a:t>
            </a:r>
          </a:p>
          <a:p>
            <a:pPr>
              <a:lnSpc>
                <a:spcPct val="100000"/>
              </a:lnSpc>
            </a:pPr>
            <a:r>
              <a:rPr lang="en-US" dirty="0"/>
              <a:t>New paragraphs 49 to 93 – Justification of the content </a:t>
            </a:r>
            <a:br>
              <a:rPr lang="en-US" dirty="0"/>
            </a:br>
            <a:r>
              <a:rPr lang="en-US" dirty="0"/>
              <a:t>of Amendment No. 2</a:t>
            </a:r>
            <a:endParaRPr lang="en-US" b="1" dirty="0"/>
          </a:p>
          <a:p>
            <a:pPr marL="457200" lvl="1" indent="0">
              <a:lnSpc>
                <a:spcPct val="100000"/>
              </a:lnSpc>
              <a:buNone/>
            </a:pPr>
            <a:endParaRPr lang="ru-RU" dirty="0"/>
          </a:p>
        </p:txBody>
      </p:sp>
    </p:spTree>
    <p:extLst>
      <p:ext uri="{BB962C8B-B14F-4D97-AF65-F5344CB8AC3E}">
        <p14:creationId xmlns:p14="http://schemas.microsoft.com/office/powerpoint/2010/main" val="1469713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111234" y="1022040"/>
            <a:ext cx="10448971" cy="314024"/>
          </a:xfrm>
        </p:spPr>
        <p:txBody>
          <a:bodyPr/>
          <a:lstStyle/>
          <a:p>
            <a:endParaRPr lang="en-US" sz="2400" dirty="0">
              <a:latin typeface="Myriad Pro" panose="020B0503030403020204" pitchFamily="34" charset="0"/>
            </a:endParaRPr>
          </a:p>
          <a:p>
            <a:endParaRPr lang="en-US" sz="2400" dirty="0">
              <a:latin typeface="Myriad Pro" panose="020B0503030403020204" pitchFamily="34" charset="0"/>
            </a:endParaRPr>
          </a:p>
          <a:p>
            <a:endParaRPr lang="en-US" sz="2400" dirty="0">
              <a:latin typeface="Myriad Pro" panose="020B0503030403020204" pitchFamily="34" charset="0"/>
            </a:endParaRPr>
          </a:p>
          <a:p>
            <a:r>
              <a:rPr lang="en-US" sz="2400" dirty="0">
                <a:latin typeface="Myriad Pro" panose="020B0503030403020204" pitchFamily="34" charset="0"/>
              </a:rPr>
              <a:t>Part II:</a:t>
            </a:r>
          </a:p>
          <a:p>
            <a:r>
              <a:rPr lang="en-US" sz="2400" dirty="0">
                <a:latin typeface="Myriad Pro" panose="020B0503030403020204" pitchFamily="34" charset="0"/>
              </a:rPr>
              <a:t>New Harmonized Provisions</a:t>
            </a:r>
            <a:br>
              <a:rPr lang="en-US" sz="2400" dirty="0">
                <a:latin typeface="Myriad Pro" panose="020B0503030403020204" pitchFamily="34" charset="0"/>
              </a:rPr>
            </a:br>
            <a:r>
              <a:rPr lang="en-US" sz="2400" dirty="0">
                <a:latin typeface="Myriad Pro" panose="020B0503030403020204" pitchFamily="34" charset="0"/>
              </a:rPr>
              <a:t>a. Physical Dimensions</a:t>
            </a:r>
            <a:endParaRPr lang="ru-RU" sz="24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5</a:t>
            </a:fld>
            <a:endParaRPr lang="en-US" dirty="0"/>
          </a:p>
        </p:txBody>
      </p:sp>
      <p:sp>
        <p:nvSpPr>
          <p:cNvPr id="9" name="Rectangle 5">
            <a:extLst>
              <a:ext uri="{FF2B5EF4-FFF2-40B4-BE49-F238E27FC236}">
                <a16:creationId xmlns:a16="http://schemas.microsoft.com/office/drawing/2014/main" id="{42E29535-5BA9-4721-BC64-0620E2394D71}"/>
              </a:ext>
            </a:extLst>
          </p:cNvPr>
          <p:cNvSpPr/>
          <p:nvPr/>
        </p:nvSpPr>
        <p:spPr>
          <a:xfrm>
            <a:off x="1297788" y="1525750"/>
            <a:ext cx="10667472" cy="4524315"/>
          </a:xfrm>
          <a:prstGeom prst="rect">
            <a:avLst/>
          </a:prstGeom>
        </p:spPr>
        <p:txBody>
          <a:bodyPr wrap="square">
            <a:spAutoFit/>
          </a:bodyPr>
          <a:lstStyle/>
          <a:p>
            <a:endParaRPr lang="en-US" dirty="0">
              <a:solidFill>
                <a:schemeClr val="bg2">
                  <a:lumMod val="10000"/>
                </a:schemeClr>
              </a:solidFill>
              <a:latin typeface="Myriad Pro" panose="020B0503030403020204"/>
              <a:cs typeface="Times New Roman" panose="02020603050405020304" pitchFamily="18" charset="0"/>
            </a:endParaRPr>
          </a:p>
          <a:p>
            <a:r>
              <a:rPr lang="en-US" u="sng" dirty="0">
                <a:solidFill>
                  <a:schemeClr val="bg2">
                    <a:lumMod val="10000"/>
                  </a:schemeClr>
                </a:solidFill>
                <a:latin typeface="Myriad Pro" panose="020B0503030403020204"/>
                <a:cs typeface="Times New Roman" panose="02020603050405020304" pitchFamily="18" charset="0"/>
              </a:rPr>
              <a:t>Addition</a:t>
            </a:r>
            <a:r>
              <a:rPr lang="en-US" dirty="0">
                <a:solidFill>
                  <a:schemeClr val="bg2">
                    <a:lumMod val="10000"/>
                  </a:schemeClr>
                </a:solidFill>
                <a:latin typeface="Myriad Pro" panose="020B0503030403020204"/>
                <a:cs typeface="Times New Roman" panose="02020603050405020304" pitchFamily="18" charset="0"/>
              </a:rPr>
              <a:t> of new harmonized provisions for physical dimensions of LT/C tyres </a:t>
            </a:r>
          </a:p>
          <a:p>
            <a:r>
              <a:rPr lang="en-US" dirty="0">
                <a:solidFill>
                  <a:schemeClr val="bg2">
                    <a:lumMod val="10000"/>
                  </a:schemeClr>
                </a:solidFill>
                <a:latin typeface="Myriad Pro" panose="020B0503030403020204"/>
                <a:cs typeface="Times New Roman" panose="02020603050405020304" pitchFamily="18" charset="0"/>
              </a:rPr>
              <a:t>		(new Section 3.5.2 old Sections 3.20 &amp; 3.21 deleted)</a:t>
            </a:r>
          </a:p>
          <a:p>
            <a:endParaRPr lang="en-US" dirty="0">
              <a:solidFill>
                <a:schemeClr val="bg2">
                  <a:lumMod val="10000"/>
                </a:schemeClr>
              </a:solidFill>
              <a:latin typeface="Myriad Pro" panose="020B0503030403020204"/>
              <a:cs typeface="Times New Roman" panose="02020603050405020304" pitchFamily="18" charset="0"/>
            </a:endParaRPr>
          </a:p>
          <a:p>
            <a:r>
              <a:rPr lang="en-US" u="sng" dirty="0">
                <a:solidFill>
                  <a:schemeClr val="bg2">
                    <a:lumMod val="10000"/>
                  </a:schemeClr>
                </a:solidFill>
                <a:latin typeface="Myriad Pro" panose="020B0503030403020204"/>
                <a:cs typeface="Times New Roman" panose="02020603050405020304" pitchFamily="18" charset="0"/>
              </a:rPr>
              <a:t>Subdivision in 3 categories</a:t>
            </a:r>
            <a:r>
              <a:rPr lang="en-US" dirty="0">
                <a:solidFill>
                  <a:schemeClr val="bg2">
                    <a:lumMod val="10000"/>
                  </a:schemeClr>
                </a:solidFill>
                <a:latin typeface="Myriad Pro" panose="020B0503030403020204"/>
                <a:cs typeface="Times New Roman" panose="02020603050405020304" pitchFamily="18" charset="0"/>
              </a:rPr>
              <a:t>:</a:t>
            </a:r>
            <a:br>
              <a:rPr lang="en-US" dirty="0">
                <a:solidFill>
                  <a:schemeClr val="bg2">
                    <a:lumMod val="10000"/>
                  </a:schemeClr>
                </a:solidFill>
                <a:latin typeface="Myriad Pro" panose="020B0503030403020204"/>
                <a:cs typeface="Times New Roman" panose="02020603050405020304" pitchFamily="18" charset="0"/>
              </a:rPr>
            </a:br>
            <a:endParaRPr lang="en-US" dirty="0">
              <a:solidFill>
                <a:schemeClr val="bg2">
                  <a:lumMod val="10000"/>
                </a:schemeClr>
              </a:solidFill>
              <a:latin typeface="Myriad Pro" panose="020B0503030403020204"/>
              <a:cs typeface="Times New Roman" panose="02020603050405020304" pitchFamily="18" charset="0"/>
            </a:endParaRPr>
          </a:p>
          <a:p>
            <a:pPr lvl="1"/>
            <a:r>
              <a:rPr lang="en-GB" i="1" dirty="0">
                <a:solidFill>
                  <a:schemeClr val="bg2">
                    <a:lumMod val="10000"/>
                  </a:schemeClr>
                </a:solidFill>
                <a:latin typeface="Myriad Pro" panose="020B0503030403020204"/>
                <a:cs typeface="Times New Roman" panose="02020603050405020304" pitchFamily="18" charset="0"/>
              </a:rPr>
              <a:t>Physical dimension for metric sizes (excluding all sizes listed in Annex 6)</a:t>
            </a:r>
            <a:br>
              <a:rPr lang="en-GB" i="1" dirty="0">
                <a:solidFill>
                  <a:schemeClr val="bg2">
                    <a:lumMod val="10000"/>
                  </a:schemeClr>
                </a:solidFill>
                <a:latin typeface="Myriad Pro" panose="020B0503030403020204"/>
                <a:cs typeface="Times New Roman" panose="02020603050405020304" pitchFamily="18" charset="0"/>
              </a:rPr>
            </a:br>
            <a:r>
              <a:rPr lang="en-GB" i="1" dirty="0">
                <a:solidFill>
                  <a:schemeClr val="bg2">
                    <a:lumMod val="10000"/>
                  </a:schemeClr>
                </a:solidFill>
                <a:latin typeface="Myriad Pro" panose="020B0503030403020204"/>
                <a:cs typeface="Times New Roman" panose="02020603050405020304" pitchFamily="18" charset="0"/>
              </a:rPr>
              <a:t>	M</a:t>
            </a:r>
            <a:r>
              <a:rPr lang="en-GB" dirty="0">
                <a:solidFill>
                  <a:schemeClr val="bg2">
                    <a:lumMod val="10000"/>
                  </a:schemeClr>
                </a:solidFill>
                <a:latin typeface="Myriad Pro" panose="020B0503030403020204"/>
                <a:cs typeface="Times New Roman" panose="02020603050405020304" pitchFamily="18" charset="0"/>
              </a:rPr>
              <a:t>ost stringent requirements from FMVSS 139/R54 retained</a:t>
            </a:r>
            <a:br>
              <a:rPr lang="en-GB" dirty="0">
                <a:solidFill>
                  <a:schemeClr val="bg2">
                    <a:lumMod val="10000"/>
                  </a:schemeClr>
                </a:solidFill>
                <a:latin typeface="Myriad Pro" panose="020B0503030403020204"/>
                <a:cs typeface="Times New Roman" panose="02020603050405020304" pitchFamily="18" charset="0"/>
              </a:rPr>
            </a:br>
            <a:endParaRPr lang="en-US" dirty="0">
              <a:solidFill>
                <a:schemeClr val="bg2">
                  <a:lumMod val="10000"/>
                </a:schemeClr>
              </a:solidFill>
              <a:latin typeface="Myriad Pro" panose="020B0503030403020204"/>
              <a:cs typeface="Times New Roman" panose="02020603050405020304" pitchFamily="18" charset="0"/>
            </a:endParaRPr>
          </a:p>
          <a:p>
            <a:pPr lvl="1"/>
            <a:r>
              <a:rPr lang="en-GB" i="1" dirty="0">
                <a:solidFill>
                  <a:schemeClr val="bg2">
                    <a:lumMod val="10000"/>
                  </a:schemeClr>
                </a:solidFill>
                <a:latin typeface="Myriad Pro" panose="020B0503030403020204"/>
                <a:cs typeface="Times New Roman" panose="02020603050405020304" pitchFamily="18" charset="0"/>
              </a:rPr>
              <a:t>Physical dimension for high flotation sizes (excluding all sizes listed in Annex 6)</a:t>
            </a:r>
          </a:p>
          <a:p>
            <a:pPr lvl="1"/>
            <a:r>
              <a:rPr lang="en-GB" i="1" dirty="0">
                <a:solidFill>
                  <a:schemeClr val="bg2">
                    <a:lumMod val="10000"/>
                  </a:schemeClr>
                </a:solidFill>
                <a:latin typeface="Myriad Pro" panose="020B0503030403020204"/>
                <a:cs typeface="Times New Roman" panose="02020603050405020304" pitchFamily="18" charset="0"/>
              </a:rPr>
              <a:t>	</a:t>
            </a:r>
            <a:r>
              <a:rPr lang="en-GB" dirty="0">
                <a:solidFill>
                  <a:schemeClr val="bg2">
                    <a:lumMod val="10000"/>
                  </a:schemeClr>
                </a:solidFill>
                <a:latin typeface="Myriad Pro" panose="020B0503030403020204"/>
                <a:cs typeface="Times New Roman" panose="02020603050405020304" pitchFamily="18" charset="0"/>
              </a:rPr>
              <a:t>Requirements </a:t>
            </a:r>
            <a:r>
              <a:rPr lang="en-US" dirty="0">
                <a:solidFill>
                  <a:schemeClr val="bg2">
                    <a:lumMod val="10000"/>
                  </a:schemeClr>
                </a:solidFill>
                <a:latin typeface="Myriad Pro" panose="020B0503030403020204"/>
                <a:cs typeface="Times New Roman" panose="02020603050405020304" pitchFamily="18" charset="0"/>
              </a:rPr>
              <a:t>of UN Regulation No. 54 adopted by WP.29/AC.1 </a:t>
            </a:r>
            <a:br>
              <a:rPr lang="en-US" dirty="0">
                <a:solidFill>
                  <a:schemeClr val="bg2">
                    <a:lumMod val="10000"/>
                  </a:schemeClr>
                </a:solidFill>
                <a:latin typeface="Myriad Pro" panose="020B0503030403020204"/>
                <a:cs typeface="Times New Roman" panose="02020603050405020304" pitchFamily="18" charset="0"/>
              </a:rPr>
            </a:br>
            <a:r>
              <a:rPr lang="en-US" dirty="0">
                <a:solidFill>
                  <a:schemeClr val="bg2">
                    <a:lumMod val="10000"/>
                  </a:schemeClr>
                </a:solidFill>
                <a:latin typeface="Myriad Pro" panose="020B0503030403020204"/>
                <a:cs typeface="Times New Roman" panose="02020603050405020304" pitchFamily="18" charset="0"/>
              </a:rPr>
              <a:t>	at the June 2018 session (</a:t>
            </a:r>
            <a:r>
              <a:rPr lang="en-GB" dirty="0">
                <a:solidFill>
                  <a:schemeClr val="bg2">
                    <a:lumMod val="10000"/>
                  </a:schemeClr>
                </a:solidFill>
              </a:rPr>
              <a:t>ECE/TRANS/WP.29/2018/55)</a:t>
            </a:r>
            <a:r>
              <a:rPr lang="en-US" dirty="0">
                <a:solidFill>
                  <a:schemeClr val="bg2">
                    <a:lumMod val="10000"/>
                  </a:schemeClr>
                </a:solidFill>
                <a:latin typeface="Myriad Pro" panose="020B0503030403020204"/>
              </a:rPr>
              <a:t>	</a:t>
            </a:r>
          </a:p>
          <a:p>
            <a:pPr lvl="1"/>
            <a:endParaRPr lang="en-US" i="1" dirty="0">
              <a:solidFill>
                <a:schemeClr val="bg2">
                  <a:lumMod val="10000"/>
                </a:schemeClr>
              </a:solidFill>
              <a:latin typeface="Myriad Pro" panose="020B0503030403020204"/>
              <a:cs typeface="Times New Roman" panose="02020603050405020304" pitchFamily="18" charset="0"/>
            </a:endParaRPr>
          </a:p>
          <a:p>
            <a:pPr lvl="1"/>
            <a:r>
              <a:rPr lang="en-GB" i="1" dirty="0">
                <a:solidFill>
                  <a:schemeClr val="bg2">
                    <a:lumMod val="10000"/>
                  </a:schemeClr>
                </a:solidFill>
                <a:latin typeface="Myriad Pro" panose="020B0503030403020204"/>
                <a:cs typeface="Times New Roman" panose="02020603050405020304" pitchFamily="18" charset="0"/>
              </a:rPr>
              <a:t>Physical dimension for sizes listed in Annex 6 </a:t>
            </a:r>
            <a:r>
              <a:rPr lang="en-GB" dirty="0">
                <a:solidFill>
                  <a:schemeClr val="bg2">
                    <a:lumMod val="10000"/>
                  </a:schemeClr>
                </a:solidFill>
                <a:latin typeface="Myriad Pro" panose="020B0503030403020204"/>
                <a:cs typeface="Times New Roman" panose="02020603050405020304" pitchFamily="18" charset="0"/>
              </a:rPr>
              <a:t>(Legacy)</a:t>
            </a:r>
            <a:endParaRPr lang="en-US" dirty="0">
              <a:solidFill>
                <a:schemeClr val="bg2">
                  <a:lumMod val="10000"/>
                </a:schemeClr>
              </a:solidFill>
              <a:latin typeface="Myriad Pro" panose="020B0503030403020204"/>
              <a:cs typeface="Times New Roman" panose="02020603050405020304" pitchFamily="18" charset="0"/>
            </a:endParaRPr>
          </a:p>
          <a:p>
            <a:endParaRPr lang="en-US" dirty="0">
              <a:solidFill>
                <a:schemeClr val="bg2">
                  <a:lumMod val="10000"/>
                </a:schemeClr>
              </a:solidFill>
              <a:latin typeface="Myriad Pro" panose="020B0503030403020204"/>
              <a:cs typeface="Times New Roman" panose="02020603050405020304" pitchFamily="18" charset="0"/>
            </a:endParaRPr>
          </a:p>
          <a:p>
            <a:endParaRPr lang="en-US" dirty="0">
              <a:solidFill>
                <a:schemeClr val="bg2">
                  <a:lumMod val="10000"/>
                </a:schemeClr>
              </a:solidFill>
              <a:latin typeface="Myriad Pro" panose="020B0503030403020204"/>
              <a:cs typeface="Times New Roman" panose="02020603050405020304" pitchFamily="18" charset="0"/>
            </a:endParaRPr>
          </a:p>
        </p:txBody>
      </p:sp>
    </p:spTree>
    <p:extLst>
      <p:ext uri="{BB962C8B-B14F-4D97-AF65-F5344CB8AC3E}">
        <p14:creationId xmlns:p14="http://schemas.microsoft.com/office/powerpoint/2010/main" val="3391377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55477" y="439586"/>
            <a:ext cx="10448971" cy="314024"/>
          </a:xfrm>
        </p:spPr>
        <p:txBody>
          <a:bodyPr/>
          <a:lstStyle/>
          <a:p>
            <a:r>
              <a:rPr lang="en-US" sz="2400" dirty="0">
                <a:latin typeface="Myriad Pro" panose="020B0503030403020204" pitchFamily="34" charset="0"/>
              </a:rPr>
              <a:t>New Harmonized Provisions</a:t>
            </a:r>
            <a:br>
              <a:rPr lang="en-US" sz="2400" dirty="0">
                <a:latin typeface="Myriad Pro" panose="020B0503030403020204" pitchFamily="34" charset="0"/>
              </a:rPr>
            </a:br>
            <a:r>
              <a:rPr lang="en-US" sz="2400" dirty="0">
                <a:latin typeface="Myriad Pro" panose="020B0503030403020204" pitchFamily="34" charset="0"/>
              </a:rPr>
              <a:t>b. High Speed Test</a:t>
            </a:r>
            <a:endParaRPr lang="ru-RU" sz="24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6</a:t>
            </a:fld>
            <a:endParaRPr lang="en-US" dirty="0"/>
          </a:p>
        </p:txBody>
      </p:sp>
      <p:sp>
        <p:nvSpPr>
          <p:cNvPr id="8" name="Прямоугольник 7">
            <a:extLst>
              <a:ext uri="{FF2B5EF4-FFF2-40B4-BE49-F238E27FC236}">
                <a16:creationId xmlns:a16="http://schemas.microsoft.com/office/drawing/2014/main" id="{5842F521-BCC1-4545-A381-AE8141ABC89F}"/>
              </a:ext>
            </a:extLst>
          </p:cNvPr>
          <p:cNvSpPr/>
          <p:nvPr/>
        </p:nvSpPr>
        <p:spPr>
          <a:xfrm>
            <a:off x="850229" y="836009"/>
            <a:ext cx="4415057" cy="535531"/>
          </a:xfrm>
          <a:prstGeom prst="rect">
            <a:avLst/>
          </a:prstGeom>
        </p:spPr>
        <p:txBody>
          <a:bodyPr wrap="square">
            <a:spAutoFit/>
          </a:bodyPr>
          <a:lstStyle/>
          <a:p>
            <a:pPr>
              <a:lnSpc>
                <a:spcPct val="90000"/>
              </a:lnSpc>
            </a:pPr>
            <a:r>
              <a:rPr lang="en-US" sz="1600" dirty="0">
                <a:solidFill>
                  <a:schemeClr val="accent3">
                    <a:lumMod val="10000"/>
                  </a:schemeClr>
                </a:solidFill>
                <a:latin typeface="Myriad Pro" panose="020B0503030403020204" pitchFamily="34" charset="0"/>
              </a:rPr>
              <a:t>Assessment of FMVSS139 High Speed test </a:t>
            </a:r>
            <a:r>
              <a:rPr lang="en-US" sz="1600" dirty="0" err="1">
                <a:solidFill>
                  <a:schemeClr val="accent3">
                    <a:lumMod val="10000"/>
                  </a:schemeClr>
                </a:solidFill>
                <a:latin typeface="Myriad Pro" panose="020B0503030403020204" pitchFamily="34" charset="0"/>
              </a:rPr>
              <a:t>vs</a:t>
            </a:r>
            <a:r>
              <a:rPr lang="en-US" sz="1600" dirty="0">
                <a:solidFill>
                  <a:schemeClr val="accent3">
                    <a:lumMod val="10000"/>
                  </a:schemeClr>
                </a:solidFill>
                <a:latin typeface="Myriad Pro" panose="020B0503030403020204" pitchFamily="34" charset="0"/>
              </a:rPr>
              <a:t> R54 Load/Speed test made by </a:t>
            </a:r>
            <a:r>
              <a:rPr lang="en-US" sz="1600" dirty="0" err="1">
                <a:solidFill>
                  <a:schemeClr val="accent3">
                    <a:lumMod val="10000"/>
                  </a:schemeClr>
                </a:solidFill>
                <a:latin typeface="Myriad Pro" panose="020B0503030403020204" pitchFamily="34" charset="0"/>
              </a:rPr>
              <a:t>tyre</a:t>
            </a:r>
            <a:r>
              <a:rPr lang="en-US" sz="1600" dirty="0">
                <a:solidFill>
                  <a:schemeClr val="accent3">
                    <a:lumMod val="10000"/>
                  </a:schemeClr>
                </a:solidFill>
                <a:latin typeface="Myriad Pro" panose="020B0503030403020204" pitchFamily="34" charset="0"/>
              </a:rPr>
              <a:t> industry:</a:t>
            </a:r>
          </a:p>
        </p:txBody>
      </p:sp>
      <p:grpSp>
        <p:nvGrpSpPr>
          <p:cNvPr id="10" name="Group 25">
            <a:extLst>
              <a:ext uri="{FF2B5EF4-FFF2-40B4-BE49-F238E27FC236}">
                <a16:creationId xmlns:a16="http://schemas.microsoft.com/office/drawing/2014/main" id="{3E132782-A61E-45C4-B306-0776D66CF50B}"/>
              </a:ext>
            </a:extLst>
          </p:cNvPr>
          <p:cNvGrpSpPr/>
          <p:nvPr/>
        </p:nvGrpSpPr>
        <p:grpSpPr>
          <a:xfrm>
            <a:off x="405437" y="1528870"/>
            <a:ext cx="5375619" cy="3240211"/>
            <a:chOff x="1620028" y="812656"/>
            <a:chExt cx="8052432" cy="4954729"/>
          </a:xfrm>
        </p:grpSpPr>
        <p:pic>
          <p:nvPicPr>
            <p:cNvPr id="12" name="Picture 3">
              <a:extLst>
                <a:ext uri="{FF2B5EF4-FFF2-40B4-BE49-F238E27FC236}">
                  <a16:creationId xmlns:a16="http://schemas.microsoft.com/office/drawing/2014/main" id="{F50C95AD-3E9B-4E4B-B9EB-B7DB76ACABC1}"/>
                </a:ext>
              </a:extLst>
            </p:cNvPr>
            <p:cNvPicPr>
              <a:picLocks noChangeAspect="1"/>
            </p:cNvPicPr>
            <p:nvPr/>
          </p:nvPicPr>
          <p:blipFill>
            <a:blip r:embed="rId2" cstate="print"/>
            <a:stretch>
              <a:fillRect/>
            </a:stretch>
          </p:blipFill>
          <p:spPr>
            <a:xfrm>
              <a:off x="1620028" y="812656"/>
              <a:ext cx="8052432" cy="4954729"/>
            </a:xfrm>
            <a:prstGeom prst="rect">
              <a:avLst/>
            </a:prstGeom>
          </p:spPr>
        </p:pic>
        <p:cxnSp>
          <p:nvCxnSpPr>
            <p:cNvPr id="13" name="Straight Connector 6">
              <a:extLst>
                <a:ext uri="{FF2B5EF4-FFF2-40B4-BE49-F238E27FC236}">
                  <a16:creationId xmlns:a16="http://schemas.microsoft.com/office/drawing/2014/main" id="{65C4CA53-665B-4395-B7C6-2742662FD074}"/>
                </a:ext>
              </a:extLst>
            </p:cNvPr>
            <p:cNvCxnSpPr/>
            <p:nvPr/>
          </p:nvCxnSpPr>
          <p:spPr>
            <a:xfrm>
              <a:off x="4291487" y="2179320"/>
              <a:ext cx="9048" cy="29718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9A34FF3B-C7BD-4D19-B297-0E33205974B1}"/>
                </a:ext>
              </a:extLst>
            </p:cNvPr>
            <p:cNvSpPr txBox="1"/>
            <p:nvPr/>
          </p:nvSpPr>
          <p:spPr>
            <a:xfrm>
              <a:off x="2578418" y="2585705"/>
              <a:ext cx="1417319" cy="658886"/>
            </a:xfrm>
            <a:prstGeom prst="rect">
              <a:avLst/>
            </a:prstGeom>
            <a:solidFill>
              <a:schemeClr val="bg2">
                <a:lumMod val="40000"/>
                <a:lumOff val="60000"/>
              </a:schemeClr>
            </a:solidFill>
            <a:ln>
              <a:solidFill>
                <a:schemeClr val="bg2">
                  <a:lumMod val="60000"/>
                  <a:lumOff val="40000"/>
                </a:schemeClr>
              </a:solidFill>
            </a:ln>
          </p:spPr>
          <p:txBody>
            <a:bodyPr wrap="square" rtlCol="0">
              <a:spAutoFit/>
            </a:bodyPr>
            <a:lstStyle>
              <a:defPPr>
                <a:defRPr lang="en-US"/>
              </a:defPPr>
              <a:lvl1pPr>
                <a:defRPr sz="1400">
                  <a:solidFill>
                    <a:schemeClr val="accent6"/>
                  </a:solidFill>
                </a:defRPr>
              </a:lvl1pPr>
            </a:lstStyle>
            <a:p>
              <a:r>
                <a:rPr lang="en-US" sz="1100" dirty="0">
                  <a:solidFill>
                    <a:schemeClr val="bg2">
                      <a:lumMod val="25000"/>
                    </a:schemeClr>
                  </a:solidFill>
                </a:rPr>
                <a:t>FMVSS 139 more severe</a:t>
              </a:r>
            </a:p>
          </p:txBody>
        </p:sp>
        <p:sp>
          <p:nvSpPr>
            <p:cNvPr id="15" name="TextBox 14">
              <a:extLst>
                <a:ext uri="{FF2B5EF4-FFF2-40B4-BE49-F238E27FC236}">
                  <a16:creationId xmlns:a16="http://schemas.microsoft.com/office/drawing/2014/main" id="{411DF3E3-9F34-4782-A0C8-D68B69E7C2BA}"/>
                </a:ext>
              </a:extLst>
            </p:cNvPr>
            <p:cNvSpPr txBox="1"/>
            <p:nvPr/>
          </p:nvSpPr>
          <p:spPr>
            <a:xfrm>
              <a:off x="6809144" y="3913905"/>
              <a:ext cx="1041212" cy="917733"/>
            </a:xfrm>
            <a:prstGeom prst="rect">
              <a:avLst/>
            </a:prstGeom>
            <a:solidFill>
              <a:schemeClr val="bg2">
                <a:lumMod val="40000"/>
                <a:lumOff val="60000"/>
              </a:schemeClr>
            </a:solidFill>
            <a:ln>
              <a:solidFill>
                <a:schemeClr val="bg2">
                  <a:lumMod val="60000"/>
                  <a:lumOff val="40000"/>
                </a:schemeClr>
              </a:solidFill>
            </a:ln>
          </p:spPr>
          <p:txBody>
            <a:bodyPr wrap="square" rtlCol="0">
              <a:spAutoFit/>
            </a:bodyPr>
            <a:lstStyle/>
            <a:p>
              <a:r>
                <a:rPr lang="en-US" sz="1100" dirty="0">
                  <a:solidFill>
                    <a:schemeClr val="bg2">
                      <a:lumMod val="25000"/>
                    </a:schemeClr>
                  </a:solidFill>
                </a:rPr>
                <a:t>R54 more severe</a:t>
              </a:r>
            </a:p>
          </p:txBody>
        </p:sp>
        <p:cxnSp>
          <p:nvCxnSpPr>
            <p:cNvPr id="16" name="Straight Connector 14">
              <a:extLst>
                <a:ext uri="{FF2B5EF4-FFF2-40B4-BE49-F238E27FC236}">
                  <a16:creationId xmlns:a16="http://schemas.microsoft.com/office/drawing/2014/main" id="{42599FBE-B54E-466C-8E87-478FFEBC0E1D}"/>
                </a:ext>
              </a:extLst>
            </p:cNvPr>
            <p:cNvCxnSpPr/>
            <p:nvPr/>
          </p:nvCxnSpPr>
          <p:spPr>
            <a:xfrm>
              <a:off x="6507478" y="2179320"/>
              <a:ext cx="0" cy="29718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A0D6528-053B-4075-AD7B-DB09BB5C3873}"/>
                </a:ext>
              </a:extLst>
            </p:cNvPr>
            <p:cNvCxnSpPr/>
            <p:nvPr/>
          </p:nvCxnSpPr>
          <p:spPr>
            <a:xfrm flipH="1">
              <a:off x="2529840" y="3336188"/>
              <a:ext cx="1722119" cy="0"/>
            </a:xfrm>
            <a:prstGeom prst="straightConnector1">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B6036C47-25C5-4B68-8CD6-AA1732E5B0BE}"/>
                </a:ext>
              </a:extLst>
            </p:cNvPr>
            <p:cNvCxnSpPr/>
            <p:nvPr/>
          </p:nvCxnSpPr>
          <p:spPr>
            <a:xfrm>
              <a:off x="6507479" y="3334816"/>
              <a:ext cx="1676399" cy="0"/>
            </a:xfrm>
            <a:prstGeom prst="straightConnector1">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5DEA0FD8-F291-45E5-B0EF-87F9405A35A5}"/>
                </a:ext>
              </a:extLst>
            </p:cNvPr>
            <p:cNvSpPr txBox="1"/>
            <p:nvPr/>
          </p:nvSpPr>
          <p:spPr>
            <a:xfrm>
              <a:off x="5111116" y="2504409"/>
              <a:ext cx="535129" cy="894202"/>
            </a:xfrm>
            <a:prstGeom prst="rect">
              <a:avLst/>
            </a:prstGeom>
            <a:solidFill>
              <a:srgbClr val="FFFF00"/>
            </a:solidFill>
          </p:spPr>
          <p:txBody>
            <a:bodyPr wrap="square" rtlCol="0">
              <a:spAutoFit/>
            </a:bodyPr>
            <a:lstStyle/>
            <a:p>
              <a:r>
                <a:rPr lang="en-US" sz="3200" dirty="0">
                  <a:solidFill>
                    <a:schemeClr val="accent2"/>
                  </a:solidFill>
                </a:rPr>
                <a:t>?</a:t>
              </a:r>
            </a:p>
          </p:txBody>
        </p:sp>
      </p:grpSp>
      <p:sp>
        <p:nvSpPr>
          <p:cNvPr id="20" name="Прямоугольник 19">
            <a:extLst>
              <a:ext uri="{FF2B5EF4-FFF2-40B4-BE49-F238E27FC236}">
                <a16:creationId xmlns:a16="http://schemas.microsoft.com/office/drawing/2014/main" id="{B9D79E5C-50A6-4579-ACFC-E35AADF5C1A7}"/>
              </a:ext>
            </a:extLst>
          </p:cNvPr>
          <p:cNvSpPr/>
          <p:nvPr/>
        </p:nvSpPr>
        <p:spPr>
          <a:xfrm>
            <a:off x="405437" y="4945194"/>
            <a:ext cx="5202261" cy="1643527"/>
          </a:xfrm>
          <a:prstGeom prst="rect">
            <a:avLst/>
          </a:prstGeom>
        </p:spPr>
        <p:txBody>
          <a:bodyPr wrap="square">
            <a:spAutoFit/>
          </a:bodyPr>
          <a:lstStyle/>
          <a:p>
            <a:pPr>
              <a:lnSpc>
                <a:spcPct val="90000"/>
              </a:lnSpc>
            </a:pPr>
            <a:r>
              <a:rPr lang="en-US" sz="1600" dirty="0">
                <a:solidFill>
                  <a:schemeClr val="accent3">
                    <a:lumMod val="10000"/>
                  </a:schemeClr>
                </a:solidFill>
                <a:latin typeface="Myriad Pro" panose="020B0503030403020204" pitchFamily="34" charset="0"/>
              </a:rPr>
              <a:t>Since available results did not allow to decide between R54 and FMVSS139 High Speed tests for ‘Q’ and ‘R’ Speed Symbols, one of the reasons of the </a:t>
            </a:r>
            <a:r>
              <a:rPr lang="en-GB" sz="1600" dirty="0">
                <a:solidFill>
                  <a:schemeClr val="accent3">
                    <a:lumMod val="10000"/>
                  </a:schemeClr>
                </a:solidFill>
                <a:latin typeface="Myriad Pro" panose="020B0503030403020204" pitchFamily="34" charset="0"/>
              </a:rPr>
              <a:t>extension of the IWG mandate by </a:t>
            </a:r>
            <a:r>
              <a:rPr lang="ru-RU" sz="1600" dirty="0">
                <a:solidFill>
                  <a:schemeClr val="accent3">
                    <a:lumMod val="10000"/>
                  </a:schemeClr>
                </a:solidFill>
                <a:latin typeface="Myriad Pro" panose="020B0503030403020204" pitchFamily="34" charset="0"/>
              </a:rPr>
              <a:t>2</a:t>
            </a:r>
            <a:r>
              <a:rPr lang="en-GB" sz="1600" dirty="0">
                <a:solidFill>
                  <a:schemeClr val="accent3">
                    <a:lumMod val="10000"/>
                  </a:schemeClr>
                </a:solidFill>
                <a:latin typeface="Myriad Pro" panose="020B0503030403020204" pitchFamily="34" charset="0"/>
              </a:rPr>
              <a:t> year</a:t>
            </a:r>
            <a:r>
              <a:rPr lang="en-US" sz="1600" dirty="0">
                <a:solidFill>
                  <a:schemeClr val="accent3">
                    <a:lumMod val="10000"/>
                  </a:schemeClr>
                </a:solidFill>
                <a:latin typeface="Myriad Pro" panose="020B0503030403020204" pitchFamily="34" charset="0"/>
              </a:rPr>
              <a:t>s</a:t>
            </a:r>
            <a:r>
              <a:rPr lang="en-GB" sz="1600" dirty="0">
                <a:solidFill>
                  <a:schemeClr val="accent3">
                    <a:lumMod val="10000"/>
                  </a:schemeClr>
                </a:solidFill>
                <a:latin typeface="Myriad Pro" panose="020B0503030403020204" pitchFamily="34" charset="0"/>
              </a:rPr>
              <a:t> was requested and confirmed in order to give tyre industry the possibility to confirm the initial results on the High Speed harmonised test method.</a:t>
            </a:r>
            <a:r>
              <a:rPr lang="en-GB" sz="1600" dirty="0">
                <a:solidFill>
                  <a:srgbClr val="0000CC"/>
                </a:solidFill>
              </a:rPr>
              <a:t> </a:t>
            </a:r>
            <a:endParaRPr lang="en-US" sz="1600" dirty="0">
              <a:solidFill>
                <a:schemeClr val="bg2">
                  <a:lumMod val="25000"/>
                </a:schemeClr>
              </a:solidFill>
              <a:latin typeface="Myriad Pro" panose="020B0503030403020204" pitchFamily="34" charset="0"/>
            </a:endParaRPr>
          </a:p>
        </p:txBody>
      </p:sp>
      <p:sp>
        <p:nvSpPr>
          <p:cNvPr id="21" name="Content Placeholder 2">
            <a:extLst>
              <a:ext uri="{FF2B5EF4-FFF2-40B4-BE49-F238E27FC236}">
                <a16:creationId xmlns:a16="http://schemas.microsoft.com/office/drawing/2014/main" id="{6252B55D-19C7-484D-B90A-D7B96E05635C}"/>
              </a:ext>
            </a:extLst>
          </p:cNvPr>
          <p:cNvSpPr txBox="1">
            <a:spLocks/>
          </p:cNvSpPr>
          <p:nvPr/>
        </p:nvSpPr>
        <p:spPr>
          <a:xfrm>
            <a:off x="6102107" y="833839"/>
            <a:ext cx="5604588" cy="5582404"/>
          </a:xfrm>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bg2">
                    <a:lumMod val="10000"/>
                  </a:schemeClr>
                </a:solidFill>
              </a:rPr>
              <a:t>IWG TYRE GTR conclusion:</a:t>
            </a:r>
          </a:p>
          <a:p>
            <a:pPr marL="0" indent="0">
              <a:buNone/>
            </a:pPr>
            <a:endParaRPr lang="en-US" dirty="0">
              <a:solidFill>
                <a:schemeClr val="bg2">
                  <a:lumMod val="10000"/>
                </a:schemeClr>
              </a:solidFill>
            </a:endParaRPr>
          </a:p>
          <a:p>
            <a:pPr lvl="1"/>
            <a:r>
              <a:rPr lang="en-US" dirty="0">
                <a:solidFill>
                  <a:schemeClr val="bg2">
                    <a:lumMod val="10000"/>
                  </a:schemeClr>
                </a:solidFill>
              </a:rPr>
              <a:t>Tyres with Speed Symbol S, T and H: Existing UN Reg 54 HS test</a:t>
            </a:r>
          </a:p>
          <a:p>
            <a:pPr lvl="2"/>
            <a:r>
              <a:rPr lang="en-US" sz="2300" dirty="0">
                <a:solidFill>
                  <a:schemeClr val="bg2">
                    <a:lumMod val="10000"/>
                  </a:schemeClr>
                </a:solidFill>
              </a:rPr>
              <a:t>Final test speeds are based on the speed symbol of the </a:t>
            </a:r>
            <a:r>
              <a:rPr lang="en-US" sz="2300" dirty="0" err="1">
                <a:solidFill>
                  <a:schemeClr val="bg2">
                    <a:lumMod val="10000"/>
                  </a:schemeClr>
                </a:solidFill>
              </a:rPr>
              <a:t>tyre</a:t>
            </a:r>
            <a:endParaRPr lang="en-US" sz="2300" dirty="0">
              <a:solidFill>
                <a:schemeClr val="bg2">
                  <a:lumMod val="10000"/>
                </a:schemeClr>
              </a:solidFill>
            </a:endParaRPr>
          </a:p>
          <a:p>
            <a:pPr lvl="2"/>
            <a:r>
              <a:rPr lang="en-US" sz="2300" dirty="0">
                <a:solidFill>
                  <a:schemeClr val="bg2">
                    <a:lumMod val="10000"/>
                  </a:schemeClr>
                </a:solidFill>
              </a:rPr>
              <a:t>25°C ambient temperature</a:t>
            </a:r>
          </a:p>
          <a:p>
            <a:pPr marL="914400" lvl="2" indent="0">
              <a:buNone/>
            </a:pPr>
            <a:endParaRPr lang="en-US" dirty="0">
              <a:solidFill>
                <a:schemeClr val="bg2">
                  <a:lumMod val="10000"/>
                </a:schemeClr>
              </a:solidFill>
            </a:endParaRPr>
          </a:p>
          <a:p>
            <a:pPr lvl="1"/>
            <a:r>
              <a:rPr lang="en-US" dirty="0">
                <a:solidFill>
                  <a:schemeClr val="bg2">
                    <a:lumMod val="10000"/>
                  </a:schemeClr>
                </a:solidFill>
              </a:rPr>
              <a:t>Tyres with Speed Symbol Q and R: test to 160 resp 170 km/h at 35°C ambient temperature*</a:t>
            </a:r>
          </a:p>
          <a:p>
            <a:pPr marL="0" indent="0">
              <a:buNone/>
            </a:pPr>
            <a:r>
              <a:rPr lang="en-US" sz="2667" dirty="0">
                <a:solidFill>
                  <a:schemeClr val="bg2">
                    <a:lumMod val="10000"/>
                  </a:schemeClr>
                </a:solidFill>
              </a:rPr>
              <a:t>	Modified UN Reg 54 test</a:t>
            </a:r>
          </a:p>
          <a:p>
            <a:pPr marL="0" indent="0">
              <a:buNone/>
            </a:pPr>
            <a:endParaRPr lang="en-US" sz="1200" dirty="0">
              <a:solidFill>
                <a:schemeClr val="bg2">
                  <a:lumMod val="10000"/>
                </a:schemeClr>
              </a:solidFill>
            </a:endParaRPr>
          </a:p>
          <a:p>
            <a:pPr lvl="2">
              <a:buFont typeface="Wingdings" panose="05000000000000000000" pitchFamily="2" charset="2"/>
              <a:buChar char="Ø"/>
            </a:pPr>
            <a:r>
              <a:rPr lang="en-US" sz="2300" b="1" dirty="0">
                <a:solidFill>
                  <a:schemeClr val="bg2">
                    <a:lumMod val="10000"/>
                  </a:schemeClr>
                </a:solidFill>
              </a:rPr>
              <a:t>Test severity is equivalent to existing FMVSS 139 requirement</a:t>
            </a:r>
          </a:p>
          <a:p>
            <a:pPr lvl="2">
              <a:buFont typeface="Wingdings" panose="05000000000000000000" pitchFamily="2" charset="2"/>
              <a:buChar char="Ø"/>
            </a:pPr>
            <a:r>
              <a:rPr lang="en-US" sz="2300" b="1" dirty="0">
                <a:solidFill>
                  <a:schemeClr val="bg2">
                    <a:lumMod val="10000"/>
                  </a:schemeClr>
                </a:solidFill>
              </a:rPr>
              <a:t>Test efficiency (duration – impacting test lab capacity) is significantly improved </a:t>
            </a:r>
          </a:p>
          <a:p>
            <a:pPr lvl="1"/>
            <a:endParaRPr lang="en-US" dirty="0">
              <a:solidFill>
                <a:schemeClr val="bg2">
                  <a:lumMod val="10000"/>
                </a:schemeClr>
              </a:solidFill>
            </a:endParaRPr>
          </a:p>
          <a:p>
            <a:pPr lvl="1"/>
            <a:r>
              <a:rPr lang="en-US" dirty="0">
                <a:solidFill>
                  <a:schemeClr val="bg2">
                    <a:lumMod val="10000"/>
                  </a:schemeClr>
                </a:solidFill>
              </a:rPr>
              <a:t>All tyres with SS &lt; Q: test to 160 km/h  (99 mph) at 35°C ambient temperature: existing FMVSS test</a:t>
            </a:r>
          </a:p>
          <a:p>
            <a:pPr lvl="1"/>
            <a:endParaRPr lang="en-US" dirty="0">
              <a:solidFill>
                <a:schemeClr val="bg2">
                  <a:lumMod val="10000"/>
                </a:schemeClr>
              </a:solidFill>
            </a:endParaRPr>
          </a:p>
          <a:p>
            <a:pPr marL="457200" lvl="1" indent="0">
              <a:buNone/>
            </a:pPr>
            <a:r>
              <a:rPr lang="en-US" sz="2300" dirty="0">
                <a:solidFill>
                  <a:schemeClr val="bg2">
                    <a:lumMod val="10000"/>
                  </a:schemeClr>
                </a:solidFill>
              </a:rPr>
              <a:t>*UN Reg 54 with higher temperature is more severe because it uses 35°C instead of 25°C ambient temperature</a:t>
            </a:r>
          </a:p>
          <a:p>
            <a:pPr marL="457200" lvl="1" indent="0">
              <a:buNone/>
            </a:pPr>
            <a:endParaRPr lang="en-US" dirty="0">
              <a:solidFill>
                <a:schemeClr val="bg2">
                  <a:lumMod val="10000"/>
                </a:schemeClr>
              </a:solidFill>
            </a:endParaRPr>
          </a:p>
        </p:txBody>
      </p:sp>
    </p:spTree>
    <p:extLst>
      <p:ext uri="{BB962C8B-B14F-4D97-AF65-F5344CB8AC3E}">
        <p14:creationId xmlns:p14="http://schemas.microsoft.com/office/powerpoint/2010/main" val="2192570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244587" y="581942"/>
            <a:ext cx="10448971" cy="314024"/>
          </a:xfrm>
        </p:spPr>
        <p:txBody>
          <a:bodyPr/>
          <a:lstStyle/>
          <a:p>
            <a:pPr>
              <a:spcBef>
                <a:spcPts val="0"/>
              </a:spcBef>
            </a:pPr>
            <a:r>
              <a:rPr lang="en-US" dirty="0">
                <a:latin typeface="Myriad Pro" panose="020B0503030403020204" pitchFamily="34" charset="0"/>
              </a:rPr>
              <a:t>a. Reference Test Inflation Pressure</a:t>
            </a:r>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7</a:t>
            </a:fld>
            <a:endParaRPr lang="en-US" dirty="0"/>
          </a:p>
        </p:txBody>
      </p:sp>
      <p:sp>
        <p:nvSpPr>
          <p:cNvPr id="37" name="TextBox 36">
            <a:extLst>
              <a:ext uri="{FF2B5EF4-FFF2-40B4-BE49-F238E27FC236}">
                <a16:creationId xmlns:a16="http://schemas.microsoft.com/office/drawing/2014/main" id="{DB13511A-7369-4493-BBB5-081F08154BFB}"/>
              </a:ext>
            </a:extLst>
          </p:cNvPr>
          <p:cNvSpPr txBox="1"/>
          <p:nvPr/>
        </p:nvSpPr>
        <p:spPr>
          <a:xfrm>
            <a:off x="783508" y="1000870"/>
            <a:ext cx="10017751" cy="369332"/>
          </a:xfrm>
          <a:prstGeom prst="rect">
            <a:avLst/>
          </a:prstGeom>
          <a:solidFill>
            <a:schemeClr val="bg1"/>
          </a:solidFill>
          <a:ln w="6350">
            <a:noFill/>
          </a:ln>
        </p:spPr>
        <p:txBody>
          <a:bodyPr wrap="square" rtlCol="0">
            <a:spAutoFit/>
          </a:bodyPr>
          <a:lstStyle/>
          <a:p>
            <a:r>
              <a:rPr lang="en-US" dirty="0">
                <a:solidFill>
                  <a:schemeClr val="bg2">
                    <a:lumMod val="10000"/>
                  </a:schemeClr>
                </a:solidFill>
              </a:rPr>
              <a:t>Proposal by the industry: Create a strong link between the test inflation and the tyre load</a:t>
            </a:r>
            <a:r>
              <a:rPr lang="en-US" dirty="0">
                <a:solidFill>
                  <a:schemeClr val="tx2"/>
                </a:solidFill>
              </a:rPr>
              <a:t> </a:t>
            </a:r>
            <a:r>
              <a:rPr lang="en-US" dirty="0">
                <a:solidFill>
                  <a:schemeClr val="bg2">
                    <a:lumMod val="10000"/>
                  </a:schemeClr>
                </a:solidFill>
              </a:rPr>
              <a:t>rating</a:t>
            </a:r>
            <a:endParaRPr lang="en-US" strike="sngStrike" dirty="0">
              <a:solidFill>
                <a:schemeClr val="bg2">
                  <a:lumMod val="10000"/>
                </a:schemeClr>
              </a:solidFill>
            </a:endParaRPr>
          </a:p>
        </p:txBody>
      </p:sp>
      <p:sp>
        <p:nvSpPr>
          <p:cNvPr id="39" name="TextBox 38">
            <a:extLst>
              <a:ext uri="{FF2B5EF4-FFF2-40B4-BE49-F238E27FC236}">
                <a16:creationId xmlns:a16="http://schemas.microsoft.com/office/drawing/2014/main" id="{1633C0B6-9D1B-4247-A91A-3E89414DF8B8}"/>
              </a:ext>
            </a:extLst>
          </p:cNvPr>
          <p:cNvSpPr txBox="1"/>
          <p:nvPr/>
        </p:nvSpPr>
        <p:spPr>
          <a:xfrm>
            <a:off x="783508" y="1394872"/>
            <a:ext cx="9528865" cy="646331"/>
          </a:xfrm>
          <a:prstGeom prst="rect">
            <a:avLst/>
          </a:prstGeom>
          <a:noFill/>
          <a:ln>
            <a:noFill/>
          </a:ln>
        </p:spPr>
        <p:txBody>
          <a:bodyPr wrap="square" rtlCol="0">
            <a:spAutoFit/>
          </a:bodyPr>
          <a:lstStyle/>
          <a:p>
            <a:r>
              <a:rPr lang="en-US" u="sng" dirty="0">
                <a:solidFill>
                  <a:schemeClr val="bg2">
                    <a:lumMod val="10000"/>
                  </a:schemeClr>
                </a:solidFill>
              </a:rPr>
              <a:t>Proposal </a:t>
            </a:r>
            <a:r>
              <a:rPr lang="en-US" i="1" dirty="0">
                <a:solidFill>
                  <a:schemeClr val="bg2">
                    <a:lumMod val="10000"/>
                  </a:schemeClr>
                </a:solidFill>
              </a:rPr>
              <a:t>to para 2.61: “Reference Test Inflation Pressure” applicable for LT/C tyres </a:t>
            </a:r>
            <a:r>
              <a:rPr lang="en-GB" i="1" dirty="0">
                <a:solidFill>
                  <a:schemeClr val="bg2">
                    <a:lumMod val="10000"/>
                  </a:schemeClr>
                </a:solidFill>
              </a:rPr>
              <a:t>means the minimum cold inflation pressure for the maximum load rating of the tyre in single application</a:t>
            </a:r>
            <a:endParaRPr lang="fr-FR" i="1" dirty="0">
              <a:solidFill>
                <a:schemeClr val="bg2">
                  <a:lumMod val="10000"/>
                </a:schemeClr>
              </a:solidFill>
            </a:endParaRPr>
          </a:p>
        </p:txBody>
      </p:sp>
      <p:sp>
        <p:nvSpPr>
          <p:cNvPr id="44" name="TextBox 43">
            <a:extLst>
              <a:ext uri="{FF2B5EF4-FFF2-40B4-BE49-F238E27FC236}">
                <a16:creationId xmlns:a16="http://schemas.microsoft.com/office/drawing/2014/main" id="{63FD2446-04DE-4858-9DC0-649756A51020}"/>
              </a:ext>
            </a:extLst>
          </p:cNvPr>
          <p:cNvSpPr txBox="1"/>
          <p:nvPr/>
        </p:nvSpPr>
        <p:spPr>
          <a:xfrm>
            <a:off x="783508" y="4329980"/>
            <a:ext cx="11172890" cy="369332"/>
          </a:xfrm>
          <a:prstGeom prst="rect">
            <a:avLst/>
          </a:prstGeom>
          <a:noFill/>
          <a:ln>
            <a:noFill/>
          </a:ln>
        </p:spPr>
        <p:txBody>
          <a:bodyPr wrap="square" rtlCol="0">
            <a:spAutoFit/>
          </a:bodyPr>
          <a:lstStyle/>
          <a:p>
            <a:r>
              <a:rPr lang="en-US" i="1" dirty="0">
                <a:solidFill>
                  <a:schemeClr val="bg2">
                    <a:lumMod val="10000"/>
                  </a:schemeClr>
                </a:solidFill>
                <a:latin typeface="Myriad Pro" panose="020B0503030403020204"/>
                <a:cs typeface="Times New Roman" panose="02020603050405020304" pitchFamily="18" charset="0"/>
              </a:rPr>
              <a:t>This proposal brings clarity and coherence without changing the technical provisions intent</a:t>
            </a:r>
          </a:p>
        </p:txBody>
      </p:sp>
      <p:sp>
        <p:nvSpPr>
          <p:cNvPr id="2" name="ZoneTexte 1">
            <a:extLst>
              <a:ext uri="{FF2B5EF4-FFF2-40B4-BE49-F238E27FC236}">
                <a16:creationId xmlns:a16="http://schemas.microsoft.com/office/drawing/2014/main" id="{1189B340-AE79-4C63-ACC4-6C5F79987CFD}"/>
              </a:ext>
            </a:extLst>
          </p:cNvPr>
          <p:cNvSpPr txBox="1"/>
          <p:nvPr/>
        </p:nvSpPr>
        <p:spPr>
          <a:xfrm>
            <a:off x="244419" y="105086"/>
            <a:ext cx="5303520" cy="461665"/>
          </a:xfrm>
          <a:prstGeom prst="rect">
            <a:avLst/>
          </a:prstGeom>
          <a:noFill/>
        </p:spPr>
        <p:txBody>
          <a:bodyPr wrap="square" rtlCol="0">
            <a:spAutoFit/>
          </a:bodyPr>
          <a:lstStyle/>
          <a:p>
            <a:r>
              <a:rPr lang="en-US" sz="2400" b="1" dirty="0">
                <a:solidFill>
                  <a:schemeClr val="accent3">
                    <a:lumMod val="10000"/>
                  </a:schemeClr>
                </a:solidFill>
                <a:latin typeface="Myriad Pro" panose="020B0503030403020204" pitchFamily="34" charset="0"/>
                <a:cs typeface="Times New Roman" panose="02020603050405020304" pitchFamily="18" charset="0"/>
              </a:rPr>
              <a:t>New Harmonized concepts:  </a:t>
            </a:r>
          </a:p>
        </p:txBody>
      </p:sp>
      <p:sp>
        <p:nvSpPr>
          <p:cNvPr id="40" name="Текст 6">
            <a:extLst>
              <a:ext uri="{FF2B5EF4-FFF2-40B4-BE49-F238E27FC236}">
                <a16:creationId xmlns:a16="http://schemas.microsoft.com/office/drawing/2014/main" id="{2B15A02C-F24B-475D-B68B-DD8B281C94C5}"/>
              </a:ext>
            </a:extLst>
          </p:cNvPr>
          <p:cNvSpPr txBox="1">
            <a:spLocks/>
          </p:cNvSpPr>
          <p:nvPr/>
        </p:nvSpPr>
        <p:spPr>
          <a:xfrm>
            <a:off x="295489" y="2231749"/>
            <a:ext cx="10448971" cy="314024"/>
          </a:xfrm>
          <a:prstGeom prst="rect">
            <a:avLst/>
          </a:prstGeom>
        </p:spPr>
        <p:txBody>
          <a:bodyPr anchor="b">
            <a:noAutofit/>
          </a:bodyPr>
          <a:lstStyle>
            <a:lvl1pPr marL="0" indent="0" algn="l" defTabSz="914400" rtl="0" eaLnBrk="1" latinLnBrk="0" hangingPunct="1">
              <a:lnSpc>
                <a:spcPct val="90000"/>
              </a:lnSpc>
              <a:spcBef>
                <a:spcPts val="1000"/>
              </a:spcBef>
              <a:buFont typeface="Arial" panose="020B0604020202020204" pitchFamily="34" charset="0"/>
              <a:buNone/>
              <a:defRPr sz="2000" b="1" kern="1200" spc="0" baseline="0">
                <a:solidFill>
                  <a:schemeClr val="accent3">
                    <a:lumMod val="10000"/>
                  </a:schemeClr>
                </a:solidFill>
                <a:latin typeface="Myriad Pro Cond" panose="020B0506030403020204" pitchFamily="34"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latin typeface="Myriad Pro" panose="020B0503030403020204" pitchFamily="34" charset="0"/>
              </a:rPr>
              <a:t>b. Measuring Rim</a:t>
            </a:r>
          </a:p>
        </p:txBody>
      </p:sp>
      <p:sp>
        <p:nvSpPr>
          <p:cNvPr id="41" name="TextBox 42">
            <a:extLst>
              <a:ext uri="{FF2B5EF4-FFF2-40B4-BE49-F238E27FC236}">
                <a16:creationId xmlns:a16="http://schemas.microsoft.com/office/drawing/2014/main" id="{CD26515D-7770-4DBC-9A57-715C036F75F6}"/>
              </a:ext>
            </a:extLst>
          </p:cNvPr>
          <p:cNvSpPr txBox="1"/>
          <p:nvPr/>
        </p:nvSpPr>
        <p:spPr>
          <a:xfrm>
            <a:off x="295489" y="2587857"/>
            <a:ext cx="10944983" cy="1077218"/>
          </a:xfrm>
          <a:prstGeom prst="rect">
            <a:avLst/>
          </a:prstGeom>
          <a:noFill/>
        </p:spPr>
        <p:txBody>
          <a:bodyPr wrap="square" rtlCol="0">
            <a:spAutoFit/>
          </a:bodyPr>
          <a:lstStyle/>
          <a:p>
            <a:pPr lvl="1">
              <a:spcAft>
                <a:spcPts val="1200"/>
              </a:spcAft>
            </a:pPr>
            <a:r>
              <a:rPr lang="en-US" dirty="0">
                <a:solidFill>
                  <a:schemeClr val="bg2">
                    <a:lumMod val="10000"/>
                  </a:schemeClr>
                </a:solidFill>
                <a:latin typeface="Myriad Pro" panose="020B0503030403020204"/>
                <a:cs typeface="Times New Roman" panose="02020603050405020304" pitchFamily="18" charset="0"/>
              </a:rPr>
              <a:t>IWG removed the concept of  'measuring rim' in the sense of rims on which a test is to be performed from GTR and replaced it by 'test rim' in line with the ISO definition.</a:t>
            </a:r>
          </a:p>
          <a:p>
            <a:pPr lvl="1"/>
            <a:r>
              <a:rPr lang="en-US" dirty="0">
                <a:solidFill>
                  <a:schemeClr val="bg2">
                    <a:lumMod val="10000"/>
                  </a:schemeClr>
                </a:solidFill>
                <a:latin typeface="Myriad Pro" panose="020B0503030403020204"/>
                <a:cs typeface="Times New Roman" panose="02020603050405020304" pitchFamily="18" charset="0"/>
              </a:rPr>
              <a:t>Thus the GTR was made self consistent with regards to the rims to use for testing</a:t>
            </a:r>
          </a:p>
        </p:txBody>
      </p:sp>
      <p:sp>
        <p:nvSpPr>
          <p:cNvPr id="42" name="Espace réservé du texte 2">
            <a:extLst>
              <a:ext uri="{FF2B5EF4-FFF2-40B4-BE49-F238E27FC236}">
                <a16:creationId xmlns:a16="http://schemas.microsoft.com/office/drawing/2014/main" id="{63A1AD6A-0BC2-4519-8F2D-6AC044C3E702}"/>
              </a:ext>
            </a:extLst>
          </p:cNvPr>
          <p:cNvSpPr>
            <a:spLocks noGrp="1"/>
          </p:cNvSpPr>
          <p:nvPr>
            <p:ph type="body" sz="quarter" idx="14"/>
          </p:nvPr>
        </p:nvSpPr>
        <p:spPr>
          <a:xfrm>
            <a:off x="323217" y="3807356"/>
            <a:ext cx="11145054" cy="480540"/>
          </a:xfrm>
        </p:spPr>
        <p:txBody>
          <a:bodyPr/>
          <a:lstStyle/>
          <a:p>
            <a:r>
              <a:rPr lang="en-US" sz="2000" b="1" dirty="0">
                <a:solidFill>
                  <a:schemeClr val="accent3">
                    <a:lumMod val="10000"/>
                  </a:schemeClr>
                </a:solidFill>
                <a:latin typeface="Myriad Pro" panose="020B0503030403020204" pitchFamily="34" charset="0"/>
              </a:rPr>
              <a:t>c. Replacement of load range by a table referring to a Reference Test Inflation Pressure to define the test conditions coming from FMVSS 139</a:t>
            </a:r>
          </a:p>
        </p:txBody>
      </p:sp>
      <p:graphicFrame>
        <p:nvGraphicFramePr>
          <p:cNvPr id="43" name="Таблица 42">
            <a:extLst>
              <a:ext uri="{FF2B5EF4-FFF2-40B4-BE49-F238E27FC236}">
                <a16:creationId xmlns:a16="http://schemas.microsoft.com/office/drawing/2014/main" id="{AB73D2B3-DCC5-4F75-9144-50D0ABCF3231}"/>
              </a:ext>
            </a:extLst>
          </p:cNvPr>
          <p:cNvGraphicFramePr>
            <a:graphicFrameLocks noGrp="1"/>
          </p:cNvGraphicFramePr>
          <p:nvPr>
            <p:extLst>
              <p:ext uri="{D42A27DB-BD31-4B8C-83A1-F6EECF244321}">
                <p14:modId xmlns:p14="http://schemas.microsoft.com/office/powerpoint/2010/main" val="865658670"/>
              </p:ext>
            </p:extLst>
          </p:nvPr>
        </p:nvGraphicFramePr>
        <p:xfrm>
          <a:off x="1187335" y="4802908"/>
          <a:ext cx="8721207" cy="1834198"/>
        </p:xfrm>
        <a:graphic>
          <a:graphicData uri="http://schemas.openxmlformats.org/drawingml/2006/table">
            <a:tbl>
              <a:tblPr firstRow="1" firstCol="1" bandRow="1">
                <a:tableStyleId>{5940675A-B579-460E-94D1-54222C63F5DA}</a:tableStyleId>
              </a:tblPr>
              <a:tblGrid>
                <a:gridCol w="4071149">
                  <a:extLst>
                    <a:ext uri="{9D8B030D-6E8A-4147-A177-3AD203B41FA5}">
                      <a16:colId xmlns:a16="http://schemas.microsoft.com/office/drawing/2014/main" val="2831577578"/>
                    </a:ext>
                  </a:extLst>
                </a:gridCol>
                <a:gridCol w="2442117">
                  <a:extLst>
                    <a:ext uri="{9D8B030D-6E8A-4147-A177-3AD203B41FA5}">
                      <a16:colId xmlns:a16="http://schemas.microsoft.com/office/drawing/2014/main" val="3411921164"/>
                    </a:ext>
                  </a:extLst>
                </a:gridCol>
                <a:gridCol w="2207941">
                  <a:extLst>
                    <a:ext uri="{9D8B030D-6E8A-4147-A177-3AD203B41FA5}">
                      <a16:colId xmlns:a16="http://schemas.microsoft.com/office/drawing/2014/main" val="3468236307"/>
                    </a:ext>
                  </a:extLst>
                </a:gridCol>
              </a:tblGrid>
              <a:tr h="188612">
                <a:tc rowSpan="2">
                  <a:txBody>
                    <a:bodyPr/>
                    <a:lstStyle/>
                    <a:p>
                      <a:pPr algn="ctr">
                        <a:lnSpc>
                          <a:spcPct val="100000"/>
                        </a:lnSpc>
                        <a:spcBef>
                          <a:spcPts val="400"/>
                        </a:spcBef>
                        <a:spcAft>
                          <a:spcPts val="400"/>
                        </a:spcAft>
                      </a:pPr>
                      <a:r>
                        <a:rPr lang="en-GB" sz="1600" dirty="0">
                          <a:solidFill>
                            <a:schemeClr val="bg2">
                              <a:lumMod val="10000"/>
                            </a:schemeClr>
                          </a:solidFill>
                          <a:effectLst/>
                        </a:rPr>
                        <a:t>Reference Test Inflation </a:t>
                      </a:r>
                      <a:br>
                        <a:rPr lang="en-GB" sz="1600" dirty="0">
                          <a:solidFill>
                            <a:schemeClr val="bg2">
                              <a:lumMod val="10000"/>
                            </a:schemeClr>
                          </a:solidFill>
                          <a:effectLst/>
                        </a:rPr>
                      </a:br>
                      <a:r>
                        <a:rPr lang="en-GB" sz="1600" dirty="0">
                          <a:solidFill>
                            <a:schemeClr val="bg2">
                              <a:lumMod val="10000"/>
                            </a:schemeClr>
                          </a:solidFill>
                          <a:effectLst/>
                        </a:rPr>
                        <a:t>Pressure Range (kPa)</a:t>
                      </a:r>
                      <a:endParaRPr lang="ru-RU" sz="1600" dirty="0">
                        <a:solidFill>
                          <a:schemeClr val="bg2">
                            <a:lumMod val="10000"/>
                          </a:schemeClr>
                        </a:solidFill>
                        <a:effectLst/>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tc gridSpan="2">
                  <a:txBody>
                    <a:bodyPr/>
                    <a:lstStyle/>
                    <a:p>
                      <a:pPr algn="ctr">
                        <a:lnSpc>
                          <a:spcPct val="100000"/>
                        </a:lnSpc>
                        <a:spcBef>
                          <a:spcPts val="400"/>
                        </a:spcBef>
                        <a:spcAft>
                          <a:spcPts val="400"/>
                        </a:spcAft>
                      </a:pPr>
                      <a:r>
                        <a:rPr lang="en-GB" sz="1600" dirty="0">
                          <a:solidFill>
                            <a:schemeClr val="bg2">
                              <a:lumMod val="10000"/>
                            </a:schemeClr>
                          </a:solidFill>
                          <a:effectLst/>
                        </a:rPr>
                        <a:t>Load range for Nominal section width</a:t>
                      </a:r>
                      <a:endParaRPr lang="ru-RU" sz="1600" i="1" dirty="0">
                        <a:solidFill>
                          <a:schemeClr val="bg2">
                            <a:lumMod val="10000"/>
                          </a:schemeClr>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val="2687349561"/>
                  </a:ext>
                </a:extLst>
              </a:tr>
              <a:tr h="236983">
                <a:tc vMerge="1">
                  <a:txBody>
                    <a:bodyPr/>
                    <a:lstStyle/>
                    <a:p>
                      <a:endParaRPr lang="ru-RU"/>
                    </a:p>
                  </a:txBody>
                  <a:tcPr/>
                </a:tc>
                <a:tc>
                  <a:txBody>
                    <a:bodyPr/>
                    <a:lstStyle/>
                    <a:p>
                      <a:pPr algn="ctr">
                        <a:lnSpc>
                          <a:spcPts val="1000"/>
                        </a:lnSpc>
                        <a:spcBef>
                          <a:spcPts val="400"/>
                        </a:spcBef>
                        <a:spcAft>
                          <a:spcPts val="400"/>
                        </a:spcAft>
                      </a:pPr>
                      <a:endParaRPr lang="en-GB" sz="1600" dirty="0">
                        <a:solidFill>
                          <a:schemeClr val="bg2">
                            <a:lumMod val="10000"/>
                          </a:schemeClr>
                        </a:solidFill>
                        <a:effectLst/>
                      </a:endParaRPr>
                    </a:p>
                    <a:p>
                      <a:pPr algn="ctr">
                        <a:lnSpc>
                          <a:spcPts val="1000"/>
                        </a:lnSpc>
                        <a:spcBef>
                          <a:spcPts val="400"/>
                        </a:spcBef>
                        <a:spcAft>
                          <a:spcPts val="400"/>
                        </a:spcAft>
                      </a:pPr>
                      <a:r>
                        <a:rPr lang="en-GB" sz="1600" dirty="0">
                          <a:solidFill>
                            <a:schemeClr val="bg2">
                              <a:lumMod val="10000"/>
                            </a:schemeClr>
                          </a:solidFill>
                          <a:effectLst/>
                        </a:rPr>
                        <a:t>≤ 295mm</a:t>
                      </a:r>
                      <a:endParaRPr lang="ru-RU" sz="1600" i="1" dirty="0">
                        <a:solidFill>
                          <a:schemeClr val="bg2">
                            <a:lumMod val="10000"/>
                          </a:schemeClr>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tc>
                  <a:txBody>
                    <a:bodyPr/>
                    <a:lstStyle/>
                    <a:p>
                      <a:pPr algn="ctr">
                        <a:lnSpc>
                          <a:spcPts val="1000"/>
                        </a:lnSpc>
                        <a:spcBef>
                          <a:spcPts val="400"/>
                        </a:spcBef>
                        <a:spcAft>
                          <a:spcPts val="400"/>
                        </a:spcAft>
                      </a:pPr>
                      <a:endParaRPr lang="en-GB" sz="1600" dirty="0">
                        <a:solidFill>
                          <a:schemeClr val="bg2">
                            <a:lumMod val="10000"/>
                          </a:schemeClr>
                        </a:solidFill>
                        <a:effectLst/>
                      </a:endParaRPr>
                    </a:p>
                    <a:p>
                      <a:pPr algn="ctr">
                        <a:lnSpc>
                          <a:spcPts val="1000"/>
                        </a:lnSpc>
                        <a:spcBef>
                          <a:spcPts val="400"/>
                        </a:spcBef>
                        <a:spcAft>
                          <a:spcPts val="400"/>
                        </a:spcAft>
                      </a:pPr>
                      <a:r>
                        <a:rPr lang="en-GB" sz="1600" dirty="0">
                          <a:solidFill>
                            <a:schemeClr val="bg2">
                              <a:lumMod val="10000"/>
                            </a:schemeClr>
                          </a:solidFill>
                          <a:effectLst/>
                        </a:rPr>
                        <a:t>&gt; 295mm</a:t>
                      </a:r>
                      <a:endParaRPr lang="ru-RU" sz="1600" i="1" dirty="0">
                        <a:solidFill>
                          <a:schemeClr val="bg2">
                            <a:lumMod val="10000"/>
                          </a:schemeClr>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3008524209"/>
                  </a:ext>
                </a:extLst>
              </a:tr>
              <a:tr h="188612">
                <a:tc>
                  <a:txBody>
                    <a:bodyPr/>
                    <a:lstStyle/>
                    <a:p>
                      <a:pPr algn="ctr">
                        <a:lnSpc>
                          <a:spcPct val="100000"/>
                        </a:lnSpc>
                        <a:spcBef>
                          <a:spcPts val="200"/>
                        </a:spcBef>
                        <a:spcAft>
                          <a:spcPts val="200"/>
                        </a:spcAft>
                      </a:pPr>
                      <a:r>
                        <a:rPr lang="en-GB" sz="1600" dirty="0">
                          <a:solidFill>
                            <a:schemeClr val="bg2">
                              <a:lumMod val="10000"/>
                            </a:schemeClr>
                          </a:solidFill>
                          <a:effectLst/>
                        </a:rPr>
                        <a:t>170 – 199</a:t>
                      </a:r>
                      <a:endParaRPr lang="ru-RU" sz="1600" dirty="0">
                        <a:solidFill>
                          <a:schemeClr val="bg2">
                            <a:lumMod val="1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tc>
                  <a:txBody>
                    <a:bodyPr/>
                    <a:lstStyle/>
                    <a:p>
                      <a:pPr algn="ctr">
                        <a:lnSpc>
                          <a:spcPct val="100000"/>
                        </a:lnSpc>
                        <a:spcBef>
                          <a:spcPts val="200"/>
                        </a:spcBef>
                        <a:spcAft>
                          <a:spcPts val="200"/>
                        </a:spcAft>
                      </a:pPr>
                      <a:r>
                        <a:rPr lang="en-GB" sz="1600">
                          <a:solidFill>
                            <a:schemeClr val="bg2">
                              <a:lumMod val="10000"/>
                            </a:schemeClr>
                          </a:solidFill>
                          <a:effectLst/>
                        </a:rPr>
                        <a:t>Not Applicable</a:t>
                      </a:r>
                      <a:endParaRPr lang="ru-RU" sz="1600">
                        <a:solidFill>
                          <a:schemeClr val="bg2">
                            <a:lumMod val="1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tc>
                  <a:txBody>
                    <a:bodyPr/>
                    <a:lstStyle/>
                    <a:p>
                      <a:pPr algn="ctr">
                        <a:lnSpc>
                          <a:spcPct val="100000"/>
                        </a:lnSpc>
                        <a:spcBef>
                          <a:spcPts val="200"/>
                        </a:spcBef>
                        <a:spcAft>
                          <a:spcPts val="200"/>
                        </a:spcAft>
                      </a:pPr>
                      <a:r>
                        <a:rPr lang="en-GB" sz="1600">
                          <a:solidFill>
                            <a:schemeClr val="bg2">
                              <a:lumMod val="10000"/>
                            </a:schemeClr>
                          </a:solidFill>
                          <a:effectLst/>
                        </a:rPr>
                        <a:t>B</a:t>
                      </a:r>
                      <a:endParaRPr lang="ru-RU" sz="1600">
                        <a:solidFill>
                          <a:schemeClr val="bg2">
                            <a:lumMod val="1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3653923318"/>
                  </a:ext>
                </a:extLst>
              </a:tr>
              <a:tr h="188612">
                <a:tc>
                  <a:txBody>
                    <a:bodyPr/>
                    <a:lstStyle/>
                    <a:p>
                      <a:pPr algn="ctr">
                        <a:lnSpc>
                          <a:spcPct val="100000"/>
                        </a:lnSpc>
                        <a:spcBef>
                          <a:spcPts val="200"/>
                        </a:spcBef>
                        <a:spcAft>
                          <a:spcPts val="200"/>
                        </a:spcAft>
                      </a:pPr>
                      <a:r>
                        <a:rPr lang="en-GB" sz="1600" dirty="0">
                          <a:solidFill>
                            <a:schemeClr val="bg2">
                              <a:lumMod val="10000"/>
                            </a:schemeClr>
                          </a:solidFill>
                          <a:effectLst/>
                        </a:rPr>
                        <a:t>200 – 299</a:t>
                      </a:r>
                      <a:endParaRPr lang="ru-RU" sz="1600" dirty="0">
                        <a:solidFill>
                          <a:schemeClr val="bg2">
                            <a:lumMod val="1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tc>
                  <a:txBody>
                    <a:bodyPr/>
                    <a:lstStyle/>
                    <a:p>
                      <a:pPr algn="ctr">
                        <a:lnSpc>
                          <a:spcPct val="100000"/>
                        </a:lnSpc>
                        <a:spcBef>
                          <a:spcPts val="200"/>
                        </a:spcBef>
                        <a:spcAft>
                          <a:spcPts val="200"/>
                        </a:spcAft>
                      </a:pPr>
                      <a:r>
                        <a:rPr lang="en-GB" sz="1600">
                          <a:solidFill>
                            <a:schemeClr val="bg2">
                              <a:lumMod val="10000"/>
                            </a:schemeClr>
                          </a:solidFill>
                          <a:effectLst/>
                        </a:rPr>
                        <a:t>B</a:t>
                      </a:r>
                      <a:endParaRPr lang="ru-RU" sz="1600">
                        <a:solidFill>
                          <a:schemeClr val="bg2">
                            <a:lumMod val="1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tc>
                  <a:txBody>
                    <a:bodyPr/>
                    <a:lstStyle/>
                    <a:p>
                      <a:pPr algn="ctr">
                        <a:lnSpc>
                          <a:spcPct val="100000"/>
                        </a:lnSpc>
                        <a:spcBef>
                          <a:spcPts val="200"/>
                        </a:spcBef>
                        <a:spcAft>
                          <a:spcPts val="200"/>
                        </a:spcAft>
                      </a:pPr>
                      <a:r>
                        <a:rPr lang="en-GB" sz="1600">
                          <a:solidFill>
                            <a:schemeClr val="bg2">
                              <a:lumMod val="10000"/>
                            </a:schemeClr>
                          </a:solidFill>
                          <a:effectLst/>
                        </a:rPr>
                        <a:t>C</a:t>
                      </a:r>
                      <a:endParaRPr lang="ru-RU" sz="1600">
                        <a:solidFill>
                          <a:schemeClr val="bg2">
                            <a:lumMod val="1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367700354"/>
                  </a:ext>
                </a:extLst>
              </a:tr>
              <a:tr h="188612">
                <a:tc>
                  <a:txBody>
                    <a:bodyPr/>
                    <a:lstStyle/>
                    <a:p>
                      <a:pPr algn="ctr">
                        <a:lnSpc>
                          <a:spcPct val="100000"/>
                        </a:lnSpc>
                        <a:spcBef>
                          <a:spcPts val="200"/>
                        </a:spcBef>
                        <a:spcAft>
                          <a:spcPts val="200"/>
                        </a:spcAft>
                      </a:pPr>
                      <a:r>
                        <a:rPr lang="en-GB" sz="1600" dirty="0">
                          <a:solidFill>
                            <a:schemeClr val="bg2">
                              <a:lumMod val="10000"/>
                            </a:schemeClr>
                          </a:solidFill>
                          <a:effectLst/>
                        </a:rPr>
                        <a:t>300 – 399</a:t>
                      </a:r>
                      <a:endParaRPr lang="ru-RU" sz="1600" dirty="0">
                        <a:solidFill>
                          <a:schemeClr val="bg2">
                            <a:lumMod val="1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tc>
                  <a:txBody>
                    <a:bodyPr/>
                    <a:lstStyle/>
                    <a:p>
                      <a:pPr algn="ctr">
                        <a:lnSpc>
                          <a:spcPct val="100000"/>
                        </a:lnSpc>
                        <a:spcBef>
                          <a:spcPts val="200"/>
                        </a:spcBef>
                        <a:spcAft>
                          <a:spcPts val="200"/>
                        </a:spcAft>
                      </a:pPr>
                      <a:r>
                        <a:rPr lang="en-GB" sz="1600">
                          <a:solidFill>
                            <a:schemeClr val="bg2">
                              <a:lumMod val="10000"/>
                            </a:schemeClr>
                          </a:solidFill>
                          <a:effectLst/>
                        </a:rPr>
                        <a:t>C</a:t>
                      </a:r>
                      <a:endParaRPr lang="ru-RU" sz="1600">
                        <a:solidFill>
                          <a:schemeClr val="bg2">
                            <a:lumMod val="1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tc>
                  <a:txBody>
                    <a:bodyPr/>
                    <a:lstStyle/>
                    <a:p>
                      <a:pPr algn="ctr">
                        <a:lnSpc>
                          <a:spcPct val="100000"/>
                        </a:lnSpc>
                        <a:spcBef>
                          <a:spcPts val="200"/>
                        </a:spcBef>
                        <a:spcAft>
                          <a:spcPts val="200"/>
                        </a:spcAft>
                      </a:pPr>
                      <a:r>
                        <a:rPr lang="en-GB" sz="1600">
                          <a:solidFill>
                            <a:schemeClr val="bg2">
                              <a:lumMod val="10000"/>
                            </a:schemeClr>
                          </a:solidFill>
                          <a:effectLst/>
                        </a:rPr>
                        <a:t>D</a:t>
                      </a:r>
                      <a:endParaRPr lang="ru-RU" sz="1600">
                        <a:solidFill>
                          <a:schemeClr val="bg2">
                            <a:lumMod val="1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3707926766"/>
                  </a:ext>
                </a:extLst>
              </a:tr>
              <a:tr h="188612">
                <a:tc>
                  <a:txBody>
                    <a:bodyPr/>
                    <a:lstStyle/>
                    <a:p>
                      <a:pPr algn="ctr">
                        <a:lnSpc>
                          <a:spcPct val="100000"/>
                        </a:lnSpc>
                        <a:spcBef>
                          <a:spcPts val="200"/>
                        </a:spcBef>
                        <a:spcAft>
                          <a:spcPts val="200"/>
                        </a:spcAft>
                      </a:pPr>
                      <a:r>
                        <a:rPr lang="en-GB" sz="1600" dirty="0">
                          <a:solidFill>
                            <a:schemeClr val="bg2">
                              <a:lumMod val="10000"/>
                            </a:schemeClr>
                          </a:solidFill>
                          <a:effectLst/>
                        </a:rPr>
                        <a:t>400 – 499</a:t>
                      </a:r>
                      <a:endParaRPr lang="ru-RU" sz="1600" dirty="0">
                        <a:solidFill>
                          <a:schemeClr val="bg2">
                            <a:lumMod val="1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tc>
                  <a:txBody>
                    <a:bodyPr/>
                    <a:lstStyle/>
                    <a:p>
                      <a:pPr algn="ctr">
                        <a:lnSpc>
                          <a:spcPct val="100000"/>
                        </a:lnSpc>
                        <a:spcBef>
                          <a:spcPts val="200"/>
                        </a:spcBef>
                        <a:spcAft>
                          <a:spcPts val="200"/>
                        </a:spcAft>
                      </a:pPr>
                      <a:r>
                        <a:rPr lang="en-GB" sz="1600">
                          <a:solidFill>
                            <a:schemeClr val="bg2">
                              <a:lumMod val="10000"/>
                            </a:schemeClr>
                          </a:solidFill>
                          <a:effectLst/>
                        </a:rPr>
                        <a:t>D</a:t>
                      </a:r>
                      <a:endParaRPr lang="ru-RU" sz="1600">
                        <a:solidFill>
                          <a:schemeClr val="bg2">
                            <a:lumMod val="1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tc>
                  <a:txBody>
                    <a:bodyPr/>
                    <a:lstStyle/>
                    <a:p>
                      <a:pPr algn="ctr">
                        <a:lnSpc>
                          <a:spcPct val="100000"/>
                        </a:lnSpc>
                        <a:spcBef>
                          <a:spcPts val="200"/>
                        </a:spcBef>
                        <a:spcAft>
                          <a:spcPts val="200"/>
                        </a:spcAft>
                      </a:pPr>
                      <a:r>
                        <a:rPr lang="en-GB" sz="1600">
                          <a:solidFill>
                            <a:schemeClr val="bg2">
                              <a:lumMod val="10000"/>
                            </a:schemeClr>
                          </a:solidFill>
                          <a:effectLst/>
                        </a:rPr>
                        <a:t>E</a:t>
                      </a:r>
                      <a:endParaRPr lang="ru-RU" sz="1600">
                        <a:solidFill>
                          <a:schemeClr val="bg2">
                            <a:lumMod val="1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1032783760"/>
                  </a:ext>
                </a:extLst>
              </a:tr>
              <a:tr h="188612">
                <a:tc>
                  <a:txBody>
                    <a:bodyPr/>
                    <a:lstStyle/>
                    <a:p>
                      <a:pPr algn="ctr">
                        <a:lnSpc>
                          <a:spcPct val="100000"/>
                        </a:lnSpc>
                        <a:spcBef>
                          <a:spcPts val="200"/>
                        </a:spcBef>
                        <a:spcAft>
                          <a:spcPts val="200"/>
                        </a:spcAft>
                      </a:pPr>
                      <a:r>
                        <a:rPr lang="en-GB" sz="1600" dirty="0">
                          <a:solidFill>
                            <a:schemeClr val="bg2">
                              <a:lumMod val="10000"/>
                            </a:schemeClr>
                          </a:solidFill>
                          <a:effectLst/>
                        </a:rPr>
                        <a:t>500 – 599</a:t>
                      </a:r>
                      <a:endParaRPr lang="ru-RU" sz="1600" dirty="0">
                        <a:solidFill>
                          <a:schemeClr val="bg2">
                            <a:lumMod val="1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tc>
                  <a:txBody>
                    <a:bodyPr/>
                    <a:lstStyle/>
                    <a:p>
                      <a:pPr algn="ctr">
                        <a:lnSpc>
                          <a:spcPct val="100000"/>
                        </a:lnSpc>
                        <a:spcBef>
                          <a:spcPts val="200"/>
                        </a:spcBef>
                        <a:spcAft>
                          <a:spcPts val="200"/>
                        </a:spcAft>
                      </a:pPr>
                      <a:r>
                        <a:rPr lang="en-GB" sz="1600" dirty="0">
                          <a:solidFill>
                            <a:schemeClr val="bg2">
                              <a:lumMod val="10000"/>
                            </a:schemeClr>
                          </a:solidFill>
                          <a:effectLst/>
                        </a:rPr>
                        <a:t>E</a:t>
                      </a:r>
                      <a:endParaRPr lang="ru-RU" sz="1600" dirty="0">
                        <a:solidFill>
                          <a:schemeClr val="bg2">
                            <a:lumMod val="1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tc>
                  <a:txBody>
                    <a:bodyPr/>
                    <a:lstStyle/>
                    <a:p>
                      <a:pPr algn="ctr">
                        <a:lnSpc>
                          <a:spcPct val="100000"/>
                        </a:lnSpc>
                        <a:spcBef>
                          <a:spcPts val="200"/>
                        </a:spcBef>
                        <a:spcAft>
                          <a:spcPts val="200"/>
                        </a:spcAft>
                      </a:pPr>
                      <a:r>
                        <a:rPr lang="en-GB" sz="1600" dirty="0">
                          <a:solidFill>
                            <a:schemeClr val="bg2">
                              <a:lumMod val="10000"/>
                            </a:schemeClr>
                          </a:solidFill>
                          <a:effectLst/>
                        </a:rPr>
                        <a:t>Not Applicable</a:t>
                      </a:r>
                      <a:endParaRPr lang="ru-RU" sz="1600" dirty="0">
                        <a:solidFill>
                          <a:schemeClr val="bg2">
                            <a:lumMod val="1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2070692300"/>
                  </a:ext>
                </a:extLst>
              </a:tr>
            </a:tbl>
          </a:graphicData>
        </a:graphic>
      </p:graphicFrame>
    </p:spTree>
    <p:extLst>
      <p:ext uri="{BB962C8B-B14F-4D97-AF65-F5344CB8AC3E}">
        <p14:creationId xmlns:p14="http://schemas.microsoft.com/office/powerpoint/2010/main" val="1076492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6C7287C2-FB9C-4D8E-B3F3-0A3A94BCA55D}"/>
              </a:ext>
            </a:extLst>
          </p:cNvPr>
          <p:cNvSpPr>
            <a:spLocks noGrp="1"/>
          </p:cNvSpPr>
          <p:nvPr>
            <p:ph type="body" sz="quarter" idx="15"/>
          </p:nvPr>
        </p:nvSpPr>
        <p:spPr>
          <a:xfrm>
            <a:off x="133537" y="40519"/>
            <a:ext cx="8913593" cy="435226"/>
          </a:xfrm>
        </p:spPr>
        <p:txBody>
          <a:bodyPr/>
          <a:lstStyle/>
          <a:p>
            <a:r>
              <a:rPr lang="en-US" sz="2400" dirty="0">
                <a:latin typeface="Myriad Pro" panose="020B0503030403020204" pitchFamily="34" charset="0"/>
              </a:rPr>
              <a:t>New Harmonized concepts:  </a:t>
            </a:r>
          </a:p>
        </p:txBody>
      </p:sp>
      <p:sp>
        <p:nvSpPr>
          <p:cNvPr id="4" name="Espace réservé du contenu 3">
            <a:extLst>
              <a:ext uri="{FF2B5EF4-FFF2-40B4-BE49-F238E27FC236}">
                <a16:creationId xmlns:a16="http://schemas.microsoft.com/office/drawing/2014/main" id="{402DFC85-5667-48D9-90AE-9929B09B0BBB}"/>
              </a:ext>
            </a:extLst>
          </p:cNvPr>
          <p:cNvSpPr>
            <a:spLocks noGrp="1"/>
          </p:cNvSpPr>
          <p:nvPr>
            <p:ph idx="16"/>
          </p:nvPr>
        </p:nvSpPr>
        <p:spPr>
          <a:xfrm>
            <a:off x="381663" y="742218"/>
            <a:ext cx="9690651" cy="1030923"/>
          </a:xfrm>
        </p:spPr>
        <p:txBody>
          <a:bodyPr/>
          <a:lstStyle/>
          <a:p>
            <a:pPr marL="0" indent="0">
              <a:buNone/>
            </a:pPr>
            <a:endParaRPr lang="fr-BE" dirty="0"/>
          </a:p>
          <a:p>
            <a:endParaRPr lang="fr-BE" dirty="0"/>
          </a:p>
          <a:p>
            <a:endParaRPr lang="fr-FR" dirty="0"/>
          </a:p>
        </p:txBody>
      </p:sp>
      <p:sp>
        <p:nvSpPr>
          <p:cNvPr id="6" name="Espace réservé du numéro de diapositive 5">
            <a:extLst>
              <a:ext uri="{FF2B5EF4-FFF2-40B4-BE49-F238E27FC236}">
                <a16:creationId xmlns:a16="http://schemas.microsoft.com/office/drawing/2014/main" id="{3DF933AE-7461-46D3-96BC-E949280BA385}"/>
              </a:ext>
            </a:extLst>
          </p:cNvPr>
          <p:cNvSpPr>
            <a:spLocks noGrp="1"/>
          </p:cNvSpPr>
          <p:nvPr>
            <p:ph type="sldNum" sz="quarter" idx="4"/>
          </p:nvPr>
        </p:nvSpPr>
        <p:spPr/>
        <p:txBody>
          <a:bodyPr/>
          <a:lstStyle/>
          <a:p>
            <a:fld id="{D57F1E4F-1CFF-5643-939E-217C01CDF565}" type="slidenum">
              <a:rPr lang="en-US" smtClean="0"/>
              <a:pPr/>
              <a:t>8</a:t>
            </a:fld>
            <a:endParaRPr lang="en-US" dirty="0"/>
          </a:p>
        </p:txBody>
      </p:sp>
      <p:sp>
        <p:nvSpPr>
          <p:cNvPr id="7" name="Espace réservé du texte 2">
            <a:extLst>
              <a:ext uri="{FF2B5EF4-FFF2-40B4-BE49-F238E27FC236}">
                <a16:creationId xmlns:a16="http://schemas.microsoft.com/office/drawing/2014/main" id="{E89DD2CD-253C-4436-B2C8-094D84081F52}"/>
              </a:ext>
            </a:extLst>
          </p:cNvPr>
          <p:cNvSpPr txBox="1">
            <a:spLocks/>
          </p:cNvSpPr>
          <p:nvPr/>
        </p:nvSpPr>
        <p:spPr>
          <a:xfrm>
            <a:off x="133537" y="417887"/>
            <a:ext cx="11487067" cy="713680"/>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1400" b="0" kern="1200" spc="0" baseline="0">
                <a:solidFill>
                  <a:schemeClr val="bg1">
                    <a:lumMod val="65000"/>
                  </a:schemeClr>
                </a:solidFill>
                <a:latin typeface="Myriad Pro Cond" panose="020B0506030403020204" pitchFamily="34"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b="1" dirty="0">
                <a:solidFill>
                  <a:schemeClr val="accent3">
                    <a:lumMod val="10000"/>
                  </a:schemeClr>
                </a:solidFill>
                <a:latin typeface="Myriad Pro" panose="020B0503030403020204" pitchFamily="34" charset="0"/>
              </a:rPr>
              <a:t>d. Harmonized marking covering the maximum load rating and corresponding inflation pressure aligned to the reference test inflation pressure </a:t>
            </a:r>
          </a:p>
        </p:txBody>
      </p:sp>
      <p:sp>
        <p:nvSpPr>
          <p:cNvPr id="8" name="ZoneTexte 7">
            <a:extLst>
              <a:ext uri="{FF2B5EF4-FFF2-40B4-BE49-F238E27FC236}">
                <a16:creationId xmlns:a16="http://schemas.microsoft.com/office/drawing/2014/main" id="{050E5C20-12D3-49F5-8C74-57684562AB57}"/>
              </a:ext>
            </a:extLst>
          </p:cNvPr>
          <p:cNvSpPr txBox="1"/>
          <p:nvPr/>
        </p:nvSpPr>
        <p:spPr>
          <a:xfrm>
            <a:off x="448595" y="1257679"/>
            <a:ext cx="10856950" cy="923330"/>
          </a:xfrm>
          <a:prstGeom prst="rect">
            <a:avLst/>
          </a:prstGeom>
          <a:noFill/>
        </p:spPr>
        <p:txBody>
          <a:bodyPr wrap="square" rtlCol="0">
            <a:spAutoFit/>
          </a:bodyPr>
          <a:lstStyle/>
          <a:p>
            <a:r>
              <a:rPr lang="fr-CH" dirty="0">
                <a:solidFill>
                  <a:schemeClr val="bg2">
                    <a:lumMod val="10000"/>
                  </a:schemeClr>
                </a:solidFill>
              </a:rPr>
              <a:t>In line with the definition of the Reference Test inflation Pressure, the inflation pressure marked for single application (and dual application if applicable) shall be equal or higher than the Reference Test Inflation Pressure.</a:t>
            </a:r>
            <a:endParaRPr lang="fr-FR" dirty="0">
              <a:solidFill>
                <a:schemeClr val="bg2">
                  <a:lumMod val="10000"/>
                </a:schemeClr>
              </a:solidFill>
            </a:endParaRPr>
          </a:p>
        </p:txBody>
      </p:sp>
      <p:sp>
        <p:nvSpPr>
          <p:cNvPr id="10" name="Espace réservé du texte 2">
            <a:extLst>
              <a:ext uri="{FF2B5EF4-FFF2-40B4-BE49-F238E27FC236}">
                <a16:creationId xmlns:a16="http://schemas.microsoft.com/office/drawing/2014/main" id="{95791869-DA04-4A3F-A751-1AF2AD60CB39}"/>
              </a:ext>
            </a:extLst>
          </p:cNvPr>
          <p:cNvSpPr txBox="1">
            <a:spLocks/>
          </p:cNvSpPr>
          <p:nvPr/>
        </p:nvSpPr>
        <p:spPr>
          <a:xfrm>
            <a:off x="96644" y="2290920"/>
            <a:ext cx="11998712" cy="480540"/>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1400" b="0" kern="1200" spc="0" baseline="0">
                <a:solidFill>
                  <a:schemeClr val="bg1">
                    <a:lumMod val="65000"/>
                  </a:schemeClr>
                </a:solidFill>
                <a:latin typeface="Myriad Pro Cond" panose="020B0506030403020204" pitchFamily="34"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b="1" dirty="0">
                <a:solidFill>
                  <a:schemeClr val="accent3">
                    <a:lumMod val="10000"/>
                  </a:schemeClr>
                </a:solidFill>
                <a:latin typeface="Myriad Pro" panose="020B0503030403020204" pitchFamily="34" charset="0"/>
              </a:rPr>
              <a:t>e. Clarification of the concept of maximum load rating and load capacity of a </a:t>
            </a:r>
            <a:r>
              <a:rPr lang="en-US" sz="2000" b="1" dirty="0" err="1">
                <a:solidFill>
                  <a:schemeClr val="accent3">
                    <a:lumMod val="10000"/>
                  </a:schemeClr>
                </a:solidFill>
                <a:latin typeface="Myriad Pro" panose="020B0503030403020204" pitchFamily="34" charset="0"/>
              </a:rPr>
              <a:t>tyre</a:t>
            </a:r>
            <a:endParaRPr lang="fr-FR" dirty="0"/>
          </a:p>
        </p:txBody>
      </p:sp>
      <p:sp>
        <p:nvSpPr>
          <p:cNvPr id="11" name="Espace réservé du texte 4">
            <a:extLst>
              <a:ext uri="{FF2B5EF4-FFF2-40B4-BE49-F238E27FC236}">
                <a16:creationId xmlns:a16="http://schemas.microsoft.com/office/drawing/2014/main" id="{DDBB211F-1B5A-4250-BB74-824E0C2C7A6D}"/>
              </a:ext>
            </a:extLst>
          </p:cNvPr>
          <p:cNvSpPr txBox="1">
            <a:spLocks/>
          </p:cNvSpPr>
          <p:nvPr/>
        </p:nvSpPr>
        <p:spPr>
          <a:xfrm>
            <a:off x="546455" y="2846031"/>
            <a:ext cx="10523500" cy="1627910"/>
          </a:xfrm>
          <a:prstGeom prst="rect">
            <a:avLst/>
          </a:prstGeom>
        </p:spPr>
        <p:txBody>
          <a:bodyPr anchor="t">
            <a:noAutofit/>
          </a:bodyPr>
          <a:lstStyle>
            <a:lvl1pPr marL="0" indent="0" algn="l" defTabSz="914400" rtl="0" eaLnBrk="1" latinLnBrk="0" hangingPunct="1">
              <a:lnSpc>
                <a:spcPct val="90000"/>
              </a:lnSpc>
              <a:spcBef>
                <a:spcPts val="1000"/>
              </a:spcBef>
              <a:buFont typeface="Arial" panose="020B0604020202020204" pitchFamily="34" charset="0"/>
              <a:buNone/>
              <a:defRPr sz="1200" kern="1200">
                <a:solidFill>
                  <a:schemeClr val="accent3">
                    <a:lumMod val="10000"/>
                  </a:schemeClr>
                </a:solidFill>
                <a:latin typeface="Myriad Pro" panose="020B05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GB" sz="1800" dirty="0"/>
              <a:t>Reference Test Inflation Pressure was introduced to clearly define inflation pressure in relation to the maximum load rating</a:t>
            </a:r>
            <a:r>
              <a:rPr lang="en-US" sz="1800" dirty="0"/>
              <a:t>:</a:t>
            </a:r>
            <a:r>
              <a:rPr lang="en-GB" sz="1800" dirty="0"/>
              <a:t> </a:t>
            </a:r>
          </a:p>
          <a:p>
            <a:r>
              <a:rPr lang="en-GB" sz="1800" i="1" dirty="0"/>
              <a:t>2.34.	"Load index" means a numerical code which indicates the maximum load rating. </a:t>
            </a:r>
            <a:br>
              <a:rPr lang="en-GB" sz="1800" i="1" dirty="0"/>
            </a:br>
            <a:r>
              <a:rPr lang="en-GB" sz="1800" i="1" dirty="0"/>
              <a:t>The list of these indices and their corresponding reference loads is given in Annex 2;</a:t>
            </a:r>
          </a:p>
          <a:p>
            <a:r>
              <a:rPr lang="en-GB" sz="1800" i="1" dirty="0"/>
              <a:t>2.40.	"Maximum load rating" means the reference mass corresponding to the load index used to define the load capacity of the tyre;</a:t>
            </a:r>
            <a:endParaRPr lang="fr-FR" sz="1800" i="1" dirty="0"/>
          </a:p>
          <a:p>
            <a:r>
              <a:rPr lang="en-GB" sz="1800" i="1" dirty="0"/>
              <a:t>2.61.	"Reference Test Inflation Pressure" applicable for LT/C tyres means the minimum cold inflation pressure for the maximum load rating of the tyre in single application;</a:t>
            </a:r>
            <a:endParaRPr lang="fr-FR" sz="1800" i="1" dirty="0"/>
          </a:p>
          <a:p>
            <a:endParaRPr lang="fr-FR" sz="1800" dirty="0"/>
          </a:p>
          <a:p>
            <a:endParaRPr lang="en-GB" sz="1800" dirty="0"/>
          </a:p>
        </p:txBody>
      </p:sp>
      <p:sp>
        <p:nvSpPr>
          <p:cNvPr id="12" name="Espace réservé du texte 2">
            <a:extLst>
              <a:ext uri="{FF2B5EF4-FFF2-40B4-BE49-F238E27FC236}">
                <a16:creationId xmlns:a16="http://schemas.microsoft.com/office/drawing/2014/main" id="{D1F456D4-1E4A-4D75-9E87-57F98F3FDC79}"/>
              </a:ext>
            </a:extLst>
          </p:cNvPr>
          <p:cNvSpPr txBox="1">
            <a:spLocks/>
          </p:cNvSpPr>
          <p:nvPr/>
        </p:nvSpPr>
        <p:spPr>
          <a:xfrm>
            <a:off x="133537" y="5409248"/>
            <a:ext cx="12188561" cy="382145"/>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1400" b="0" kern="1200" spc="0" baseline="0">
                <a:solidFill>
                  <a:schemeClr val="bg1">
                    <a:lumMod val="65000"/>
                  </a:schemeClr>
                </a:solidFill>
                <a:latin typeface="Myriad Pro Cond" panose="020B0506030403020204" pitchFamily="34"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b="1" dirty="0">
                <a:solidFill>
                  <a:schemeClr val="accent3">
                    <a:lumMod val="10000"/>
                  </a:schemeClr>
                </a:solidFill>
                <a:latin typeface="Myriad Pro" panose="020B0503030403020204" pitchFamily="34" charset="0"/>
              </a:rPr>
              <a:t>f. Introduction of harmonized provisions of the Tread Wear Indicator for LT/C </a:t>
            </a:r>
            <a:r>
              <a:rPr lang="en-US" sz="2000" b="1" dirty="0" err="1">
                <a:solidFill>
                  <a:schemeClr val="accent3">
                    <a:lumMod val="10000"/>
                  </a:schemeClr>
                </a:solidFill>
                <a:latin typeface="Myriad Pro" panose="020B0503030403020204" pitchFamily="34" charset="0"/>
              </a:rPr>
              <a:t>tyres</a:t>
            </a:r>
            <a:r>
              <a:rPr lang="en-US" sz="2000" b="1" dirty="0">
                <a:solidFill>
                  <a:schemeClr val="accent3">
                    <a:lumMod val="10000"/>
                  </a:schemeClr>
                </a:solidFill>
                <a:latin typeface="Myriad Pro" panose="020B0503030403020204" pitchFamily="34" charset="0"/>
              </a:rPr>
              <a:t> </a:t>
            </a:r>
          </a:p>
        </p:txBody>
      </p:sp>
      <p:sp>
        <p:nvSpPr>
          <p:cNvPr id="13" name="Espace réservé du texte 4">
            <a:extLst>
              <a:ext uri="{FF2B5EF4-FFF2-40B4-BE49-F238E27FC236}">
                <a16:creationId xmlns:a16="http://schemas.microsoft.com/office/drawing/2014/main" id="{DD7C4769-1FCB-46B9-AFEB-55448452B45E}"/>
              </a:ext>
            </a:extLst>
          </p:cNvPr>
          <p:cNvSpPr txBox="1">
            <a:spLocks/>
          </p:cNvSpPr>
          <p:nvPr/>
        </p:nvSpPr>
        <p:spPr>
          <a:xfrm>
            <a:off x="546455" y="5938960"/>
            <a:ext cx="10846402" cy="713768"/>
          </a:xfrm>
          <a:prstGeom prst="rect">
            <a:avLst/>
          </a:prstGeom>
        </p:spPr>
        <p:txBody>
          <a:bodyPr anchor="t">
            <a:noAutofit/>
          </a:bodyPr>
          <a:lstStyle>
            <a:lvl1pPr marL="0" indent="0" algn="l" defTabSz="914400" rtl="0" eaLnBrk="1" latinLnBrk="0" hangingPunct="1">
              <a:lnSpc>
                <a:spcPct val="90000"/>
              </a:lnSpc>
              <a:spcBef>
                <a:spcPts val="1000"/>
              </a:spcBef>
              <a:buFont typeface="Arial" panose="020B0604020202020204" pitchFamily="34" charset="0"/>
              <a:buNone/>
              <a:defRPr sz="1200" kern="1200">
                <a:solidFill>
                  <a:schemeClr val="accent3">
                    <a:lumMod val="10000"/>
                  </a:schemeClr>
                </a:solidFill>
                <a:latin typeface="Myriad Pro" panose="020B05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nSpc>
                <a:spcPts val="2000"/>
              </a:lnSpc>
            </a:pPr>
            <a:r>
              <a:rPr lang="en-GB" sz="1800" dirty="0"/>
              <a:t>Tread wear indicator provisions have been introduced for LT/C tyres, in line with the FMVSS 139 requirements</a:t>
            </a:r>
          </a:p>
          <a:p>
            <a:pPr>
              <a:lnSpc>
                <a:spcPts val="2000"/>
              </a:lnSpc>
            </a:pPr>
            <a:endParaRPr lang="en-GB" sz="1800" dirty="0"/>
          </a:p>
          <a:p>
            <a:endParaRPr lang="fr-FR" sz="1800" dirty="0"/>
          </a:p>
        </p:txBody>
      </p:sp>
    </p:spTree>
    <p:extLst>
      <p:ext uri="{BB962C8B-B14F-4D97-AF65-F5344CB8AC3E}">
        <p14:creationId xmlns:p14="http://schemas.microsoft.com/office/powerpoint/2010/main" val="3194142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6C7287C2-FB9C-4D8E-B3F3-0A3A94BCA55D}"/>
              </a:ext>
            </a:extLst>
          </p:cNvPr>
          <p:cNvSpPr>
            <a:spLocks noGrp="1"/>
          </p:cNvSpPr>
          <p:nvPr>
            <p:ph type="body" sz="quarter" idx="15"/>
          </p:nvPr>
        </p:nvSpPr>
        <p:spPr>
          <a:xfrm>
            <a:off x="0" y="102363"/>
            <a:ext cx="8913593" cy="363077"/>
          </a:xfrm>
        </p:spPr>
        <p:txBody>
          <a:bodyPr/>
          <a:lstStyle/>
          <a:p>
            <a:r>
              <a:rPr lang="en-US" sz="2400" dirty="0">
                <a:latin typeface="Myriad Pro" panose="020B0503030403020204" pitchFamily="34" charset="0"/>
              </a:rPr>
              <a:t>New Harmonized concepts:  </a:t>
            </a:r>
          </a:p>
        </p:txBody>
      </p:sp>
      <p:sp>
        <p:nvSpPr>
          <p:cNvPr id="5" name="Espace réservé du texte 4">
            <a:extLst>
              <a:ext uri="{FF2B5EF4-FFF2-40B4-BE49-F238E27FC236}">
                <a16:creationId xmlns:a16="http://schemas.microsoft.com/office/drawing/2014/main" id="{7D87268F-9710-4F75-968D-F9FBE4CF7712}"/>
              </a:ext>
            </a:extLst>
          </p:cNvPr>
          <p:cNvSpPr>
            <a:spLocks noGrp="1"/>
          </p:cNvSpPr>
          <p:nvPr>
            <p:ph type="body" sz="half" idx="2"/>
          </p:nvPr>
        </p:nvSpPr>
        <p:spPr>
          <a:xfrm>
            <a:off x="457238" y="1087906"/>
            <a:ext cx="9902245" cy="726885"/>
          </a:xfrm>
        </p:spPr>
        <p:txBody>
          <a:bodyPr>
            <a:noAutofit/>
          </a:bodyPr>
          <a:lstStyle/>
          <a:p>
            <a:pPr>
              <a:lnSpc>
                <a:spcPts val="2200"/>
              </a:lnSpc>
            </a:pPr>
            <a:r>
              <a:rPr lang="en-GB" sz="1800" dirty="0"/>
              <a:t>Annex 11 of UN GTR No. 16 was added to provide Contracting Parties with guidance on harmonised tolerances for various values in the technical prescriptions of UN GTR No. 16. </a:t>
            </a:r>
          </a:p>
        </p:txBody>
      </p:sp>
      <p:sp>
        <p:nvSpPr>
          <p:cNvPr id="6" name="Espace réservé du numéro de diapositive 5">
            <a:extLst>
              <a:ext uri="{FF2B5EF4-FFF2-40B4-BE49-F238E27FC236}">
                <a16:creationId xmlns:a16="http://schemas.microsoft.com/office/drawing/2014/main" id="{3DF933AE-7461-46D3-96BC-E949280BA385}"/>
              </a:ext>
            </a:extLst>
          </p:cNvPr>
          <p:cNvSpPr>
            <a:spLocks noGrp="1"/>
          </p:cNvSpPr>
          <p:nvPr>
            <p:ph type="sldNum" sz="quarter" idx="4"/>
          </p:nvPr>
        </p:nvSpPr>
        <p:spPr/>
        <p:txBody>
          <a:bodyPr/>
          <a:lstStyle/>
          <a:p>
            <a:fld id="{D57F1E4F-1CFF-5643-939E-217C01CDF565}" type="slidenum">
              <a:rPr lang="en-US" smtClean="0"/>
              <a:pPr/>
              <a:t>9</a:t>
            </a:fld>
            <a:endParaRPr lang="en-US" dirty="0"/>
          </a:p>
        </p:txBody>
      </p:sp>
      <p:sp>
        <p:nvSpPr>
          <p:cNvPr id="11" name="Espace réservé du texte 2">
            <a:extLst>
              <a:ext uri="{FF2B5EF4-FFF2-40B4-BE49-F238E27FC236}">
                <a16:creationId xmlns:a16="http://schemas.microsoft.com/office/drawing/2014/main" id="{EC7E9B1D-5222-4F2E-B62C-6E250C5F1166}"/>
              </a:ext>
            </a:extLst>
          </p:cNvPr>
          <p:cNvSpPr txBox="1">
            <a:spLocks/>
          </p:cNvSpPr>
          <p:nvPr/>
        </p:nvSpPr>
        <p:spPr>
          <a:xfrm>
            <a:off x="0" y="434522"/>
            <a:ext cx="10359483" cy="480540"/>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1400" b="0" kern="1200" spc="0" baseline="0">
                <a:solidFill>
                  <a:schemeClr val="bg1">
                    <a:lumMod val="65000"/>
                  </a:schemeClr>
                </a:solidFill>
                <a:latin typeface="Myriad Pro Cond" panose="020B0506030403020204" pitchFamily="34"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b="1" dirty="0">
                <a:solidFill>
                  <a:schemeClr val="accent3">
                    <a:lumMod val="10000"/>
                  </a:schemeClr>
                </a:solidFill>
                <a:latin typeface="Myriad Pro" panose="020B0503030403020204" pitchFamily="34" charset="0"/>
              </a:rPr>
              <a:t>g. Introduction of test equipment tolerances specification guidelines</a:t>
            </a:r>
            <a:endParaRPr lang="fr-FR" dirty="0"/>
          </a:p>
        </p:txBody>
      </p:sp>
      <p:sp>
        <p:nvSpPr>
          <p:cNvPr id="9" name="Текст 6">
            <a:extLst>
              <a:ext uri="{FF2B5EF4-FFF2-40B4-BE49-F238E27FC236}">
                <a16:creationId xmlns:a16="http://schemas.microsoft.com/office/drawing/2014/main" id="{68031663-89A3-4F33-BD6C-9E9C501BD520}"/>
              </a:ext>
            </a:extLst>
          </p:cNvPr>
          <p:cNvSpPr txBox="1">
            <a:spLocks/>
          </p:cNvSpPr>
          <p:nvPr/>
        </p:nvSpPr>
        <p:spPr>
          <a:xfrm>
            <a:off x="0" y="1987635"/>
            <a:ext cx="9144000" cy="314024"/>
          </a:xfrm>
          <a:prstGeom prst="rect">
            <a:avLst/>
          </a:prstGeom>
        </p:spPr>
        <p:txBody>
          <a:bodyPr anchor="b">
            <a:noAutofit/>
          </a:bodyPr>
          <a:lstStyle>
            <a:lvl1pPr marL="0" indent="0" algn="l" defTabSz="914400" rtl="0" eaLnBrk="1" latinLnBrk="0" hangingPunct="1">
              <a:lnSpc>
                <a:spcPct val="90000"/>
              </a:lnSpc>
              <a:spcBef>
                <a:spcPts val="1000"/>
              </a:spcBef>
              <a:buFont typeface="Arial" panose="020B0604020202020204" pitchFamily="34" charset="0"/>
              <a:buNone/>
              <a:defRPr sz="2000" b="1" kern="1200" spc="0" baseline="0">
                <a:solidFill>
                  <a:schemeClr val="accent3">
                    <a:lumMod val="10000"/>
                  </a:schemeClr>
                </a:solidFill>
                <a:latin typeface="Myriad Pro Cond" panose="020B0506030403020204" pitchFamily="34"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latin typeface="Myriad Pro" panose="020B0503030403020204" pitchFamily="34" charset="0"/>
              </a:rPr>
              <a:t>Amendments reflecting Chinese and Indian proposals</a:t>
            </a:r>
            <a:endParaRPr lang="ru-RU" sz="2400" dirty="0"/>
          </a:p>
        </p:txBody>
      </p:sp>
      <p:sp>
        <p:nvSpPr>
          <p:cNvPr id="10" name="Текст 2">
            <a:extLst>
              <a:ext uri="{FF2B5EF4-FFF2-40B4-BE49-F238E27FC236}">
                <a16:creationId xmlns:a16="http://schemas.microsoft.com/office/drawing/2014/main" id="{84595643-34C4-401D-810A-368443989A70}"/>
              </a:ext>
            </a:extLst>
          </p:cNvPr>
          <p:cNvSpPr txBox="1">
            <a:spLocks/>
          </p:cNvSpPr>
          <p:nvPr/>
        </p:nvSpPr>
        <p:spPr>
          <a:xfrm>
            <a:off x="541473" y="2453812"/>
            <a:ext cx="8788579" cy="521237"/>
          </a:xfrm>
          <a:prstGeom prst="rect">
            <a:avLst/>
          </a:prstGeom>
        </p:spPr>
        <p:txBody>
          <a:bodyPr anchor="t">
            <a:noAutofit/>
          </a:bodyPr>
          <a:lstStyle>
            <a:lvl1pPr marL="0" indent="0" algn="l" defTabSz="914400" rtl="0" eaLnBrk="1" latinLnBrk="0" hangingPunct="1">
              <a:lnSpc>
                <a:spcPct val="90000"/>
              </a:lnSpc>
              <a:spcBef>
                <a:spcPts val="1000"/>
              </a:spcBef>
              <a:buFont typeface="Arial" panose="020B0604020202020204" pitchFamily="34" charset="0"/>
              <a:buNone/>
              <a:defRPr sz="1200" kern="1200">
                <a:solidFill>
                  <a:schemeClr val="accent3">
                    <a:lumMod val="10000"/>
                  </a:schemeClr>
                </a:solidFill>
                <a:latin typeface="Myriad Pro" panose="020B0503030403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GB" sz="1800" dirty="0"/>
              <a:t>A number of proposals made by China and India aimed at harmonization of the provisions of its domestic legislation with those of UN GTR No. 16 were considered and proper amendments in the GTR text were introduced as follows:</a:t>
            </a:r>
            <a:endParaRPr lang="en-US" sz="1800" dirty="0"/>
          </a:p>
        </p:txBody>
      </p:sp>
      <p:sp>
        <p:nvSpPr>
          <p:cNvPr id="12" name="Объект 7">
            <a:extLst>
              <a:ext uri="{FF2B5EF4-FFF2-40B4-BE49-F238E27FC236}">
                <a16:creationId xmlns:a16="http://schemas.microsoft.com/office/drawing/2014/main" id="{E9BCECC7-2797-4ACA-8E8A-2ACE0239251A}"/>
              </a:ext>
            </a:extLst>
          </p:cNvPr>
          <p:cNvSpPr>
            <a:spLocks noGrp="1"/>
          </p:cNvSpPr>
          <p:nvPr>
            <p:ph idx="16"/>
          </p:nvPr>
        </p:nvSpPr>
        <p:spPr>
          <a:xfrm>
            <a:off x="541473" y="3374232"/>
            <a:ext cx="8979291" cy="2933262"/>
          </a:xfrm>
        </p:spPr>
        <p:txBody>
          <a:bodyPr>
            <a:normAutofit fontScale="62500" lnSpcReduction="20000"/>
          </a:bodyPr>
          <a:lstStyle/>
          <a:p>
            <a:pPr>
              <a:lnSpc>
                <a:spcPct val="105000"/>
              </a:lnSpc>
              <a:spcBef>
                <a:spcPts val="600"/>
              </a:spcBef>
            </a:pPr>
            <a:r>
              <a:rPr lang="en-US" dirty="0"/>
              <a:t>Table added showing the relation between Load Range and Ply Rating</a:t>
            </a:r>
          </a:p>
          <a:p>
            <a:pPr>
              <a:lnSpc>
                <a:spcPct val="105000"/>
              </a:lnSpc>
              <a:spcBef>
                <a:spcPts val="600"/>
              </a:spcBef>
            </a:pPr>
            <a:r>
              <a:rPr lang="en-US" dirty="0"/>
              <a:t>Number of tread wear indicators</a:t>
            </a:r>
          </a:p>
          <a:p>
            <a:pPr>
              <a:lnSpc>
                <a:spcPct val="105000"/>
              </a:lnSpc>
              <a:spcBef>
                <a:spcPts val="600"/>
              </a:spcBef>
            </a:pPr>
            <a:r>
              <a:rPr lang="en-US" dirty="0"/>
              <a:t>Strength test: specific requirements for rim diameter codes 13 and below </a:t>
            </a:r>
          </a:p>
          <a:p>
            <a:pPr>
              <a:lnSpc>
                <a:spcPct val="105000"/>
              </a:lnSpc>
              <a:spcBef>
                <a:spcPts val="600"/>
              </a:spcBef>
            </a:pPr>
            <a:r>
              <a:rPr lang="en-US" dirty="0"/>
              <a:t>China requirements for High-Speed test were considered together with the new provisions for the harmonized High Speed test</a:t>
            </a:r>
          </a:p>
          <a:p>
            <a:pPr>
              <a:lnSpc>
                <a:spcPct val="105000"/>
              </a:lnSpc>
              <a:spcBef>
                <a:spcPts val="600"/>
              </a:spcBef>
            </a:pPr>
            <a:r>
              <a:rPr lang="en-US" dirty="0"/>
              <a:t>New Annex 11 was introduced as guidelines for the tolerances for test equipment</a:t>
            </a:r>
          </a:p>
          <a:p>
            <a:pPr>
              <a:lnSpc>
                <a:spcPct val="105000"/>
              </a:lnSpc>
              <a:spcBef>
                <a:spcPts val="600"/>
              </a:spcBef>
            </a:pPr>
            <a:r>
              <a:rPr lang="en-US" dirty="0"/>
              <a:t>Assessment of the required and optional </a:t>
            </a:r>
            <a:r>
              <a:rPr lang="en-US" dirty="0" err="1"/>
              <a:t>tyre</a:t>
            </a:r>
            <a:r>
              <a:rPr lang="en-US" dirty="0"/>
              <a:t> markings</a:t>
            </a:r>
          </a:p>
          <a:p>
            <a:pPr>
              <a:lnSpc>
                <a:spcPct val="105000"/>
              </a:lnSpc>
              <a:spcBef>
                <a:spcPts val="600"/>
              </a:spcBef>
            </a:pPr>
            <a:r>
              <a:rPr lang="en-US" dirty="0"/>
              <a:t>A new paragraph 1.2.(e) was introduced because some Class C3 tyres with Load Index between 122 and 131 that contain “LT” or “C” </a:t>
            </a:r>
            <a:endParaRPr lang="en-US" b="1" dirty="0"/>
          </a:p>
        </p:txBody>
      </p:sp>
    </p:spTree>
    <p:extLst>
      <p:ext uri="{BB962C8B-B14F-4D97-AF65-F5344CB8AC3E}">
        <p14:creationId xmlns:p14="http://schemas.microsoft.com/office/powerpoint/2010/main" val="1407601658"/>
      </p:ext>
    </p:extLst>
  </p:cSld>
  <p:clrMapOvr>
    <a:masterClrMapping/>
  </p:clrMapOvr>
</p:sld>
</file>

<file path=ppt/theme/theme1.xml><?xml version="1.0" encoding="utf-8"?>
<a:theme xmlns:a="http://schemas.openxmlformats.org/drawingml/2006/main" name="Car_theme">
  <a:themeElements>
    <a:clrScheme name="НАМИ">
      <a:dk1>
        <a:srgbClr val="D4271A"/>
      </a:dk1>
      <a:lt1>
        <a:srgbClr val="FFFFFF"/>
      </a:lt1>
      <a:dk2>
        <a:srgbClr val="194161"/>
      </a:dk2>
      <a:lt2>
        <a:srgbClr val="F2F2F2"/>
      </a:lt2>
      <a:accent1>
        <a:srgbClr val="244F94"/>
      </a:accent1>
      <a:accent2>
        <a:srgbClr val="CF4141"/>
      </a:accent2>
      <a:accent3>
        <a:srgbClr val="BFBFBF"/>
      </a:accent3>
      <a:accent4>
        <a:srgbClr val="258B40"/>
      </a:accent4>
      <a:accent5>
        <a:srgbClr val="3382C3"/>
      </a:accent5>
      <a:accent6>
        <a:srgbClr val="D99025"/>
      </a:accent6>
      <a:hlink>
        <a:srgbClr val="81B4DE"/>
      </a:hlink>
      <a:folHlink>
        <a:srgbClr val="D8D8D8"/>
      </a:folHlink>
    </a:clrScheme>
    <a:fontScheme name="Myriad Pro Cond">
      <a:majorFont>
        <a:latin typeface="Myriad Pro Cond"/>
        <a:ea typeface=""/>
        <a:cs typeface=""/>
      </a:majorFont>
      <a:minorFont>
        <a:latin typeface="Myriad Pro Cond"/>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ar_theme" id="{772A3DBD-E005-4335-8F67-7BDF96985F3A}" vid="{1E2E543E-E5ED-4746-B63A-1B2E41C84F4C}"/>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Car_theme</Template>
  <TotalTime>20169</TotalTime>
  <Words>1012</Words>
  <Application>Microsoft Office PowerPoint</Application>
  <PresentationFormat>Widescreen</PresentationFormat>
  <Paragraphs>148</Paragraphs>
  <Slides>11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Myriad Pro</vt:lpstr>
      <vt:lpstr>Myriad Pro Cond</vt:lpstr>
      <vt:lpstr>Arial</vt:lpstr>
      <vt:lpstr>Calibri</vt:lpstr>
      <vt:lpstr>Times New Roman</vt:lpstr>
      <vt:lpstr>Verdana</vt:lpstr>
      <vt:lpstr>Wingdings</vt:lpstr>
      <vt:lpstr>Car_theme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НАМИ</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Шаблон Car</dc:title>
  <dc:creator>Мелинковская Татьяна</dc:creator>
  <cp:lastModifiedBy>Lucille Caillot</cp:lastModifiedBy>
  <cp:revision>494</cp:revision>
  <cp:lastPrinted>2015-05-19T16:24:21Z</cp:lastPrinted>
  <dcterms:created xsi:type="dcterms:W3CDTF">2015-04-29T12:21:37Z</dcterms:created>
  <dcterms:modified xsi:type="dcterms:W3CDTF">2020-03-10T14:17:42Z</dcterms:modified>
</cp:coreProperties>
</file>