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3" r:id="rId4"/>
    <p:sldId id="269" r:id="rId5"/>
    <p:sldId id="270" r:id="rId6"/>
    <p:sldId id="271" r:id="rId7"/>
  </p:sldIdLst>
  <p:sldSz cx="24384000" cy="1371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57" d="100"/>
          <a:sy n="57" d="100"/>
        </p:scale>
        <p:origin x="39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07AF1-0495-4691-A3BD-7C9C3CDDEFDC}" type="datetimeFigureOut">
              <a:rPr lang="pl-PL" smtClean="0"/>
              <a:t>25.06.2020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12F43-5D5D-4A6F-8378-341B3799F0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25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12F43-5D5D-4A6F-8378-341B3799F05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39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8000" y="8167363"/>
            <a:ext cx="18288000" cy="3312000"/>
          </a:xfrm>
        </p:spPr>
        <p:txBody>
          <a:bodyPr>
            <a:normAutofit/>
          </a:bodyPr>
          <a:lstStyle>
            <a:lvl1pPr marL="0" indent="0" algn="l">
              <a:lnSpc>
                <a:spcPts val="9200"/>
              </a:lnSpc>
              <a:spcAft>
                <a:spcPts val="0"/>
              </a:spcAft>
              <a:buNone/>
              <a:defRPr sz="7000">
                <a:solidFill>
                  <a:schemeClr val="bg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pl-PL" dirty="0"/>
              <a:t>Wstaw tytuł</a:t>
            </a:r>
            <a:endParaRPr lang="en-US" dirty="0"/>
          </a:p>
        </p:txBody>
      </p:sp>
      <p:pic>
        <p:nvPicPr>
          <p:cNvPr id="15" name="Grafika 14">
            <a:extLst>
              <a:ext uri="{FF2B5EF4-FFF2-40B4-BE49-F238E27FC236}">
                <a16:creationId xmlns:a16="http://schemas.microsoft.com/office/drawing/2014/main" id="{338885A9-7808-449D-8E3B-BE5F80A38D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48756" y="0"/>
            <a:ext cx="11635243" cy="10311320"/>
          </a:xfrm>
          <a:prstGeom prst="rect">
            <a:avLst/>
          </a:prstGeom>
        </p:spPr>
      </p:pic>
      <p:sp>
        <p:nvSpPr>
          <p:cNvPr id="16" name="Symbol zastępczy tekstu 8">
            <a:extLst>
              <a:ext uri="{FF2B5EF4-FFF2-40B4-BE49-F238E27FC236}">
                <a16:creationId xmlns:a16="http://schemas.microsoft.com/office/drawing/2014/main" id="{F0A640AE-19EC-4BAF-9DF9-4C2F3F8E7F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8000" y="11577638"/>
            <a:ext cx="9701213" cy="730250"/>
          </a:xfrm>
        </p:spPr>
        <p:txBody>
          <a:bodyPr>
            <a:normAutofit/>
          </a:bodyPr>
          <a:lstStyle>
            <a:lvl1pPr>
              <a:lnSpc>
                <a:spcPts val="4500"/>
              </a:lnSpc>
              <a:spcAft>
                <a:spcPts val="0"/>
              </a:spcAft>
              <a:defRPr sz="3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Warszawa, 4 lutego 2020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67785EE2-F5D4-48D1-BDFA-D6903C27EED2}"/>
              </a:ext>
            </a:extLst>
          </p:cNvPr>
          <p:cNvSpPr/>
          <p:nvPr userDrawn="1"/>
        </p:nvSpPr>
        <p:spPr>
          <a:xfrm>
            <a:off x="0" y="11777472"/>
            <a:ext cx="1700784" cy="12435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28089" y="2333500"/>
            <a:ext cx="4137482" cy="53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7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8000" y="2538011"/>
            <a:ext cx="11700144" cy="3312000"/>
          </a:xfrm>
        </p:spPr>
        <p:txBody>
          <a:bodyPr>
            <a:normAutofit/>
          </a:bodyPr>
          <a:lstStyle>
            <a:lvl1pPr marL="0" indent="0" algn="l">
              <a:lnSpc>
                <a:spcPts val="7600"/>
              </a:lnSpc>
              <a:spcAft>
                <a:spcPts val="0"/>
              </a:spcAft>
              <a:buNone/>
              <a:defRPr sz="5600">
                <a:solidFill>
                  <a:schemeClr val="bg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pl-PL" dirty="0"/>
              <a:t>Wstaw tytuł</a:t>
            </a:r>
            <a:endParaRPr lang="en-US" dirty="0"/>
          </a:p>
        </p:txBody>
      </p:sp>
      <p:sp>
        <p:nvSpPr>
          <p:cNvPr id="16" name="Symbol zastępczy tekstu 8">
            <a:extLst>
              <a:ext uri="{FF2B5EF4-FFF2-40B4-BE49-F238E27FC236}">
                <a16:creationId xmlns:a16="http://schemas.microsoft.com/office/drawing/2014/main" id="{F0A640AE-19EC-4BAF-9DF9-4C2F3F8E7F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8000" y="6162731"/>
            <a:ext cx="11700144" cy="2783944"/>
          </a:xfrm>
        </p:spPr>
        <p:txBody>
          <a:bodyPr>
            <a:normAutofit/>
          </a:bodyPr>
          <a:lstStyle>
            <a:lvl1pPr>
              <a:lnSpc>
                <a:spcPts val="4800"/>
              </a:lnSpc>
              <a:spcAft>
                <a:spcPts val="0"/>
              </a:spcAft>
              <a:defRPr sz="3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Wstaw tekst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7739FFC9-A611-40A8-BFBE-2615BB6DCA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76400" y="6532"/>
            <a:ext cx="8607600" cy="13736612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54AD017A-BF63-4C4D-96BD-76E4A0157098}"/>
              </a:ext>
            </a:extLst>
          </p:cNvPr>
          <p:cNvSpPr/>
          <p:nvPr userDrawn="1"/>
        </p:nvSpPr>
        <p:spPr>
          <a:xfrm>
            <a:off x="0" y="11777472"/>
            <a:ext cx="1700784" cy="12435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94838" y="11192492"/>
            <a:ext cx="1294529" cy="166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ekst jednokolumnowy z punktore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Wstaw tytuł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1008000">
              <a:defRPr/>
            </a:lvl2pPr>
          </a:lstStyle>
          <a:p>
            <a:pPr lvl="0"/>
            <a:r>
              <a:rPr lang="pl-PL" dirty="0"/>
              <a:t>Wstaw tytuł</a:t>
            </a:r>
          </a:p>
          <a:p>
            <a:pPr lvl="1"/>
            <a:r>
              <a:rPr lang="pl-PL" dirty="0"/>
              <a:t>Drugi poziom</a:t>
            </a:r>
            <a:endParaRPr lang="en-US" dirty="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330" y="11087228"/>
            <a:ext cx="1080815" cy="169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3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ajd z wykresam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96500" y="1763037"/>
            <a:ext cx="11107500" cy="187200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Wstaw tytuł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96500" y="3713636"/>
            <a:ext cx="11107500" cy="8222400"/>
          </a:xfrm>
        </p:spPr>
        <p:txBody>
          <a:bodyPr/>
          <a:lstStyle>
            <a:lvl1pPr marL="0">
              <a:spcAft>
                <a:spcPts val="5400"/>
              </a:spcAft>
              <a:defRPr/>
            </a:lvl1pPr>
            <a:lvl2pPr marL="1008000">
              <a:spcAft>
                <a:spcPts val="2400"/>
              </a:spcAft>
              <a:defRPr/>
            </a:lvl2pPr>
          </a:lstStyle>
          <a:p>
            <a:pPr lvl="0"/>
            <a:r>
              <a:rPr lang="pl-PL" dirty="0"/>
              <a:t>Wstaw podtytuł </a:t>
            </a:r>
          </a:p>
          <a:p>
            <a:pPr lvl="1"/>
            <a:r>
              <a:rPr lang="pl-PL" dirty="0"/>
              <a:t>Drugi poziom</a:t>
            </a:r>
            <a:endParaRPr lang="en-US" dirty="0"/>
          </a:p>
        </p:txBody>
      </p:sp>
      <p:sp>
        <p:nvSpPr>
          <p:cNvPr id="5" name="Symbol zastępczy wykresu 4">
            <a:extLst>
              <a:ext uri="{FF2B5EF4-FFF2-40B4-BE49-F238E27FC236}">
                <a16:creationId xmlns:a16="http://schemas.microsoft.com/office/drawing/2014/main" id="{A41D8002-B6FC-461E-A651-CE33EF561DC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231999" y="1763714"/>
            <a:ext cx="7452000" cy="5518829"/>
          </a:xfrm>
        </p:spPr>
        <p:txBody>
          <a:bodyPr/>
          <a:lstStyle/>
          <a:p>
            <a:r>
              <a:rPr lang="pl-PL"/>
              <a:t>Kliknij ikonę, aby dodać wykres</a:t>
            </a:r>
            <a:endParaRPr lang="pl-PL" dirty="0"/>
          </a:p>
        </p:txBody>
      </p:sp>
      <p:sp>
        <p:nvSpPr>
          <p:cNvPr id="10" name="Symbol zastępczy wykresu 9">
            <a:extLst>
              <a:ext uri="{FF2B5EF4-FFF2-40B4-BE49-F238E27FC236}">
                <a16:creationId xmlns:a16="http://schemas.microsoft.com/office/drawing/2014/main" id="{1DCCADCE-9FA7-4F53-84F8-AF7859E8F143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232000" y="7282544"/>
            <a:ext cx="7451725" cy="4653870"/>
          </a:xfrm>
        </p:spPr>
        <p:txBody>
          <a:bodyPr/>
          <a:lstStyle/>
          <a:p>
            <a:r>
              <a:rPr lang="pl-PL"/>
              <a:t>Kliknij ikonę, aby dodać wykres</a:t>
            </a: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330" y="11087228"/>
            <a:ext cx="1080815" cy="169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4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ajd ze zdjecie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96500" y="1763037"/>
            <a:ext cx="11107500" cy="187200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Wstaw tytuł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96500" y="3981450"/>
            <a:ext cx="11107500" cy="7954586"/>
          </a:xfrm>
        </p:spPr>
        <p:txBody>
          <a:bodyPr/>
          <a:lstStyle>
            <a:lvl1pPr marL="0">
              <a:spcAft>
                <a:spcPts val="1800"/>
              </a:spcAft>
              <a:defRPr/>
            </a:lvl1pPr>
            <a:lvl2pPr marL="180000">
              <a:defRPr/>
            </a:lvl2pPr>
            <a:lvl3pPr indent="0">
              <a:lnSpc>
                <a:spcPts val="4200"/>
              </a:lnSpc>
              <a:spcAft>
                <a:spcPts val="5400"/>
              </a:spcAft>
              <a:defRPr sz="3200" baseline="0"/>
            </a:lvl3pPr>
          </a:lstStyle>
          <a:p>
            <a:pPr lvl="0"/>
            <a:r>
              <a:rPr lang="pl-PL" dirty="0"/>
              <a:t>Wstaw podtytuł</a:t>
            </a:r>
          </a:p>
          <a:p>
            <a:pPr lvl="2"/>
            <a:r>
              <a:rPr lang="pl-PL" dirty="0"/>
              <a:t>Drugi poziom</a:t>
            </a:r>
            <a:endParaRPr lang="en-US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63ABD67E-59F8-4967-9BED-59B8D4DC2D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086850" cy="111252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pl-PL" dirty="0"/>
              <a:t>Wstaw obraz</a:t>
            </a:r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330" y="11087228"/>
            <a:ext cx="1080815" cy="169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5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0" y="1763037"/>
            <a:ext cx="18036000" cy="187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000" y="3713636"/>
            <a:ext cx="18036000" cy="8222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Lorem poziom</a:t>
            </a:r>
          </a:p>
          <a:p>
            <a:pPr lvl="2"/>
            <a:r>
              <a:rPr lang="pl-PL" dirty="0"/>
              <a:t>Drugi poziom</a:t>
            </a:r>
          </a:p>
          <a:p>
            <a:pPr lvl="3"/>
            <a:r>
              <a:rPr lang="pl-PL" dirty="0"/>
              <a:t>Trzeci poziom</a:t>
            </a:r>
          </a:p>
          <a:p>
            <a:pPr lvl="4"/>
            <a:r>
              <a:rPr lang="pl-PL" dirty="0"/>
              <a:t>Czwarty poziom</a:t>
            </a:r>
            <a:endParaRPr lang="en-US" dirty="0"/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7FC31F5A-A851-4CA6-A9E4-C59E3908AAE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0" y="12034865"/>
            <a:ext cx="1461600" cy="806399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23C6B6D-FD2C-4B50-A535-EE72040C78CD}"/>
              </a:ext>
            </a:extLst>
          </p:cNvPr>
          <p:cNvSpPr txBox="1">
            <a:spLocks/>
          </p:cNvSpPr>
          <p:nvPr userDrawn="1"/>
        </p:nvSpPr>
        <p:spPr>
          <a:xfrm>
            <a:off x="0" y="12036363"/>
            <a:ext cx="1323164" cy="730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4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D191471-A67A-43CF-92D3-27AEB9FAF2B5}" type="slidenum">
              <a:rPr lang="pl-PL" smtClean="0">
                <a:solidFill>
                  <a:schemeClr val="tx2"/>
                </a:solidFill>
              </a:rPr>
              <a:pPr algn="r"/>
              <a:t>‹#›</a:t>
            </a:fld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4" r:id="rId5"/>
  </p:sldLayoutIdLst>
  <p:hf sldNum="0" hdr="0" ftr="0" dt="0"/>
  <p:txStyles>
    <p:titleStyle>
      <a:lvl1pPr algn="l" defTabSz="1828800" rtl="0" eaLnBrk="1" latinLnBrk="0" hangingPunct="1">
        <a:lnSpc>
          <a:spcPts val="57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800" rtl="0" eaLnBrk="1" latinLnBrk="0" hangingPunct="1">
        <a:lnSpc>
          <a:spcPts val="4300"/>
        </a:lnSpc>
        <a:spcBef>
          <a:spcPts val="0"/>
        </a:spcBef>
        <a:spcAft>
          <a:spcPts val="3000"/>
        </a:spcAft>
        <a:buFontTx/>
        <a:buNone/>
        <a:defRPr sz="3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1008000" indent="-1008000" algn="l" defTabSz="18288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accent1"/>
        </a:buClr>
        <a:buSzPct val="130000"/>
        <a:buFont typeface="Wingdings" panose="05000000000000000000" pitchFamily="2" charset="2"/>
        <a:buChar char="l"/>
        <a:defRPr sz="3200" kern="1200">
          <a:solidFill>
            <a:schemeClr val="bg2"/>
          </a:solidFill>
          <a:latin typeface="+mj-lt"/>
          <a:ea typeface="+mn-ea"/>
          <a:cs typeface="+mn-cs"/>
        </a:defRPr>
      </a:lvl2pPr>
      <a:lvl3pPr marL="0" indent="0" algn="l" defTabSz="1828800" rtl="0" eaLnBrk="1" latinLnBrk="0" hangingPunct="1">
        <a:lnSpc>
          <a:spcPts val="3800"/>
        </a:lnSpc>
        <a:spcBef>
          <a:spcPts val="0"/>
        </a:spcBef>
        <a:spcAft>
          <a:spcPts val="5400"/>
        </a:spcAft>
        <a:buFont typeface="Arial" panose="020B0604020202020204" pitchFamily="34" charset="0"/>
        <a:buNone/>
        <a:defRPr sz="3200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008000" indent="-1008000" algn="l" defTabSz="18288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accent1"/>
        </a:buClr>
        <a:buSzPct val="130000"/>
        <a:buFont typeface="Wingdings" panose="05000000000000000000" pitchFamily="2" charset="2"/>
        <a:buChar char=""/>
        <a:defRPr sz="3200" kern="1200">
          <a:solidFill>
            <a:schemeClr val="bg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008000" indent="-1008000" algn="l" defTabSz="18288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accent1"/>
        </a:buClr>
        <a:buSzPct val="130000"/>
        <a:buFont typeface="Wingdings" panose="05000000000000000000" pitchFamily="2" charset="2"/>
        <a:buChar char=""/>
        <a:defRPr sz="3200" kern="1200">
          <a:solidFill>
            <a:schemeClr val="bg2"/>
          </a:solidFill>
          <a:latin typeface="+mj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476CAC54-B5F5-4AA8-8593-BE3ACB049E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5400" dirty="0" err="1"/>
              <a:t>Intermodal</a:t>
            </a:r>
            <a:r>
              <a:rPr lang="pl-PL" sz="5400" dirty="0"/>
              <a:t> transport </a:t>
            </a:r>
          </a:p>
          <a:p>
            <a:r>
              <a:rPr lang="pl-PL" sz="5400" dirty="0"/>
              <a:t>and Logistics –</a:t>
            </a:r>
          </a:p>
          <a:p>
            <a:r>
              <a:rPr lang="pl-PL" sz="5400" dirty="0">
                <a:solidFill>
                  <a:srgbClr val="FF0000"/>
                </a:solidFill>
              </a:rPr>
              <a:t>the  </a:t>
            </a:r>
            <a:r>
              <a:rPr lang="en-AU" sz="5400" dirty="0">
                <a:solidFill>
                  <a:srgbClr val="FF0000"/>
                </a:solidFill>
              </a:rPr>
              <a:t>Polish</a:t>
            </a:r>
            <a:r>
              <a:rPr lang="pl-PL" sz="5400" dirty="0">
                <a:solidFill>
                  <a:srgbClr val="FF0000"/>
                </a:solidFill>
              </a:rPr>
              <a:t> point of </a:t>
            </a:r>
            <a:r>
              <a:rPr lang="en-AU" sz="5400" dirty="0">
                <a:solidFill>
                  <a:srgbClr val="FF0000"/>
                </a:solidFill>
              </a:rPr>
              <a:t>view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5204" y="1001037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0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6CFBF-9A25-441B-BAD7-BBB9CF7C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</a:t>
            </a:r>
            <a:r>
              <a:rPr lang="en-US" dirty="0"/>
              <a:t>wo approaches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1E283F-41EB-4380-A4AB-D9605E1B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8000" y="4558694"/>
            <a:ext cx="18036000" cy="8222400"/>
          </a:xfrm>
        </p:spPr>
        <p:txBody>
          <a:bodyPr/>
          <a:lstStyle/>
          <a:p>
            <a:pPr lvl="1">
              <a:lnSpc>
                <a:spcPct val="200000"/>
              </a:lnSpc>
            </a:pPr>
            <a:r>
              <a:rPr lang="pl-PL" sz="4000" b="1" dirty="0"/>
              <a:t>L</a:t>
            </a:r>
            <a:r>
              <a:rPr lang="en-US" sz="4000" b="1" dirty="0" err="1"/>
              <a:t>arge</a:t>
            </a:r>
            <a:r>
              <a:rPr lang="en-US" sz="4000" b="1" dirty="0"/>
              <a:t> infrastructure investments </a:t>
            </a:r>
            <a:r>
              <a:rPr lang="pl-PL" sz="4000" dirty="0"/>
              <a:t>(</a:t>
            </a:r>
            <a:r>
              <a:rPr lang="en-US" sz="4000" dirty="0"/>
              <a:t>infra</a:t>
            </a:r>
            <a:r>
              <a:rPr lang="pl-PL" sz="4000" dirty="0"/>
              <a:t>s</a:t>
            </a:r>
            <a:r>
              <a:rPr lang="en-US" sz="4000" dirty="0" err="1"/>
              <a:t>tructural</a:t>
            </a:r>
            <a:r>
              <a:rPr lang="en-US" sz="4000" dirty="0"/>
              <a:t> investments that will not be stopped despite the </a:t>
            </a:r>
            <a:r>
              <a:rPr lang="pl-PL" sz="4000" dirty="0" err="1"/>
              <a:t>health</a:t>
            </a:r>
            <a:r>
              <a:rPr lang="pl-PL" sz="4000" dirty="0"/>
              <a:t> and </a:t>
            </a:r>
            <a:r>
              <a:rPr lang="en-US" sz="4000" dirty="0"/>
              <a:t>economic c</a:t>
            </a:r>
            <a:r>
              <a:rPr lang="pl-PL" sz="4000" dirty="0" err="1"/>
              <a:t>hallenge</a:t>
            </a:r>
            <a:r>
              <a:rPr lang="pl-PL" sz="4000" dirty="0"/>
              <a:t>).</a:t>
            </a:r>
            <a:endParaRPr lang="en-US" sz="4000" dirty="0"/>
          </a:p>
          <a:p>
            <a:pPr lvl="1">
              <a:lnSpc>
                <a:spcPct val="200000"/>
              </a:lnSpc>
            </a:pPr>
            <a:r>
              <a:rPr lang="pl-PL" sz="4000" b="1" dirty="0"/>
              <a:t>U</a:t>
            </a:r>
            <a:r>
              <a:rPr lang="en-US" sz="4000" b="1" dirty="0"/>
              <a:t>se of new technologies </a:t>
            </a:r>
            <a:r>
              <a:rPr lang="en-US" sz="4000" dirty="0"/>
              <a:t>in Logistics</a:t>
            </a:r>
            <a:r>
              <a:rPr lang="pl-PL" sz="4000" dirty="0"/>
              <a:t> (</a:t>
            </a:r>
            <a:r>
              <a:rPr lang="pl-PL" sz="4000" dirty="0" err="1"/>
              <a:t>Blokchain</a:t>
            </a:r>
            <a:r>
              <a:rPr lang="pl-PL" sz="4000" dirty="0"/>
              <a:t>, </a:t>
            </a:r>
            <a:r>
              <a:rPr lang="pl-PL" sz="4000" dirty="0" err="1"/>
              <a:t>Artificial</a:t>
            </a:r>
            <a:r>
              <a:rPr lang="pl-PL" sz="4000" dirty="0"/>
              <a:t> </a:t>
            </a:r>
            <a:r>
              <a:rPr lang="pl-PL" sz="4000" dirty="0" err="1"/>
              <a:t>Inteligence</a:t>
            </a:r>
            <a:r>
              <a:rPr lang="pl-PL" sz="4000" dirty="0"/>
              <a:t>, </a:t>
            </a:r>
            <a:r>
              <a:rPr lang="pl-PL" sz="4000" dirty="0" err="1"/>
              <a:t>Hyperloop</a:t>
            </a:r>
            <a:r>
              <a:rPr lang="pl-PL" sz="4000" dirty="0"/>
              <a:t>, </a:t>
            </a:r>
            <a:r>
              <a:rPr lang="pl-PL" sz="4000" dirty="0" err="1"/>
              <a:t>ect</a:t>
            </a:r>
            <a:r>
              <a:rPr lang="pl-PL" sz="4000" dirty="0"/>
              <a:t>.).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marL="0" lvl="1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5204" y="1001037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2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6CFBF-9A25-441B-BAD7-BBB9CF7C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Infrastructural</a:t>
            </a:r>
            <a:r>
              <a:rPr lang="pl-PL" dirty="0"/>
              <a:t> </a:t>
            </a:r>
            <a:r>
              <a:rPr lang="en-US" dirty="0"/>
              <a:t>investments</a:t>
            </a:r>
            <a:r>
              <a:rPr lang="pl-PL" dirty="0"/>
              <a:t> in Poland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1E283F-41EB-4380-A4AB-D9605E1B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8000" y="3058568"/>
            <a:ext cx="18036000" cy="956412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</a:pPr>
            <a:r>
              <a:rPr lang="en-US" sz="3600" dirty="0"/>
              <a:t>The value of all ongoing investments aimed at the development of seaports is 10 billion PLN</a:t>
            </a:r>
            <a:r>
              <a:rPr lang="pl-PL" sz="3600" dirty="0"/>
              <a:t> (</a:t>
            </a:r>
            <a:r>
              <a:rPr lang="en-AU" sz="3600" dirty="0" err="1"/>
              <a:t>obout</a:t>
            </a:r>
            <a:r>
              <a:rPr lang="pl-PL" sz="3600" dirty="0"/>
              <a:t> </a:t>
            </a:r>
            <a:r>
              <a:rPr lang="pl-PL" sz="3600" b="1" dirty="0"/>
              <a:t>3 </a:t>
            </a:r>
            <a:r>
              <a:rPr lang="en-AU" sz="3600" b="1" dirty="0"/>
              <a:t>billion</a:t>
            </a:r>
            <a:r>
              <a:rPr lang="pl-PL" sz="3600" b="1" dirty="0"/>
              <a:t> USD</a:t>
            </a:r>
            <a:r>
              <a:rPr lang="pl-PL" sz="3600" dirty="0"/>
              <a:t>);</a:t>
            </a:r>
          </a:p>
          <a:p>
            <a:pPr lvl="1"/>
            <a:endParaRPr lang="pl-PL" sz="3600" dirty="0"/>
          </a:p>
          <a:p>
            <a:pPr lvl="1"/>
            <a:r>
              <a:rPr lang="en-US" sz="3600" dirty="0"/>
              <a:t>By 2030, another PLN 15 billion </a:t>
            </a:r>
            <a:r>
              <a:rPr lang="pl-PL" sz="3600" dirty="0"/>
              <a:t>(</a:t>
            </a:r>
            <a:r>
              <a:rPr lang="en-AU" sz="3600" dirty="0"/>
              <a:t>about</a:t>
            </a:r>
            <a:r>
              <a:rPr lang="pl-PL" sz="3600" dirty="0"/>
              <a:t> </a:t>
            </a:r>
            <a:r>
              <a:rPr lang="pl-PL" sz="3600" b="1" dirty="0"/>
              <a:t>4 </a:t>
            </a:r>
            <a:r>
              <a:rPr lang="en-AU" sz="3600" b="1" dirty="0"/>
              <a:t>billion</a:t>
            </a:r>
            <a:r>
              <a:rPr lang="pl-PL" sz="3600" b="1" dirty="0"/>
              <a:t> USD</a:t>
            </a:r>
            <a:r>
              <a:rPr lang="pl-PL" sz="3600" dirty="0"/>
              <a:t>) </a:t>
            </a:r>
            <a:r>
              <a:rPr lang="en-US" sz="3600" dirty="0"/>
              <a:t>will be allocated to further strategic maritime investment</a:t>
            </a:r>
            <a:r>
              <a:rPr lang="pl-PL" sz="3600" dirty="0"/>
              <a:t>;</a:t>
            </a:r>
          </a:p>
          <a:p>
            <a:pPr lvl="1"/>
            <a:endParaRPr lang="pl-PL" sz="3600" dirty="0"/>
          </a:p>
          <a:p>
            <a:pPr lvl="1"/>
            <a:r>
              <a:rPr lang="en-AU" sz="3600" dirty="0"/>
              <a:t>Main</a:t>
            </a:r>
            <a:r>
              <a:rPr lang="pl-PL" sz="3600" dirty="0"/>
              <a:t> </a:t>
            </a:r>
            <a:r>
              <a:rPr lang="en-AU" sz="3600" dirty="0"/>
              <a:t>examples</a:t>
            </a:r>
            <a:r>
              <a:rPr lang="pl-PL" sz="3600" dirty="0"/>
              <a:t> of </a:t>
            </a:r>
            <a:r>
              <a:rPr lang="en-AU" sz="3600" dirty="0"/>
              <a:t>intermodal</a:t>
            </a:r>
            <a:r>
              <a:rPr lang="pl-PL" sz="3600" dirty="0"/>
              <a:t> transport </a:t>
            </a:r>
            <a:r>
              <a:rPr lang="en-AU" sz="3600" dirty="0"/>
              <a:t>investments</a:t>
            </a:r>
            <a:r>
              <a:rPr lang="pl-PL" sz="3600" dirty="0"/>
              <a:t> in Poland:</a:t>
            </a:r>
          </a:p>
          <a:p>
            <a:pPr marL="1579500" lvl="3" indent="-571500">
              <a:buFont typeface="Arial" panose="020B0604020202020204" pitchFamily="34" charset="0"/>
              <a:buChar char="•"/>
            </a:pPr>
            <a:r>
              <a:rPr lang="en-US" sz="3600" dirty="0"/>
              <a:t>Strategic investments </a:t>
            </a:r>
            <a:r>
              <a:rPr lang="pl-PL" sz="3600" dirty="0"/>
              <a:t>on </a:t>
            </a:r>
            <a:r>
              <a:rPr lang="en-AU" sz="3600" b="1" dirty="0"/>
              <a:t>Baltic</a:t>
            </a:r>
            <a:r>
              <a:rPr lang="pl-PL" sz="3600" b="1" dirty="0"/>
              <a:t> Sea </a:t>
            </a:r>
            <a:r>
              <a:rPr lang="en-US" sz="3600" dirty="0"/>
              <a:t>include</a:t>
            </a:r>
            <a:r>
              <a:rPr lang="pl-PL" sz="3600" dirty="0"/>
              <a:t>:</a:t>
            </a:r>
          </a:p>
          <a:p>
            <a:pPr marL="1579500" lvl="3" indent="-5715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dirty="0">
                <a:latin typeface="+mj-lt"/>
              </a:rPr>
              <a:t> </a:t>
            </a:r>
            <a:r>
              <a:rPr lang="en-US" dirty="0">
                <a:latin typeface="+mj-lt"/>
              </a:rPr>
              <a:t>construction of the Central Port of Gdańsk</a:t>
            </a:r>
            <a:r>
              <a:rPr lang="pl-PL" dirty="0">
                <a:latin typeface="+mj-lt"/>
              </a:rPr>
              <a:t>.</a:t>
            </a:r>
          </a:p>
          <a:p>
            <a:pPr marL="1579500" lvl="3" indent="-5715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dirty="0">
                <a:latin typeface="+mj-lt"/>
              </a:rPr>
              <a:t> </a:t>
            </a:r>
            <a:r>
              <a:rPr lang="en-US" dirty="0">
                <a:latin typeface="+mj-lt"/>
              </a:rPr>
              <a:t>External Port of Gdynia</a:t>
            </a:r>
            <a:r>
              <a:rPr lang="pl-PL" dirty="0">
                <a:latin typeface="+mj-lt"/>
              </a:rPr>
              <a:t>.</a:t>
            </a:r>
          </a:p>
          <a:p>
            <a:pPr marL="1579500" lvl="3" indent="-5715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deepwater</a:t>
            </a:r>
            <a:r>
              <a:rPr lang="en-US" dirty="0">
                <a:latin typeface="+mj-lt"/>
              </a:rPr>
              <a:t> container terminal in </a:t>
            </a:r>
            <a:r>
              <a:rPr lang="en-US" dirty="0" err="1">
                <a:latin typeface="+mj-lt"/>
              </a:rPr>
              <a:t>Świnoujście</a:t>
            </a:r>
            <a:r>
              <a:rPr lang="en-US" sz="3600" dirty="0">
                <a:latin typeface="+mj-lt"/>
              </a:rPr>
              <a:t>.</a:t>
            </a:r>
            <a:endParaRPr lang="pl-PL" sz="3600" dirty="0">
              <a:latin typeface="+mj-lt"/>
            </a:endParaRPr>
          </a:p>
          <a:p>
            <a:pPr marL="1579500" lvl="3" indent="-571500">
              <a:buFont typeface="Arial" panose="020B0604020202020204" pitchFamily="34" charset="0"/>
              <a:buChar char="•"/>
            </a:pPr>
            <a:r>
              <a:rPr lang="en-US" sz="3600" b="1" dirty="0"/>
              <a:t>Central Communication Port</a:t>
            </a:r>
            <a:r>
              <a:rPr lang="pl-PL" sz="3600" dirty="0"/>
              <a:t>  (CCP)</a:t>
            </a:r>
          </a:p>
          <a:p>
            <a:pPr marL="0" lvl="1" indent="0">
              <a:buNone/>
            </a:pPr>
            <a:r>
              <a:rPr lang="pl-PL" sz="3600" dirty="0"/>
              <a:t>	</a:t>
            </a:r>
            <a:r>
              <a:rPr lang="pl-PL" dirty="0" err="1"/>
              <a:t>new</a:t>
            </a:r>
            <a:r>
              <a:rPr lang="en-US" b="1" dirty="0"/>
              <a:t> airport</a:t>
            </a:r>
            <a:r>
              <a:rPr lang="en-US" dirty="0"/>
              <a:t>, </a:t>
            </a:r>
            <a:r>
              <a:rPr lang="pl-PL" dirty="0" err="1"/>
              <a:t>new</a:t>
            </a:r>
            <a:r>
              <a:rPr lang="pl-PL" b="1" dirty="0"/>
              <a:t> </a:t>
            </a:r>
            <a:r>
              <a:rPr lang="en-US" b="1" dirty="0"/>
              <a:t>railway lines</a:t>
            </a:r>
            <a:r>
              <a:rPr lang="pl-PL" b="1" dirty="0"/>
              <a:t> </a:t>
            </a:r>
            <a:r>
              <a:rPr lang="pl-PL" dirty="0"/>
              <a:t>and</a:t>
            </a:r>
            <a:r>
              <a:rPr lang="pl-PL" b="1" dirty="0"/>
              <a:t> </a:t>
            </a:r>
            <a:r>
              <a:rPr lang="pl-PL" b="1" dirty="0" err="1"/>
              <a:t>road</a:t>
            </a:r>
            <a:r>
              <a:rPr lang="pl-PL" b="1" dirty="0"/>
              <a:t> network –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b="1" dirty="0"/>
              <a:t>11 </a:t>
            </a:r>
            <a:r>
              <a:rPr lang="pl-PL" b="1" dirty="0" err="1"/>
              <a:t>billion</a:t>
            </a:r>
            <a:r>
              <a:rPr lang="pl-PL" b="1" dirty="0"/>
              <a:t> USD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508" y="1001037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8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6CFBF-9A25-441B-BAD7-BBB9CF7C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</a:t>
            </a:r>
            <a:r>
              <a:rPr lang="en-US" dirty="0" err="1"/>
              <a:t>ew</a:t>
            </a:r>
            <a:r>
              <a:rPr lang="en-US" dirty="0"/>
              <a:t> technologies in Logistics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1E283F-41EB-4380-A4AB-D9605E1B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8000" y="3635037"/>
            <a:ext cx="18036000" cy="10225049"/>
          </a:xfrm>
        </p:spPr>
        <p:txBody>
          <a:bodyPr>
            <a:normAutofit/>
          </a:bodyPr>
          <a:lstStyle/>
          <a:p>
            <a:pPr lvl="1" algn="just"/>
            <a:r>
              <a:rPr lang="en-US" sz="4000" dirty="0"/>
              <a:t>Internet of things – </a:t>
            </a:r>
            <a:r>
              <a:rPr lang="en-US" sz="4000" b="1" dirty="0" err="1"/>
              <a:t>IoT</a:t>
            </a:r>
            <a:r>
              <a:rPr lang="pl-PL" sz="4000" dirty="0"/>
              <a:t>:</a:t>
            </a:r>
          </a:p>
          <a:p>
            <a:pPr marL="0" lvl="1" indent="0" algn="just">
              <a:buNone/>
            </a:pPr>
            <a:r>
              <a:rPr lang="en-US" sz="4000" dirty="0" err="1"/>
              <a:t>IoT</a:t>
            </a:r>
            <a:r>
              <a:rPr lang="en-US" sz="4000" dirty="0"/>
              <a:t> technology is horizontal in nature. This means that it can be used in many different industries and business solutions</a:t>
            </a:r>
            <a:r>
              <a:rPr lang="pl-PL" sz="4000" dirty="0"/>
              <a:t>. </a:t>
            </a:r>
            <a:r>
              <a:rPr lang="en-US" sz="4000" dirty="0" err="1"/>
              <a:t>IoT</a:t>
            </a:r>
            <a:r>
              <a:rPr lang="en-US" sz="4000" dirty="0"/>
              <a:t> solutions significantly improve decision making regarding storage and transport operations. </a:t>
            </a:r>
            <a:endParaRPr lang="pl-PL" sz="4000" dirty="0"/>
          </a:p>
          <a:p>
            <a:pPr lvl="1" algn="just"/>
            <a:r>
              <a:rPr lang="pl-PL" sz="4000" b="1" dirty="0" err="1"/>
              <a:t>Blockchain</a:t>
            </a:r>
            <a:r>
              <a:rPr lang="pl-PL" sz="4000" dirty="0"/>
              <a:t>:</a:t>
            </a:r>
          </a:p>
          <a:p>
            <a:pPr marL="0" lvl="1" indent="0" algn="just">
              <a:buNone/>
            </a:pPr>
            <a:r>
              <a:rPr lang="en-US" sz="4000" dirty="0" err="1"/>
              <a:t>Blockchain</a:t>
            </a:r>
            <a:r>
              <a:rPr lang="en-US" sz="4000" dirty="0"/>
              <a:t> is a technology that stores and transmits transactional information</a:t>
            </a:r>
            <a:r>
              <a:rPr lang="pl-PL" sz="4000" dirty="0"/>
              <a:t>.</a:t>
            </a:r>
          </a:p>
          <a:p>
            <a:pPr lvl="1" algn="just"/>
            <a:r>
              <a:rPr lang="en-US" sz="4000" b="1" dirty="0"/>
              <a:t>Big Data Analytics</a:t>
            </a:r>
            <a:r>
              <a:rPr lang="pl-PL" sz="4000" dirty="0"/>
              <a:t>:</a:t>
            </a:r>
          </a:p>
          <a:p>
            <a:pPr marL="0" lvl="1" indent="0" algn="just">
              <a:buNone/>
            </a:pPr>
            <a:r>
              <a:rPr lang="en-US" sz="4000" dirty="0"/>
              <a:t>Big Data Analytics is a modern form of analysis using specialized techniques and tools to process large data sets.</a:t>
            </a:r>
            <a:endParaRPr lang="pl-PL" sz="4000" dirty="0"/>
          </a:p>
          <a:p>
            <a:pPr lvl="1" algn="just"/>
            <a:endParaRPr lang="pl-PL" sz="4000" dirty="0"/>
          </a:p>
          <a:p>
            <a:pPr lvl="2" algn="just"/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marL="1579500" lvl="3" indent="-571500">
              <a:buFont typeface="Wingdings" panose="05000000000000000000" pitchFamily="2" charset="2"/>
              <a:buChar char="ü"/>
            </a:pPr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marL="0" lvl="1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508" y="1001037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5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6CFBF-9A25-441B-BAD7-BBB9CF7C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</a:t>
            </a:r>
            <a:r>
              <a:rPr lang="en-US" dirty="0" err="1"/>
              <a:t>ew</a:t>
            </a:r>
            <a:r>
              <a:rPr lang="en-US" dirty="0"/>
              <a:t> technologies in Logistics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1E283F-41EB-4380-A4AB-D9605E1B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8000" y="3635037"/>
            <a:ext cx="18036000" cy="10225049"/>
          </a:xfrm>
        </p:spPr>
        <p:txBody>
          <a:bodyPr>
            <a:normAutofit/>
          </a:bodyPr>
          <a:lstStyle/>
          <a:p>
            <a:pPr lvl="1" algn="just"/>
            <a:r>
              <a:rPr lang="pl-PL" sz="4000" b="1" dirty="0"/>
              <a:t>AI</a:t>
            </a:r>
            <a:r>
              <a:rPr lang="pl-PL" sz="4000" dirty="0"/>
              <a:t> - </a:t>
            </a:r>
            <a:r>
              <a:rPr lang="pl-PL" sz="4000" dirty="0" err="1"/>
              <a:t>Artificial</a:t>
            </a:r>
            <a:r>
              <a:rPr lang="pl-PL" sz="4000" dirty="0"/>
              <a:t> </a:t>
            </a:r>
            <a:r>
              <a:rPr lang="pl-PL" sz="4000" dirty="0" err="1"/>
              <a:t>Inteligence</a:t>
            </a:r>
            <a:r>
              <a:rPr lang="pl-PL" sz="4000" dirty="0"/>
              <a:t>:</a:t>
            </a:r>
          </a:p>
          <a:p>
            <a:pPr marL="0" lvl="1" indent="0" algn="just">
              <a:buNone/>
            </a:pPr>
            <a:r>
              <a:rPr lang="en-US" sz="4000" dirty="0"/>
              <a:t>Increasing the efficiency of logistics processes requires increasing IT support. This is primarily related to the analysis of a huge amount of data and making the right decisions on this basis.</a:t>
            </a:r>
            <a:endParaRPr lang="pl-PL" sz="4000" dirty="0"/>
          </a:p>
          <a:p>
            <a:pPr lvl="1" algn="just"/>
            <a:r>
              <a:rPr lang="pl-PL" sz="4000" b="1" dirty="0" err="1"/>
              <a:t>Hyperloop</a:t>
            </a:r>
            <a:r>
              <a:rPr lang="pl-PL" sz="4000" dirty="0"/>
              <a:t>:</a:t>
            </a:r>
          </a:p>
          <a:p>
            <a:pPr marL="0" lvl="1" indent="0" algn="just">
              <a:buNone/>
            </a:pPr>
            <a:r>
              <a:rPr lang="en-US" sz="4000" dirty="0"/>
              <a:t>Hyperloop technology will allow for quick movement of both goods and people</a:t>
            </a:r>
            <a:r>
              <a:rPr lang="pl-PL" sz="4000" dirty="0"/>
              <a:t>.</a:t>
            </a:r>
          </a:p>
          <a:p>
            <a:pPr lvl="1" algn="just"/>
            <a:r>
              <a:rPr lang="en-US" sz="4000" b="1" dirty="0"/>
              <a:t>Automation and robotics </a:t>
            </a:r>
            <a:r>
              <a:rPr lang="en-US" sz="4000" dirty="0"/>
              <a:t>in the warehouse</a:t>
            </a:r>
            <a:r>
              <a:rPr lang="pl-PL" sz="4000" dirty="0"/>
              <a:t>:</a:t>
            </a:r>
          </a:p>
          <a:p>
            <a:pPr marL="0" lvl="1" indent="0" algn="just">
              <a:buNone/>
            </a:pPr>
            <a:r>
              <a:rPr lang="en-US" sz="4000" dirty="0"/>
              <a:t>Automation is a field of science and technology that focuses on the control of technological processes, minimizing or eliminating the human factor.</a:t>
            </a:r>
            <a:endParaRPr lang="pl-PL" sz="4000" dirty="0"/>
          </a:p>
          <a:p>
            <a:pPr lvl="1" algn="just"/>
            <a:endParaRPr lang="pl-PL" sz="4000" dirty="0"/>
          </a:p>
          <a:p>
            <a:pPr lvl="1" algn="just"/>
            <a:r>
              <a:rPr lang="pl-PL" sz="4000" b="1" u="sng" dirty="0"/>
              <a:t>Poland </a:t>
            </a:r>
            <a:r>
              <a:rPr lang="pl-PL" sz="4000" b="1" u="sng" dirty="0" err="1"/>
              <a:t>is</a:t>
            </a:r>
            <a:r>
              <a:rPr lang="pl-PL" sz="4000" b="1" u="sng" dirty="0"/>
              <a:t> </a:t>
            </a:r>
            <a:r>
              <a:rPr lang="pl-PL" sz="4000" b="1" u="sng" dirty="0" err="1"/>
              <a:t>convinced</a:t>
            </a:r>
            <a:r>
              <a:rPr lang="pl-PL" sz="4000" b="1" u="sng" dirty="0"/>
              <a:t> to </a:t>
            </a:r>
            <a:r>
              <a:rPr lang="pl-PL" sz="4000" b="1" u="sng" dirty="0" err="1"/>
              <a:t>develop</a:t>
            </a:r>
            <a:r>
              <a:rPr lang="pl-PL" sz="4000" b="1" u="sng" dirty="0"/>
              <a:t> </a:t>
            </a:r>
            <a:r>
              <a:rPr lang="pl-PL" sz="4000" b="1" u="sng" dirty="0" err="1"/>
              <a:t>all</a:t>
            </a:r>
            <a:r>
              <a:rPr lang="pl-PL" sz="4000" b="1" u="sng" dirty="0"/>
              <a:t> of </a:t>
            </a:r>
            <a:r>
              <a:rPr lang="pl-PL" sz="4000" b="1" u="sng" dirty="0" err="1"/>
              <a:t>these</a:t>
            </a:r>
            <a:r>
              <a:rPr lang="pl-PL" sz="4000" b="1" u="sng" dirty="0"/>
              <a:t> </a:t>
            </a:r>
            <a:r>
              <a:rPr lang="pl-PL" sz="4000" b="1" u="sng" dirty="0" err="1"/>
              <a:t>new</a:t>
            </a:r>
            <a:r>
              <a:rPr lang="pl-PL" sz="4000" b="1" u="sng" dirty="0"/>
              <a:t> </a:t>
            </a:r>
            <a:r>
              <a:rPr lang="pl-PL" sz="4000" b="1" u="sng" dirty="0" err="1"/>
              <a:t>technologies</a:t>
            </a:r>
            <a:r>
              <a:rPr lang="pl-PL" sz="4000" b="1" u="sng" dirty="0"/>
              <a:t> </a:t>
            </a:r>
            <a:r>
              <a:rPr lang="pl-PL" sz="4000" b="1" u="sng" dirty="0" err="1"/>
              <a:t>now</a:t>
            </a:r>
            <a:r>
              <a:rPr lang="pl-PL" sz="4000" dirty="0"/>
              <a:t>.</a:t>
            </a:r>
          </a:p>
          <a:p>
            <a:pPr lvl="1" algn="just"/>
            <a:endParaRPr lang="pl-PL" sz="4000" dirty="0"/>
          </a:p>
          <a:p>
            <a:pPr lvl="2" algn="just"/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marL="1579500" lvl="3" indent="-571500">
              <a:buFont typeface="Wingdings" panose="05000000000000000000" pitchFamily="2" charset="2"/>
              <a:buChar char="ü"/>
            </a:pPr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marL="0" lvl="1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508" y="1001037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3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6CFBF-9A25-441B-BAD7-BBB9CF7C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  <a:r>
              <a:rPr lang="pl-PL" dirty="0"/>
              <a:t>:</a:t>
            </a:r>
            <a:endParaRPr lang="en-AU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1E283F-41EB-4380-A4AB-D9605E1B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8000" y="4949487"/>
            <a:ext cx="18613008" cy="10225049"/>
          </a:xfrm>
        </p:spPr>
        <p:txBody>
          <a:bodyPr>
            <a:normAutofit/>
          </a:bodyPr>
          <a:lstStyle/>
          <a:p>
            <a:pPr lvl="1" algn="just"/>
            <a:r>
              <a:rPr lang="pl-PL" sz="4000" dirty="0"/>
              <a:t>New, open </a:t>
            </a:r>
            <a:r>
              <a:rPr lang="en-AU" sz="4000" dirty="0"/>
              <a:t>approach</a:t>
            </a:r>
            <a:r>
              <a:rPr lang="pl-PL" sz="4000" dirty="0"/>
              <a:t> to: </a:t>
            </a:r>
          </a:p>
          <a:p>
            <a:pPr marL="1579500" lvl="3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4000" b="1" dirty="0"/>
              <a:t>maintain</a:t>
            </a:r>
            <a:r>
              <a:rPr lang="en-AU" sz="4000" dirty="0"/>
              <a:t> and possibly </a:t>
            </a:r>
            <a:r>
              <a:rPr lang="en-AU" sz="4000" b="1" dirty="0"/>
              <a:t>strengthen investment </a:t>
            </a:r>
            <a:r>
              <a:rPr lang="en-AU" sz="4000" dirty="0"/>
              <a:t>in logistics infrastructure</a:t>
            </a:r>
            <a:r>
              <a:rPr lang="pl-PL" sz="4000" dirty="0"/>
              <a:t>;</a:t>
            </a:r>
          </a:p>
          <a:p>
            <a:pPr marL="1579500" lvl="3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4000" b="1" dirty="0"/>
              <a:t>invest in </a:t>
            </a:r>
            <a:r>
              <a:rPr lang="en-AU" sz="4000" dirty="0"/>
              <a:t>and </a:t>
            </a:r>
            <a:r>
              <a:rPr lang="en-AU" sz="4000" b="1" dirty="0"/>
              <a:t>apply new technologies </a:t>
            </a:r>
            <a:r>
              <a:rPr lang="en-AU" sz="4000" dirty="0"/>
              <a:t>in logistics</a:t>
            </a:r>
            <a:r>
              <a:rPr lang="pl-PL" sz="4000" dirty="0"/>
              <a:t>. </a:t>
            </a:r>
          </a:p>
          <a:p>
            <a:pPr lvl="3" indent="0" algn="just">
              <a:lnSpc>
                <a:spcPct val="150000"/>
              </a:lnSpc>
              <a:buNone/>
            </a:pPr>
            <a:r>
              <a:rPr lang="en-GB" dirty="0"/>
              <a:t> </a:t>
            </a:r>
            <a:endParaRPr lang="pl-PL" dirty="0"/>
          </a:p>
          <a:p>
            <a:r>
              <a:rPr lang="en-GB" dirty="0"/>
              <a:t>Both actions will help ensure economic and social </a:t>
            </a:r>
            <a:r>
              <a:rPr lang="en-AU" dirty="0"/>
              <a:t>sustainable</a:t>
            </a:r>
            <a:r>
              <a:rPr lang="pl-PL" dirty="0"/>
              <a:t> </a:t>
            </a:r>
            <a:r>
              <a:rPr lang="en-GB" dirty="0"/>
              <a:t>growth </a:t>
            </a:r>
            <a:endParaRPr lang="pl-PL" dirty="0"/>
          </a:p>
          <a:p>
            <a:pPr lvl="3" indent="0" algn="just">
              <a:lnSpc>
                <a:spcPct val="150000"/>
              </a:lnSpc>
              <a:buNone/>
            </a:pPr>
            <a:endParaRPr lang="pl-PL" sz="4000" dirty="0"/>
          </a:p>
          <a:p>
            <a:pPr lvl="1" algn="just">
              <a:lnSpc>
                <a:spcPct val="150000"/>
              </a:lnSpc>
            </a:pPr>
            <a:r>
              <a:rPr lang="en-AU" sz="4000" dirty="0"/>
              <a:t>Stay healthy and take care  </a:t>
            </a:r>
            <a:r>
              <a:rPr lang="pl-PL" sz="4000" dirty="0">
                <a:sym typeface="Wingdings" panose="05000000000000000000" pitchFamily="2" charset="2"/>
              </a:rPr>
              <a:t></a:t>
            </a:r>
            <a:endParaRPr lang="pl-PL" sz="4000" dirty="0"/>
          </a:p>
          <a:p>
            <a:pPr lvl="1" algn="just"/>
            <a:endParaRPr lang="pl-PL" sz="4000" dirty="0"/>
          </a:p>
          <a:p>
            <a:pPr marL="0" lvl="1" indent="0" algn="just">
              <a:buNone/>
            </a:pPr>
            <a:endParaRPr lang="pl-PL" sz="4000" dirty="0"/>
          </a:p>
          <a:p>
            <a:pPr lvl="2" algn="just"/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marL="1579500" lvl="3" indent="-571500">
              <a:buFont typeface="Wingdings" panose="05000000000000000000" pitchFamily="2" charset="2"/>
              <a:buChar char="ü"/>
            </a:pPr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lvl="3" indent="0">
              <a:buNone/>
            </a:pPr>
            <a:endParaRPr lang="pl-PL" sz="4000" dirty="0"/>
          </a:p>
          <a:p>
            <a:pPr marL="0" lvl="1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508" y="1001037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105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Łukasiewicz-kolory">
      <a:dk1>
        <a:srgbClr val="44D62C"/>
      </a:dk1>
      <a:lt1>
        <a:srgbClr val="44D62C"/>
      </a:lt1>
      <a:dk2>
        <a:srgbClr val="FFFFFF"/>
      </a:dk2>
      <a:lt2>
        <a:srgbClr val="000000"/>
      </a:lt2>
      <a:accent1>
        <a:srgbClr val="44D62C"/>
      </a:accent1>
      <a:accent2>
        <a:srgbClr val="0085CA"/>
      </a:accent2>
      <a:accent3>
        <a:srgbClr val="EF3340"/>
      </a:accent3>
      <a:accent4>
        <a:srgbClr val="963CBD"/>
      </a:accent4>
      <a:accent5>
        <a:srgbClr val="FF0098"/>
      </a:accent5>
      <a:accent6>
        <a:srgbClr val="008578"/>
      </a:accent6>
      <a:hlink>
        <a:srgbClr val="0000FF"/>
      </a:hlink>
      <a:folHlink>
        <a:srgbClr val="800080"/>
      </a:folHlink>
    </a:clrScheme>
    <a:fontScheme name="Lukasiewicz-fonty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.potx" id="{4CDB5140-BB39-48C9-A6E3-2142CB3D1A8F}" vid="{0B2E4CAE-E59A-4E26-865D-32BD4AD5448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Intermodal transport and logistics</Template>
  <TotalTime>182</TotalTime>
  <Words>355</Words>
  <Application>Microsoft Office PowerPoint</Application>
  <PresentationFormat>Custom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Motyw pakietu Office</vt:lpstr>
      <vt:lpstr>PowerPoint Presentation</vt:lpstr>
      <vt:lpstr>Two approaches:</vt:lpstr>
      <vt:lpstr>Infrastructural investments in Poland</vt:lpstr>
      <vt:lpstr>New technologies in Logistics</vt:lpstr>
      <vt:lpstr>New technologies in Logistics</vt:lpstr>
      <vt:lpstr>Conclusions: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Bartosz Guszczak</dc:creator>
  <cp:lastModifiedBy>Lukasz Wyrowski</cp:lastModifiedBy>
  <cp:revision>21</cp:revision>
  <dcterms:created xsi:type="dcterms:W3CDTF">2020-06-25T12:54:48Z</dcterms:created>
  <dcterms:modified xsi:type="dcterms:W3CDTF">2020-06-25T17:58:57Z</dcterms:modified>
</cp:coreProperties>
</file>