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74" r:id="rId5"/>
    <p:sldId id="276" r:id="rId6"/>
    <p:sldId id="280" r:id="rId7"/>
    <p:sldId id="277" r:id="rId8"/>
    <p:sldId id="281" r:id="rId9"/>
    <p:sldId id="278" r:id="rId10"/>
    <p:sldId id="279" r:id="rId11"/>
    <p:sldId id="263" r:id="rId12"/>
    <p:sldId id="267" r:id="rId13"/>
  </p:sldIdLst>
  <p:sldSz cx="12192000" cy="6858000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GKV e.V." id="{E75E278A-FF0E-49A4-B170-79828D63BBAD}">
          <p14:sldIdLst>
            <p14:sldId id="256"/>
            <p14:sldId id="262"/>
            <p14:sldId id="274"/>
            <p14:sldId id="276"/>
            <p14:sldId id="280"/>
            <p14:sldId id="277"/>
            <p14:sldId id="281"/>
            <p14:sldId id="278"/>
            <p14:sldId id="279"/>
            <p14:sldId id="263"/>
          </p14:sldIdLst>
        </p14:section>
        <p14:section name="Back Up" id="{326ACBC5-246D-4FA6-813E-E3BBBA567086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BB3A2B"/>
    <a:srgbClr val="D2B4A6"/>
    <a:srgbClr val="734F29"/>
    <a:srgbClr val="D24726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9" autoAdjust="0"/>
    <p:restoredTop sz="94280" autoAdjust="0"/>
  </p:normalViewPr>
  <p:slideViewPr>
    <p:cSldViewPr snapToGrid="0">
      <p:cViewPr varScale="1">
        <p:scale>
          <a:sx n="113" d="100"/>
          <a:sy n="113" d="100"/>
        </p:scale>
        <p:origin x="74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15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000" cy="356198"/>
          </a:xfrm>
          <a:prstGeom prst="rect">
            <a:avLst/>
          </a:prstGeom>
        </p:spPr>
        <p:txBody>
          <a:bodyPr vert="horz" lIns="94835" tIns="47417" rIns="94835" bIns="474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5" y="1"/>
            <a:ext cx="4435000" cy="356198"/>
          </a:xfrm>
          <a:prstGeom prst="rect">
            <a:avLst/>
          </a:prstGeom>
        </p:spPr>
        <p:txBody>
          <a:bodyPr vert="horz" lIns="94835" tIns="47417" rIns="94835" bIns="47417" rtlCol="0"/>
          <a:lstStyle>
            <a:lvl1pPr algn="r">
              <a:defRPr sz="1200"/>
            </a:lvl1pPr>
          </a:lstStyle>
          <a:p>
            <a:fld id="{8C9146D8-245D-48F7-A30A-38B58300ABA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3104"/>
            <a:ext cx="4435000" cy="356197"/>
          </a:xfrm>
          <a:prstGeom prst="rect">
            <a:avLst/>
          </a:prstGeom>
        </p:spPr>
        <p:txBody>
          <a:bodyPr vert="horz" lIns="94835" tIns="47417" rIns="94835" bIns="474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5" y="6743104"/>
            <a:ext cx="4435000" cy="356197"/>
          </a:xfrm>
          <a:prstGeom prst="rect">
            <a:avLst/>
          </a:prstGeom>
        </p:spPr>
        <p:txBody>
          <a:bodyPr vert="horz" lIns="94835" tIns="47417" rIns="94835" bIns="47417" rtlCol="0" anchor="b"/>
          <a:lstStyle>
            <a:lvl1pPr algn="r">
              <a:defRPr sz="1200"/>
            </a:lvl1pPr>
          </a:lstStyle>
          <a:p>
            <a:fld id="{012AF4EC-549B-4AF0-9C00-B8A1C575B3C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79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000" cy="356198"/>
          </a:xfrm>
          <a:prstGeom prst="rect">
            <a:avLst/>
          </a:prstGeom>
        </p:spPr>
        <p:txBody>
          <a:bodyPr vert="horz" lIns="94835" tIns="47417" rIns="94835" bIns="474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5" y="1"/>
            <a:ext cx="4435000" cy="356198"/>
          </a:xfrm>
          <a:prstGeom prst="rect">
            <a:avLst/>
          </a:prstGeom>
        </p:spPr>
        <p:txBody>
          <a:bodyPr vert="horz" lIns="94835" tIns="47417" rIns="94835" bIns="47417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5" tIns="47417" rIns="94835" bIns="47417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416538"/>
            <a:ext cx="8187690" cy="2795350"/>
          </a:xfrm>
          <a:prstGeom prst="rect">
            <a:avLst/>
          </a:prstGeom>
        </p:spPr>
        <p:txBody>
          <a:bodyPr vert="horz" lIns="94835" tIns="47417" rIns="94835" bIns="47417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435000" cy="356197"/>
          </a:xfrm>
          <a:prstGeom prst="rect">
            <a:avLst/>
          </a:prstGeom>
        </p:spPr>
        <p:txBody>
          <a:bodyPr vert="horz" lIns="94835" tIns="47417" rIns="94835" bIns="474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5" y="6743104"/>
            <a:ext cx="4435000" cy="356197"/>
          </a:xfrm>
          <a:prstGeom prst="rect">
            <a:avLst/>
          </a:prstGeom>
        </p:spPr>
        <p:txBody>
          <a:bodyPr vert="horz" lIns="94835" tIns="47417" rIns="94835" bIns="47417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608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347"/>
            <a:fld id="{DF61EA0F-A667-4B49-8422-0062BC55E249}" type="slidenum">
              <a:rPr lang="de-DE">
                <a:latin typeface="Calibri"/>
              </a:rPr>
              <a:pPr defTabSz="948347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6087" cy="23955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347"/>
            <a:fld id="{DF61EA0F-A667-4B49-8422-0062BC55E249}" type="slidenum">
              <a:rPr lang="de-DE">
                <a:latin typeface="Calibri"/>
              </a:rPr>
              <a:pPr defTabSz="948347"/>
              <a:t>10</a:t>
            </a:fld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98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56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23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52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68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08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55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97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05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BB3A2B"/>
                </a:solidFill>
                <a:latin typeface="Gill Sans MT" panose="020B050202010402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Gill Sans MT" panose="020B0502020104020203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33" y="5191826"/>
            <a:ext cx="3726362" cy="9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79248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435" y="0"/>
            <a:ext cx="6939366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7924800" cy="1332854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33" y="213622"/>
            <a:ext cx="3726362" cy="9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02238"/>
            <a:ext cx="4677082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BB3A2B"/>
                </a:solidFill>
                <a:latin typeface="Gill Sans MT" panose="020B0502020104020203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33" y="5353751"/>
            <a:ext cx="3726362" cy="9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 dirty="0"/>
              <a:t>Textmasterformat bearbeiten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 dirty="0"/>
              <a:t>Zweite Ebene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 dirty="0"/>
              <a:t>Dritte Ebene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 dirty="0"/>
              <a:t>Vierte Ebene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Textmasterformat bearbeiten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Zweite Ebene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Dritte Ebene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Vierte Ebene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Textmasterformat bearbeiten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Zweite Ebene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Dritte Ebene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Vierte Ebene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Textmasterformat bearbeiten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Zweite Ebene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Dritte Ebene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Vierte Ebene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BB3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Textmasterformat bearbeiten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Zweite Ebene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Dritte Ebene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Vierte Ebene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/>
              </a:defRPr>
            </a:lvl1pPr>
          </a:lstStyle>
          <a:p>
            <a:fld id="{8BEEBAAA-29B5-4AF5-BC5F-7E580C29002D}" type="datetimeFigureOut">
              <a:rPr lang="de-DE" smtClean="0"/>
              <a:pPr/>
              <a:t>25.06.2020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/>
              </a:defRPr>
            </a:lvl1pPr>
          </a:lstStyle>
          <a:p>
            <a:fld id="{9860EDB8-5305-433F-BE41-D7A86D811D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21" Type="http://schemas.openxmlformats.org/officeDocument/2006/relationships/image" Target="../media/image20.png"/><Relationship Id="rId34" Type="http://schemas.openxmlformats.org/officeDocument/2006/relationships/image" Target="../media/image33.gif"/><Relationship Id="rId42" Type="http://schemas.openxmlformats.org/officeDocument/2006/relationships/image" Target="../media/image41.jpeg"/><Relationship Id="rId47" Type="http://schemas.openxmlformats.org/officeDocument/2006/relationships/image" Target="../media/image46.png"/><Relationship Id="rId50" Type="http://schemas.openxmlformats.org/officeDocument/2006/relationships/image" Target="../media/image49.gif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5" Type="http://schemas.openxmlformats.org/officeDocument/2006/relationships/image" Target="../media/image24.gif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46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41" Type="http://schemas.openxmlformats.org/officeDocument/2006/relationships/image" Target="../media/image40.jpeg"/><Relationship Id="rId5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gif"/><Relationship Id="rId53" Type="http://schemas.openxmlformats.org/officeDocument/2006/relationships/image" Target="../media/image52.jpe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gif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4" Type="http://schemas.openxmlformats.org/officeDocument/2006/relationships/image" Target="../media/image43.gif"/><Relationship Id="rId52" Type="http://schemas.openxmlformats.org/officeDocument/2006/relationships/image" Target="../media/image51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43" Type="http://schemas.openxmlformats.org/officeDocument/2006/relationships/image" Target="../media/image42.png"/><Relationship Id="rId48" Type="http://schemas.openxmlformats.org/officeDocument/2006/relationships/image" Target="../media/image47.jpeg"/><Relationship Id="rId56" Type="http://schemas.openxmlformats.org/officeDocument/2006/relationships/image" Target="../media/image55.jpeg"/><Relationship Id="rId8" Type="http://schemas.openxmlformats.org/officeDocument/2006/relationships/image" Target="../media/image7.png"/><Relationship Id="rId51" Type="http://schemas.openxmlformats.org/officeDocument/2006/relationships/image" Target="../media/image50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vi.de/SharedDocs/EN/Articles/K/Corona/faq-freight-and-logistics-during-coron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as.de/DE/Presse/Pressemitteilungen/2020/einheitlicher-arbeitsschutz-gegen-coronaviru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804416"/>
            <a:ext cx="10515600" cy="2644190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sz="5300" b="1" i="0" dirty="0">
                <a:solidFill>
                  <a:schemeClr val="bg1"/>
                </a:solidFill>
                <a:latin typeface="Gill Sans MT" panose="020B0502020104020203" pitchFamily="34" charset="0"/>
              </a:rPr>
              <a:t>COVID-19 Crisis Meeting</a:t>
            </a:r>
            <a:br>
              <a:rPr lang="de-DE" sz="4800" b="1" i="0" dirty="0">
                <a:solidFill>
                  <a:schemeClr val="bg1"/>
                </a:solidFill>
                <a:latin typeface="Segoe UI Light"/>
              </a:rPr>
            </a:br>
            <a:br>
              <a:rPr lang="de-DE" sz="3600" b="0" i="0" dirty="0">
                <a:solidFill>
                  <a:schemeClr val="bg1"/>
                </a:solidFill>
                <a:latin typeface="Segoe UI Light"/>
              </a:rPr>
            </a:br>
            <a:r>
              <a:rPr lang="de-DE" sz="3600" dirty="0">
                <a:latin typeface="Gill Sans MT" panose="020B0502020104020203"/>
              </a:rPr>
              <a:t>Studiengesellschaft für den Kombinierten Verkehr (SGKV) e.V.</a:t>
            </a:r>
            <a:br>
              <a:rPr lang="de-DE" sz="3600" dirty="0">
                <a:latin typeface="Gill Sans MT" panose="020B0502020104020203"/>
              </a:rPr>
            </a:br>
            <a:r>
              <a:rPr lang="en-GB" sz="3600" dirty="0">
                <a:latin typeface="Gill Sans MT" panose="020B0502020104020203"/>
              </a:rPr>
              <a:t>Research Association for Intermodal Transport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3" y="5110609"/>
            <a:ext cx="6111238" cy="1137793"/>
          </a:xfrm>
        </p:spPr>
        <p:txBody>
          <a:bodyPr>
            <a:noAutofit/>
          </a:bodyPr>
          <a:lstStyle/>
          <a:p>
            <a:pPr marL="0" indent="0" algn="l">
              <a:lnSpc>
                <a:spcPts val="4500"/>
              </a:lnSpc>
              <a:spcBef>
                <a:spcPts val="0"/>
              </a:spcBef>
              <a:buNone/>
            </a:pPr>
            <a:r>
              <a:rPr lang="en-GB" sz="3200" i="0" dirty="0">
                <a:solidFill>
                  <a:srgbClr val="D24726"/>
                </a:solidFill>
                <a:latin typeface="Gill Sans MT" panose="020B0502020104020203"/>
              </a:rPr>
              <a:t>The German Promotion Centre for Intermodal Transport</a:t>
            </a:r>
            <a:endParaRPr lang="en-GB" sz="3200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51372"/>
            <a:ext cx="4677082" cy="3502742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4800" b="0" i="0" dirty="0"/>
              <a:t>SGKV e.V.</a:t>
            </a:r>
            <a:br>
              <a:rPr lang="de-DE" sz="4800" b="0" i="0" dirty="0"/>
            </a:br>
            <a:br>
              <a:rPr lang="de-DE" sz="4800" b="0" i="0" dirty="0"/>
            </a:br>
            <a:r>
              <a:rPr lang="de-DE" sz="2000" dirty="0"/>
              <a:t>Westhafenstr. 1, 13353 Berlin, Germany</a:t>
            </a:r>
            <a:br>
              <a:rPr lang="de-DE" sz="2000" dirty="0"/>
            </a:br>
            <a:r>
              <a:rPr lang="de-DE" sz="2000" dirty="0"/>
              <a:t>T +49 30 206 13 76 0</a:t>
            </a:r>
            <a:br>
              <a:rPr lang="de-DE" sz="2000" dirty="0"/>
            </a:br>
            <a:r>
              <a:rPr lang="de-DE" sz="2000" dirty="0"/>
              <a:t>F +49 30 206 13 76 17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28267" y="1751372"/>
            <a:ext cx="5960534" cy="3502742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endParaRPr lang="de-DE" sz="2400" dirty="0">
              <a:latin typeface="Gill Sans MT" panose="020B0502020104020203"/>
            </a:endParaRPr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r>
              <a:rPr lang="de-DE" sz="2400" dirty="0">
                <a:latin typeface="Gill Sans MT" panose="020B0502020104020203"/>
              </a:rPr>
              <a:t>www.sgkv.de </a:t>
            </a:r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r>
              <a:rPr lang="de-DE" sz="2400" b="0" i="0" dirty="0">
                <a:solidFill>
                  <a:schemeClr val="bg1"/>
                </a:solidFill>
                <a:latin typeface="Gill Sans MT" panose="020B0502020104020203"/>
              </a:rPr>
              <a:t>www.intermodal-map.com</a:t>
            </a:r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r>
              <a:rPr lang="de-DE" sz="2400" dirty="0">
                <a:latin typeface="Gill Sans MT" panose="020B0502020104020203"/>
              </a:rPr>
              <a:t>www.intermodal-info.de</a:t>
            </a:r>
            <a:endParaRPr lang="de-DE" sz="2400" b="0" i="0" dirty="0">
              <a:solidFill>
                <a:schemeClr val="bg1"/>
              </a:solidFill>
              <a:latin typeface="Gill Sans MT" panose="020B0502020104020203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55" y="5313985"/>
            <a:ext cx="1085546" cy="10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/>
              <a:t>Portfolio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1" y="1570638"/>
            <a:ext cx="8598705" cy="49044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48" y="4648302"/>
            <a:ext cx="911250" cy="9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/>
              <a:t>Über die SGKV /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SGKV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02551" y="1978023"/>
            <a:ext cx="4806697" cy="44477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dirty="0"/>
              <a:t>Association was founded in 1928 to explore intelligent co-operations and multimodal concepts between the then upcoming trucks and rail services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dirty="0"/>
              <a:t>About 80 members in Germany, Austria, Switzerland and other countries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br>
              <a:rPr lang="en-US" u="sng" dirty="0"/>
            </a:br>
            <a:r>
              <a:rPr lang="en-US" u="sng" dirty="0"/>
              <a:t>Association’s objectives: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Research, optimization, teaching and consulting around the combined transport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Dissemination of scientific results to improve and foster the practical, everyday application of intermodal transport in Germany and Europe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bringing together all actors in the transport chain, politics and science in one place</a:t>
            </a:r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endParaRPr lang="de-DE" dirty="0"/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04435" y="1978024"/>
            <a:ext cx="5671396" cy="444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Gründung des gemeinnützigen Vereins im Jahr 1928 vor dem Hintergrund des Eintretens des Lkw in den Langstreckenverkehr zwecks Erforschung rationeller, multimodaler Transportkonzepte.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Rund 80 Mitglieder in Deutschland, Schweiz, Österreich und anderen Ländern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Ziel und Zweck des Vereins: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Forschung, Optimierung, Lehre und Beratung rund um den Kombinierten Verkehr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Verbreitung wissenschaftlicher Ergebnisse zur Verbesserung und Förderung der praktischen, alltäglichen Anwendung des intermodalen Verkehrs in Deutschland und Europa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Zusammenbringen aller Akteure der Transportkette, der Politik und Wissenschaft an einem Ort</a:t>
            </a: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4" descr="http://www.sgkv.de/images/Logos_Mitglieder/Solt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28" y="5902295"/>
            <a:ext cx="1066893" cy="6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sgkv.de/images/Logos_Mitglieder/cargobea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39" y="3667229"/>
            <a:ext cx="17430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sgkv.de/images/Logos_Mitglieder/BFSV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95" y="2107973"/>
            <a:ext cx="16192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http://www.sgkv.de/images/Logos_Mitglieder/Logo%20b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" y="5198175"/>
            <a:ext cx="10763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/>
              <a:t>Selected Members</a:t>
            </a:r>
          </a:p>
        </p:txBody>
      </p:sp>
      <p:pic>
        <p:nvPicPr>
          <p:cNvPr id="1026" name="Picture 2" descr="http://www.sgkv.de/images/Logos_Mitglieder/ukrrichflo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68" y="6307199"/>
            <a:ext cx="19050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gkv.de/images/Logos_Mitglieder/ASE-Moenc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" y="3649005"/>
            <a:ext cx="13144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gkv.de/images/Logos_Mitglieder/catk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0" y="3817723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gkv.de/images/Logos_Mitglieder/Swisstermin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12" y="2372749"/>
            <a:ext cx="1905000" cy="4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gkv.de/images/Logos_Mitglieder/ims_car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77" y="2920601"/>
            <a:ext cx="1476638" cy="6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gkv.de/images/Logos_Mitglieder/t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38" y="3880792"/>
            <a:ext cx="16287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gkv.de/images/Logos_Mitglieder/pbi_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0" y="2920601"/>
            <a:ext cx="1143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gkv.de/images/Logos_Mitglieder/cargobul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22" y="2372106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gkv.de/images/Logos_Mitglieder/SBB-Cargo_avatar-150x15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1" y="2152934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gkv.de/images/Logos_Mitglieder/SBBCFFFF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83" y="2146430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sgkv.de/images/Logos_Mitglieder/HHM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9" y="3917107"/>
            <a:ext cx="19050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gkv.de/images/Logos_Mitglieder/rr_logo_circle_r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9" y="4970076"/>
            <a:ext cx="19050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sgkv.de/images/Logos_Mitglieder/konecrane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9" y="5443298"/>
            <a:ext cx="1905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sgkv.de/images/Logos_Mitglieder/KOG_Logo_4c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67" y="2200054"/>
            <a:ext cx="19050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sgkv.de/images/Logos_Mitglieder/Samskip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9" y="3739887"/>
            <a:ext cx="1905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sgkv.de/images/Logos_Mitglieder/HSL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15" y="2974438"/>
            <a:ext cx="1452665" cy="6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sgkv.de/images/Logos_Mitglieder/HaCon_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5" y="1474916"/>
            <a:ext cx="1905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sgkv.de/images/Logos_Mitglieder/Goklein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14" y="5884861"/>
            <a:ext cx="1571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sgkv.de/images/Logos_Mitglieder/Knz_Pantone301C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67" y="4650339"/>
            <a:ext cx="1905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sgkv.de/images/Logos_Mitglieder/Hellmann%20Worldwide%20Logistics%20RGB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0" y="318517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sgkv.de/images/Logos_Mitglieder/frankenbach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94" y="4663684"/>
            <a:ext cx="1905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sgkv.de/images/Logos_Mitglieder/nfzlogo_de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2" y="2583341"/>
            <a:ext cx="19050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sgkv.de/images/Logos_Mitglieder/eurogate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2" y="3074341"/>
            <a:ext cx="18954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sgkv.de/images/Logos_Mitglieder/frau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2" y="4490473"/>
            <a:ext cx="1809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sgkv.de/images/Logos_Mitglieder/788px-Contargo_Logo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0" y="5740455"/>
            <a:ext cx="1905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sgkv.de/images/Logos_Mitglieder/ctd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5" y="4467125"/>
            <a:ext cx="1143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sgkv.de/images/Logos_Mitglieder/cts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27" y="5878512"/>
            <a:ext cx="1905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sgkv.de/images/Logos_Mitglieder/Cargotec.gif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81" y="2086773"/>
            <a:ext cx="1533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sgkv.de/images/Logos_Mitglieder/Logo%20bayh.Gruppe%204c%20mb-d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12" y="1343821"/>
            <a:ext cx="1905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sgkv.de/images/Logos_Mitglieder/duisport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" y="1341935"/>
            <a:ext cx="13525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gkv.de/images/Logos_Mitglieder/Logo%20b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617" y="6769982"/>
            <a:ext cx="10763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gkv.de/images/Logos_Mitglieder/Logo_boxXpress.de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50" y="1470092"/>
            <a:ext cx="1905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sgkv.de/images/Logos_Mitglieder/DGG_Logo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91" y="2278918"/>
            <a:ext cx="1905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sgkv.de/images/Logos_Mitglieder/DVWG%20Logo%20transparent%20Pantone%20716c%20_RGB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21" y="5189151"/>
            <a:ext cx="981075" cy="5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sgkv.de/images/Logos_Mitglieder/BVL_RGB_hoch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40" y="5740426"/>
            <a:ext cx="10001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sgkv.de/images/Logos_Mitglieder/FILog%20Logo%20-%20gross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94" y="4948418"/>
            <a:ext cx="19050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www.sgkv.de/images/Logos_Mitglieder/FGL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21" y="5004699"/>
            <a:ext cx="1905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www.sgkv.de/images/Logos_Mitglieder/gusklein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1" y="5290241"/>
            <a:ext cx="19050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http://www.sgkv.de/images/Logos_Mitglieder/goetz.gif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74" y="5892526"/>
            <a:ext cx="1905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://www.sgkv.de/images/Logos_Mitglieder/vda.gif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1" y="2835753"/>
            <a:ext cx="1905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http://www.sgkv.de/images/Logos_Mitglieder/swa_logo_leistungen_4c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37" y="6164040"/>
            <a:ext cx="19050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8" descr="http://www.sgkv.de/images/Logos_Mitglieder/rhein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15" y="5495856"/>
            <a:ext cx="19050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0" descr="http://www.sgkv.de/images/Logos_Mitglieder/logo_original_neu_jpeg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9" y="3193528"/>
            <a:ext cx="19050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6" descr="http://www.sgkv.de/images/Logos_Mitglieder/Logo%20PortEmmerich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50" y="4519048"/>
            <a:ext cx="19050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8" descr="http://www.sgkv.de/images/Logos_Mitglieder/LKZ_Prien_210px.gif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0" y="4318789"/>
            <a:ext cx="19050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0" descr="http://www.sgkv.de/images/Logos_Mitglieder/Logo_Zippel_Group_cmyk_Quadrat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71" y="5079064"/>
            <a:ext cx="8953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4" descr="http://www.sgkv.de/images/Logos_Mitglieder/hochrhein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9" y="5837149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sgkv.de/images/Logos_Mitglieder/BLG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296" y="1711902"/>
            <a:ext cx="1905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sgkv.de/images/Logos_Mitglieder/Germersheim.JP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87" y="3757654"/>
            <a:ext cx="1803611" cy="7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6" descr="http://www.sgkv.de/images/Logos_Mitglieder/Covestro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529" y="3716305"/>
            <a:ext cx="10001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05" y="4652374"/>
            <a:ext cx="2123845" cy="2960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1410658"/>
            <a:ext cx="1992640" cy="6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604435" y="1787524"/>
            <a:ext cx="7961715" cy="4447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Platform for informal exchange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with other terminal operators</a:t>
            </a:r>
          </a:p>
          <a:p>
            <a:pPr marL="857250" indent="-8572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Learning from each other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how to deal with the corona crisis internally (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best practice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) and how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to ensure (emergency) operation</a:t>
            </a:r>
          </a:p>
          <a:p>
            <a:pPr marL="857250" indent="-8572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In order to keep voting short and effective, a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start was made within the membership with rather larger terminal operators and CT operators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(including HUPAC,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Contargo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,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duisport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,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Kombiverkehr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)</a:t>
            </a:r>
          </a:p>
          <a:p>
            <a:pPr marL="857250" indent="-8572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SGKV serves as moderator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and forwards the results to other CT terminals, policymakers / authorities, ministries and, on request, to the press</a:t>
            </a:r>
          </a:p>
          <a:p>
            <a:pPr marL="857250" indent="-8572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Formulation of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recommendations for action to politicians and authorities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in order to maintain emergency operations (e.g. relaxing regulations)</a:t>
            </a:r>
          </a:p>
          <a:p>
            <a:pPr marL="857250" indent="-8572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E217838-C12B-453E-99C8-D00D1B49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5" y="0"/>
            <a:ext cx="6939366" cy="120886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Gill Sans MT" panose="020B0502020104020203" pitchFamily="34" charset="0"/>
              </a:rPr>
              <a:t>SGKV - COVID-19 Crisis Meeting</a:t>
            </a:r>
            <a:br>
              <a:rPr lang="de-DE" dirty="0"/>
            </a:br>
            <a:r>
              <a:rPr lang="de-DE" dirty="0"/>
              <a:t>Background /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6CF17F-13D1-471F-A70F-CDB34154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2191588"/>
            <a:ext cx="2996376" cy="19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6D14607-8F13-47F2-A6F8-CE5FEF3B82C8}"/>
              </a:ext>
            </a:extLst>
          </p:cNvPr>
          <p:cNvSpPr txBox="1">
            <a:spLocks/>
          </p:cNvSpPr>
          <p:nvPr/>
        </p:nvSpPr>
        <p:spPr>
          <a:xfrm>
            <a:off x="5898219" y="1759176"/>
            <a:ext cx="8749115" cy="259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000" dirty="0">
              <a:solidFill>
                <a:schemeClr val="bg1"/>
              </a:solidFill>
              <a:latin typeface="Gill Sans MT" panose="020B0502020104020203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A4A8B5-9C74-4856-B710-5AA2B5A6F9C6}"/>
              </a:ext>
            </a:extLst>
          </p:cNvPr>
          <p:cNvSpPr/>
          <p:nvPr/>
        </p:nvSpPr>
        <p:spPr>
          <a:xfrm>
            <a:off x="185571" y="5677541"/>
            <a:ext cx="5516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Creation and e-mailing (to all DACH-Terminals) of the</a:t>
            </a: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) Guideline for CT-Terminals in dealing with COVID-19</a:t>
            </a: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b)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Recommendations to Politics and Authorities</a:t>
            </a:r>
          </a:p>
          <a:p>
            <a:pPr>
              <a:spcAft>
                <a:spcPts val="0"/>
              </a:spcAft>
            </a:pP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also free download on www.sgkv.de</a:t>
            </a:r>
            <a:endParaRPr lang="de-DE" sz="1500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F6AB31F8-1EA3-49B6-8D95-F61F1C28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5" y="0"/>
            <a:ext cx="6939366" cy="120886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Gill Sans MT" panose="020B0502020104020203" pitchFamily="34" charset="0"/>
              </a:rPr>
              <a:t>SGKV - COVID-19 Crisis Meeting</a:t>
            </a:r>
            <a:br>
              <a:rPr lang="de-DE" dirty="0"/>
            </a:br>
            <a:r>
              <a:rPr lang="de-DE" dirty="0"/>
              <a:t>Realisation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C69873E-4DB5-4919-AC9D-5F4D213C9B82}"/>
              </a:ext>
            </a:extLst>
          </p:cNvPr>
          <p:cNvGrpSpPr/>
          <p:nvPr/>
        </p:nvGrpSpPr>
        <p:grpSpPr>
          <a:xfrm>
            <a:off x="412064" y="1655281"/>
            <a:ext cx="11225712" cy="5033875"/>
            <a:chOff x="412064" y="1655281"/>
            <a:chExt cx="11225712" cy="5033875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C7348972-AEF0-46B1-9B24-D86A0DC8293B}"/>
                </a:ext>
              </a:extLst>
            </p:cNvPr>
            <p:cNvGrpSpPr/>
            <p:nvPr/>
          </p:nvGrpSpPr>
          <p:grpSpPr>
            <a:xfrm>
              <a:off x="412064" y="1655281"/>
              <a:ext cx="11225712" cy="5033875"/>
              <a:chOff x="412064" y="1655281"/>
              <a:chExt cx="11225712" cy="5033875"/>
            </a:xfrm>
          </p:grpSpPr>
          <p:sp>
            <p:nvSpPr>
              <p:cNvPr id="4" name="Inhaltsplatzhalter 2">
                <a:extLst>
                  <a:ext uri="{FF2B5EF4-FFF2-40B4-BE49-F238E27FC236}">
                    <a16:creationId xmlns:a16="http://schemas.microsoft.com/office/drawing/2014/main" id="{AB796628-1A86-4B9C-8C5F-7B18D1FEEE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2893" y="4818726"/>
                <a:ext cx="625267" cy="4275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de-DE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Idea</a:t>
                </a:r>
                <a:endPara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/>
                </a:endParaRPr>
              </a:p>
            </p:txBody>
          </p:sp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EE6A77CB-1F0E-45E6-9969-30F77DB32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092" y="5121852"/>
                <a:ext cx="1622394" cy="4275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1. Crisis Meeting</a:t>
                </a:r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13AD13DF-A4D5-4B08-836D-D48CCD375457}"/>
                  </a:ext>
                </a:extLst>
              </p:cNvPr>
              <p:cNvGrpSpPr/>
              <p:nvPr/>
            </p:nvGrpSpPr>
            <p:grpSpPr>
              <a:xfrm>
                <a:off x="412064" y="1655281"/>
                <a:ext cx="11225712" cy="3555938"/>
                <a:chOff x="412064" y="1655281"/>
                <a:chExt cx="11225712" cy="3555938"/>
              </a:xfrm>
              <a:effectLst>
                <a:outerShdw blurRad="50800" dist="38100" dir="2700000" algn="tl" rotWithShape="0">
                  <a:prstClr val="black"/>
                </a:outerShdw>
              </a:effectLst>
            </p:grpSpPr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8E353B8C-4BCA-413C-9F1A-4EF824E4F322}"/>
                    </a:ext>
                  </a:extLst>
                </p:cNvPr>
                <p:cNvGrpSpPr/>
                <p:nvPr/>
              </p:nvGrpSpPr>
              <p:grpSpPr>
                <a:xfrm>
                  <a:off x="412064" y="1655281"/>
                  <a:ext cx="11225712" cy="3555938"/>
                  <a:chOff x="412064" y="1655281"/>
                  <a:chExt cx="11225712" cy="3555938"/>
                </a:xfrm>
              </p:grpSpPr>
              <p:grpSp>
                <p:nvGrpSpPr>
                  <p:cNvPr id="6" name="Gruppieren 5">
                    <a:extLst>
                      <a:ext uri="{FF2B5EF4-FFF2-40B4-BE49-F238E27FC236}">
                        <a16:creationId xmlns:a16="http://schemas.microsoft.com/office/drawing/2014/main" id="{8A191FF7-39CB-4D5D-8423-E03D6CB91E6A}"/>
                      </a:ext>
                    </a:extLst>
                  </p:cNvPr>
                  <p:cNvGrpSpPr/>
                  <p:nvPr/>
                </p:nvGrpSpPr>
                <p:grpSpPr>
                  <a:xfrm>
                    <a:off x="412064" y="1655281"/>
                    <a:ext cx="11225712" cy="3304116"/>
                    <a:chOff x="449821" y="1640416"/>
                    <a:chExt cx="10873317" cy="3255748"/>
                  </a:xfrm>
                </p:grpSpPr>
                <p:pic>
                  <p:nvPicPr>
                    <p:cNvPr id="3" name="Grafik 2">
                      <a:extLst>
                        <a:ext uri="{FF2B5EF4-FFF2-40B4-BE49-F238E27FC236}">
                          <a16:creationId xmlns:a16="http://schemas.microsoft.com/office/drawing/2014/main" id="{E7BEC4EF-C0EB-4E9C-9853-3A635E915A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7618" b="6622"/>
                    <a:stretch/>
                  </p:blipFill>
                  <p:spPr>
                    <a:xfrm>
                      <a:off x="449821" y="1640416"/>
                      <a:ext cx="10873317" cy="313314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Pfeil: nach rechts 4">
                      <a:extLst>
                        <a:ext uri="{FF2B5EF4-FFF2-40B4-BE49-F238E27FC236}">
                          <a16:creationId xmlns:a16="http://schemas.microsoft.com/office/drawing/2014/main" id="{5B868B00-AB43-4E35-B5F5-9AD88CA648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784468" y="4647359"/>
                      <a:ext cx="421293" cy="76318"/>
                    </a:xfrm>
                    <a:prstGeom prst="rightArrow">
                      <a:avLst/>
                    </a:prstGeom>
                    <a:solidFill>
                      <a:srgbClr val="DD462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0" name="Pfeil: nach rechts 9">
                    <a:extLst>
                      <a:ext uri="{FF2B5EF4-FFF2-40B4-BE49-F238E27FC236}">
                        <a16:creationId xmlns:a16="http://schemas.microsoft.com/office/drawing/2014/main" id="{F1C96F23-F24D-4D5F-9C07-3E68B57969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47030" y="4832840"/>
                    <a:ext cx="694238" cy="62519"/>
                  </a:xfrm>
                  <a:prstGeom prst="rightArrow">
                    <a:avLst/>
                  </a:prstGeom>
                  <a:solidFill>
                    <a:srgbClr val="DD46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" name="Stern: 5 Zacken 14">
                    <a:extLst>
                      <a:ext uri="{FF2B5EF4-FFF2-40B4-BE49-F238E27FC236}">
                        <a16:creationId xmlns:a16="http://schemas.microsoft.com/office/drawing/2014/main" id="{908B95D8-2B65-4867-AA12-2C46BFCED205}"/>
                      </a:ext>
                    </a:extLst>
                  </p:cNvPr>
                  <p:cNvSpPr/>
                  <p:nvPr/>
                </p:nvSpPr>
                <p:spPr>
                  <a:xfrm>
                    <a:off x="2344536" y="1702174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" name="Stern: 5 Zacken 15">
                    <a:extLst>
                      <a:ext uri="{FF2B5EF4-FFF2-40B4-BE49-F238E27FC236}">
                        <a16:creationId xmlns:a16="http://schemas.microsoft.com/office/drawing/2014/main" id="{6A7A8D19-8744-4AF8-8338-D769BF3F502B}"/>
                      </a:ext>
                    </a:extLst>
                  </p:cNvPr>
                  <p:cNvSpPr/>
                  <p:nvPr/>
                </p:nvSpPr>
                <p:spPr>
                  <a:xfrm>
                    <a:off x="3049184" y="1714655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" name="Stern: 5 Zacken 16">
                    <a:extLst>
                      <a:ext uri="{FF2B5EF4-FFF2-40B4-BE49-F238E27FC236}">
                        <a16:creationId xmlns:a16="http://schemas.microsoft.com/office/drawing/2014/main" id="{315FEB24-3800-49E6-A41C-08944E88DEED}"/>
                      </a:ext>
                    </a:extLst>
                  </p:cNvPr>
                  <p:cNvSpPr/>
                  <p:nvPr/>
                </p:nvSpPr>
                <p:spPr>
                  <a:xfrm>
                    <a:off x="3658779" y="1725242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" name="Stern: 5 Zacken 17">
                    <a:extLst>
                      <a:ext uri="{FF2B5EF4-FFF2-40B4-BE49-F238E27FC236}">
                        <a16:creationId xmlns:a16="http://schemas.microsoft.com/office/drawing/2014/main" id="{6C39F1CC-FEA0-4F0C-986A-D0A7F5E7998B}"/>
                      </a:ext>
                    </a:extLst>
                  </p:cNvPr>
                  <p:cNvSpPr/>
                  <p:nvPr/>
                </p:nvSpPr>
                <p:spPr>
                  <a:xfrm>
                    <a:off x="4323411" y="1717836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9" name="Stern: 5 Zacken 18">
                    <a:extLst>
                      <a:ext uri="{FF2B5EF4-FFF2-40B4-BE49-F238E27FC236}">
                        <a16:creationId xmlns:a16="http://schemas.microsoft.com/office/drawing/2014/main" id="{B834F220-82E4-4292-B681-F71F1AA473C7}"/>
                      </a:ext>
                    </a:extLst>
                  </p:cNvPr>
                  <p:cNvSpPr/>
                  <p:nvPr/>
                </p:nvSpPr>
                <p:spPr>
                  <a:xfrm>
                    <a:off x="4962640" y="1728420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" name="Stern: 5 Zacken 19">
                    <a:extLst>
                      <a:ext uri="{FF2B5EF4-FFF2-40B4-BE49-F238E27FC236}">
                        <a16:creationId xmlns:a16="http://schemas.microsoft.com/office/drawing/2014/main" id="{DC4DE7E6-9D0C-4936-87F1-01D2D706CC64}"/>
                      </a:ext>
                    </a:extLst>
                  </p:cNvPr>
                  <p:cNvSpPr/>
                  <p:nvPr/>
                </p:nvSpPr>
                <p:spPr>
                  <a:xfrm>
                    <a:off x="5614570" y="1729477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1" name="Stern: 5 Zacken 20">
                    <a:extLst>
                      <a:ext uri="{FF2B5EF4-FFF2-40B4-BE49-F238E27FC236}">
                        <a16:creationId xmlns:a16="http://schemas.microsoft.com/office/drawing/2014/main" id="{EC166C21-EF7F-462F-A2E3-EECF99B6D907}"/>
                      </a:ext>
                    </a:extLst>
                  </p:cNvPr>
                  <p:cNvSpPr/>
                  <p:nvPr/>
                </p:nvSpPr>
                <p:spPr>
                  <a:xfrm>
                    <a:off x="6287667" y="1726304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2" name="Stern: 5 Zacken 21">
                    <a:extLst>
                      <a:ext uri="{FF2B5EF4-FFF2-40B4-BE49-F238E27FC236}">
                        <a16:creationId xmlns:a16="http://schemas.microsoft.com/office/drawing/2014/main" id="{84C6020C-0173-4872-BA2E-0DCF8DEEBF3B}"/>
                      </a:ext>
                    </a:extLst>
                  </p:cNvPr>
                  <p:cNvSpPr/>
                  <p:nvPr/>
                </p:nvSpPr>
                <p:spPr>
                  <a:xfrm>
                    <a:off x="6952299" y="1740064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" name="Stern: 5 Zacken 22">
                    <a:extLst>
                      <a:ext uri="{FF2B5EF4-FFF2-40B4-BE49-F238E27FC236}">
                        <a16:creationId xmlns:a16="http://schemas.microsoft.com/office/drawing/2014/main" id="{19E8666B-9B6A-40AD-9C3D-CF39E30C0FDF}"/>
                      </a:ext>
                    </a:extLst>
                  </p:cNvPr>
                  <p:cNvSpPr/>
                  <p:nvPr/>
                </p:nvSpPr>
                <p:spPr>
                  <a:xfrm>
                    <a:off x="7655031" y="1734318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" name="Stern: 5 Zacken 23">
                    <a:extLst>
                      <a:ext uri="{FF2B5EF4-FFF2-40B4-BE49-F238E27FC236}">
                        <a16:creationId xmlns:a16="http://schemas.microsoft.com/office/drawing/2014/main" id="{58701B72-159E-45CE-BBD3-60FD11649CCE}"/>
                      </a:ext>
                    </a:extLst>
                  </p:cNvPr>
                  <p:cNvSpPr/>
                  <p:nvPr/>
                </p:nvSpPr>
                <p:spPr>
                  <a:xfrm>
                    <a:off x="9598125" y="1737038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" name="Stern: 5 Zacken 24">
                    <a:extLst>
                      <a:ext uri="{FF2B5EF4-FFF2-40B4-BE49-F238E27FC236}">
                        <a16:creationId xmlns:a16="http://schemas.microsoft.com/office/drawing/2014/main" id="{D85573DB-A693-4D15-B8B1-20732AB0BEF7}"/>
                      </a:ext>
                    </a:extLst>
                  </p:cNvPr>
                  <p:cNvSpPr/>
                  <p:nvPr/>
                </p:nvSpPr>
                <p:spPr>
                  <a:xfrm>
                    <a:off x="11521985" y="1725382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" name="Rechteck 26">
                    <a:extLst>
                      <a:ext uri="{FF2B5EF4-FFF2-40B4-BE49-F238E27FC236}">
                        <a16:creationId xmlns:a16="http://schemas.microsoft.com/office/drawing/2014/main" id="{1367DDCF-C97C-48FB-BAAB-955C3C5F0B5C}"/>
                      </a:ext>
                    </a:extLst>
                  </p:cNvPr>
                  <p:cNvSpPr/>
                  <p:nvPr/>
                </p:nvSpPr>
                <p:spPr>
                  <a:xfrm>
                    <a:off x="9942616" y="2200074"/>
                    <a:ext cx="1592525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  <a:latin typeface="Gill Sans MT" panose="020B0502020104020203"/>
                      </a:rPr>
                      <a:t>= Crisis Meeting</a:t>
                    </a:r>
                    <a:endParaRPr lang="de-DE" sz="1600" dirty="0">
                      <a:solidFill>
                        <a:schemeClr val="bg1"/>
                      </a:solidFill>
                      <a:latin typeface="Gill Sans MT" panose="020B0502020104020203"/>
                    </a:endParaRPr>
                  </a:p>
                </p:txBody>
              </p:sp>
              <p:sp>
                <p:nvSpPr>
                  <p:cNvPr id="29" name="Stern: 5 Zacken 28">
                    <a:extLst>
                      <a:ext uri="{FF2B5EF4-FFF2-40B4-BE49-F238E27FC236}">
                        <a16:creationId xmlns:a16="http://schemas.microsoft.com/office/drawing/2014/main" id="{CB72E656-2221-419B-BFAA-7E01FA0D4BD8}"/>
                      </a:ext>
                    </a:extLst>
                  </p:cNvPr>
                  <p:cNvSpPr/>
                  <p:nvPr/>
                </p:nvSpPr>
                <p:spPr>
                  <a:xfrm>
                    <a:off x="9800792" y="2312349"/>
                    <a:ext cx="111925" cy="114003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4" name="Pfeil: nach rechts 13">
                  <a:extLst>
                    <a:ext uri="{FF2B5EF4-FFF2-40B4-BE49-F238E27FC236}">
                      <a16:creationId xmlns:a16="http://schemas.microsoft.com/office/drawing/2014/main" id="{379A6B2C-A0DB-4B2F-895B-9C9FD7E811CF}"/>
                    </a:ext>
                  </a:extLst>
                </p:cNvPr>
                <p:cNvSpPr/>
                <p:nvPr/>
              </p:nvSpPr>
              <p:spPr>
                <a:xfrm rot="16200000">
                  <a:off x="3102247" y="4682193"/>
                  <a:ext cx="456409" cy="97997"/>
                </a:xfrm>
                <a:prstGeom prst="rightArrow">
                  <a:avLst/>
                </a:prstGeom>
                <a:solidFill>
                  <a:srgbClr val="DD46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2" name="Pfeil: nach rechts 31">
                <a:extLst>
                  <a:ext uri="{FF2B5EF4-FFF2-40B4-BE49-F238E27FC236}">
                    <a16:creationId xmlns:a16="http://schemas.microsoft.com/office/drawing/2014/main" id="{626587C4-6E8E-4E20-8DD5-0252B8CA333E}"/>
                  </a:ext>
                </a:extLst>
              </p:cNvPr>
              <p:cNvSpPr/>
              <p:nvPr/>
            </p:nvSpPr>
            <p:spPr>
              <a:xfrm rot="16200000">
                <a:off x="4264029" y="4749865"/>
                <a:ext cx="591749" cy="97997"/>
              </a:xfrm>
              <a:prstGeom prst="rightArrow">
                <a:avLst/>
              </a:prstGeom>
              <a:solidFill>
                <a:srgbClr val="DD462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5C83A0F0-E038-40EE-B056-E63B46699978}"/>
                  </a:ext>
                </a:extLst>
              </p:cNvPr>
              <p:cNvSpPr/>
              <p:nvPr/>
            </p:nvSpPr>
            <p:spPr>
              <a:xfrm>
                <a:off x="4095352" y="5061987"/>
                <a:ext cx="34873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Intensive and successful exchange with</a:t>
                </a:r>
              </a:p>
              <a:p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the German Ministry of Transport</a:t>
                </a:r>
                <a:endParaRPr lang="de-DE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/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6A1A961F-EF54-4E3A-84F3-C5B03D99A6AD}"/>
                  </a:ext>
                </a:extLst>
              </p:cNvPr>
              <p:cNvSpPr/>
              <p:nvPr/>
            </p:nvSpPr>
            <p:spPr>
              <a:xfrm>
                <a:off x="7006830" y="6104381"/>
                <a:ext cx="29058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Due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to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the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relaxing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situation</a:t>
                </a:r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/>
                </a:endParaRPr>
              </a:p>
              <a:p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Decision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to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meet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every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 3 </a:t>
                </a:r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/>
                  </a:rPr>
                  <a:t>weeks</a:t>
                </a:r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/>
                </a:endParaRPr>
              </a:p>
            </p:txBody>
          </p:sp>
          <p:sp>
            <p:nvSpPr>
              <p:cNvPr id="35" name="Pfeil: nach rechts 34">
                <a:extLst>
                  <a:ext uri="{FF2B5EF4-FFF2-40B4-BE49-F238E27FC236}">
                    <a16:creationId xmlns:a16="http://schemas.microsoft.com/office/drawing/2014/main" id="{0013A0B5-C76A-443B-A18E-E9BBBF0BA761}"/>
                  </a:ext>
                </a:extLst>
              </p:cNvPr>
              <p:cNvSpPr/>
              <p:nvPr/>
            </p:nvSpPr>
            <p:spPr>
              <a:xfrm rot="16200000">
                <a:off x="6934278" y="5216913"/>
                <a:ext cx="1665483" cy="109452"/>
              </a:xfrm>
              <a:prstGeom prst="rightArrow">
                <a:avLst/>
              </a:prstGeom>
              <a:solidFill>
                <a:srgbClr val="DD462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E19249F-9CA7-4D8D-A40A-3332B5767D12}"/>
                </a:ext>
              </a:extLst>
            </p:cNvPr>
            <p:cNvSpPr txBox="1"/>
            <p:nvPr/>
          </p:nvSpPr>
          <p:spPr>
            <a:xfrm>
              <a:off x="10713252" y="3832499"/>
              <a:ext cx="7786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chemeClr val="bg1">
                      <a:lumMod val="85000"/>
                    </a:schemeClr>
                  </a:solidFill>
                </a:rPr>
                <a:t>Source: RKI</a:t>
              </a:r>
            </a:p>
          </p:txBody>
        </p:sp>
      </p:grp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FE30E7D4-6EB0-4E1C-8A12-8AF1808733CB}"/>
              </a:ext>
            </a:extLst>
          </p:cNvPr>
          <p:cNvSpPr/>
          <p:nvPr/>
        </p:nvSpPr>
        <p:spPr>
          <a:xfrm rot="16200000">
            <a:off x="1976791" y="5057921"/>
            <a:ext cx="1207864" cy="97998"/>
          </a:xfrm>
          <a:prstGeom prst="rightArrow">
            <a:avLst/>
          </a:prstGeom>
          <a:solidFill>
            <a:srgbClr val="DD46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FA2B5AF-0F13-4100-A484-194482AAEC68}"/>
              </a:ext>
            </a:extLst>
          </p:cNvPr>
          <p:cNvSpPr/>
          <p:nvPr/>
        </p:nvSpPr>
        <p:spPr>
          <a:xfrm>
            <a:off x="2710801" y="4938877"/>
            <a:ext cx="1599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translation publication of an English version </a:t>
            </a:r>
            <a:endParaRPr lang="de-DE" sz="1400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A85FEF0C-DECE-4A00-8E13-9037E9273203}"/>
              </a:ext>
            </a:extLst>
          </p:cNvPr>
          <p:cNvSpPr/>
          <p:nvPr/>
        </p:nvSpPr>
        <p:spPr>
          <a:xfrm rot="16200000">
            <a:off x="11136775" y="4916858"/>
            <a:ext cx="819769" cy="109454"/>
          </a:xfrm>
          <a:prstGeom prst="rightArrow">
            <a:avLst/>
          </a:prstGeom>
          <a:solidFill>
            <a:srgbClr val="DD46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9CB7D87-16A4-4C27-A0FE-4B3F345F5F18}"/>
              </a:ext>
            </a:extLst>
          </p:cNvPr>
          <p:cNvSpPr/>
          <p:nvPr/>
        </p:nvSpPr>
        <p:spPr>
          <a:xfrm>
            <a:off x="9592878" y="5418464"/>
            <a:ext cx="2532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meetings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suspended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due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relaxing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situation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8050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604434" y="1978024"/>
            <a:ext cx="9638115" cy="444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E369F-BE80-470A-9462-810A16B4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21" y="2214847"/>
            <a:ext cx="3093079" cy="4381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FA01031-77A1-428D-8439-9107E1486A1F}"/>
              </a:ext>
            </a:extLst>
          </p:cNvPr>
          <p:cNvSpPr/>
          <p:nvPr/>
        </p:nvSpPr>
        <p:spPr>
          <a:xfrm>
            <a:off x="726066" y="1704579"/>
            <a:ext cx="647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1) Recommendations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to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Politics and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Authorities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74069F6-1C10-49A5-B8C6-DCDDEFB11946}"/>
              </a:ext>
            </a:extLst>
          </p:cNvPr>
          <p:cNvSpPr txBox="1">
            <a:spLocks/>
          </p:cNvSpPr>
          <p:nvPr/>
        </p:nvSpPr>
        <p:spPr>
          <a:xfrm>
            <a:off x="4496182" y="2214846"/>
            <a:ext cx="5689218" cy="4381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currently 14 recommendations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it has proved to be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advantageous to appoint the addressee / decision-makers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directly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most important requirements have been met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(including shipping document as PDF-Mail and the ensuring for a 24/7 navigability of major waterways and railways)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There was a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good exchange with the authorities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. Many demands have been adopted and published: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  <a:hlinkClick r:id="rId4"/>
              </a:rPr>
              <a:t>https://www.bmvi.de/SharedDocs/EN/Articles/K/Corona/faq-freight-and-logistics-during-corona.html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 marL="857250" indent="-857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40E1FF7-21AF-4EA1-A429-5FE84F4F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5" y="0"/>
            <a:ext cx="6939366" cy="120886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Gill Sans MT" panose="020B0502020104020203" pitchFamily="34" charset="0"/>
              </a:rPr>
              <a:t>SGKV - COVID-19 Crisis Meeting</a:t>
            </a:r>
            <a:br>
              <a:rPr lang="de-DE" dirty="0"/>
            </a:br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2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604434" y="1978024"/>
            <a:ext cx="9638115" cy="444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CE463A-D1BA-4A70-A845-2F0E8FB9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3" y="2150815"/>
            <a:ext cx="3090397" cy="4381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115D28A-B4EF-4622-A695-B24C9126037D}"/>
              </a:ext>
            </a:extLst>
          </p:cNvPr>
          <p:cNvSpPr/>
          <p:nvPr/>
        </p:nvSpPr>
        <p:spPr>
          <a:xfrm>
            <a:off x="722846" y="1695088"/>
            <a:ext cx="4553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2) Guideline COVID-19 for CT-Terminals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DDD7271-A8D7-4810-8B02-B921B7E7D498}"/>
              </a:ext>
            </a:extLst>
          </p:cNvPr>
          <p:cNvSpPr txBox="1">
            <a:spLocks/>
          </p:cNvSpPr>
          <p:nvPr/>
        </p:nvSpPr>
        <p:spPr>
          <a:xfrm>
            <a:off x="4513820" y="2150815"/>
            <a:ext cx="5452482" cy="3787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currently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29 </a:t>
            </a:r>
            <a:r>
              <a:rPr lang="de-DE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recommended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de-DE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measures</a:t>
            </a:r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many terminals have implemented these measures and thus significantly minimized the risk of infection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no German terminal had to interrupt operations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one month after the first version of the SGKV terminal-guidelines,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Federal Government published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(in parts) less stringent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  <a:hlinkClick r:id="rId4"/>
              </a:rPr>
              <a:t>guidelines on occupational safety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E6ACBD5-1FDB-454A-80A2-C9F96704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5" y="0"/>
            <a:ext cx="6939366" cy="120886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Gill Sans MT" panose="020B0502020104020203" pitchFamily="34" charset="0"/>
              </a:rPr>
              <a:t>SGKV - COVID-19 Crisis Meeting</a:t>
            </a:r>
            <a:br>
              <a:rPr lang="de-DE" dirty="0"/>
            </a:br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9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Gill Sans MT" panose="020B0502020104020203" pitchFamily="34" charset="0"/>
              </a:rPr>
              <a:t>SGKV - COVID-19 Crisis Meeting</a:t>
            </a:r>
            <a:br>
              <a:rPr lang="de-DE" dirty="0"/>
            </a:b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4F24A41-8200-4D36-BA4D-FF8AD41A5A27}"/>
              </a:ext>
            </a:extLst>
          </p:cNvPr>
          <p:cNvSpPr txBox="1">
            <a:spLocks/>
          </p:cNvSpPr>
          <p:nvPr/>
        </p:nvSpPr>
        <p:spPr>
          <a:xfrm>
            <a:off x="856220" y="1782423"/>
            <a:ext cx="7709930" cy="480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in need,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actors have worked together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on the management level quickly, efficiently and openly to counter the threat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quick development of the guidelines for CT terminals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has achieved the desired effect, so that there have been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very few corona cases in the terminals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 preparation of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recommendations for politicians and authorities was successful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, as the combine transport sector spoke with one language. This has also made it easier for politicians and the authorities.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415E51-F579-487A-B003-E2114AA9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2191588"/>
            <a:ext cx="2985850" cy="19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Gill Sans MT" panose="020B0502020104020203" pitchFamily="34" charset="0"/>
              </a:rPr>
              <a:t>SGKV - COVID-19 Crisis Meeting</a:t>
            </a:r>
            <a:br>
              <a:rPr lang="de-DE" dirty="0"/>
            </a:br>
            <a:r>
              <a:rPr lang="de-DE" dirty="0"/>
              <a:t>Outlook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082B6F2-1A40-4404-A7E6-C9392D3FDE07}"/>
              </a:ext>
            </a:extLst>
          </p:cNvPr>
          <p:cNvSpPr txBox="1">
            <a:spLocks/>
          </p:cNvSpPr>
          <p:nvPr/>
        </p:nvSpPr>
        <p:spPr>
          <a:xfrm>
            <a:off x="856220" y="1782423"/>
            <a:ext cx="8195682" cy="4802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there is no comprehensive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pandemic plan for freight and combined transport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(for coming pandemics)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Combined Transport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has proven to be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very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crisis resistant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(e.g. no congestion at the borders. very low staffing levels in relation to the volume transported). This is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another reason to strengthen CT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, besides ecological     and economic aspects.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CT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should be further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optimised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through consistent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digitalisation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 and automation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(including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paperless transport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). The crisis has shown that this is possible.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Important transport corridors (e.g. TEN-T) should be open 24/7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/>
              </a:rPr>
              <a:t>even in times of crisis. In some cases, important rail routes and locks were closed. Clear priorities should be set here.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D09F2A-85BC-4132-8FC9-17701894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2191587"/>
            <a:ext cx="2989351" cy="19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6945A6B3-91A5-4594-A58A-ED58597B0D82}" vid="{3DB33372-A738-460F-A49C-440D48CE63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Willkommen bei PowerPoint</Template>
  <TotalTime>0</TotalTime>
  <Words>748</Words>
  <Application>Microsoft Office PowerPoint</Application>
  <PresentationFormat>Widescreen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Segoe UI</vt:lpstr>
      <vt:lpstr>Segoe UI Light</vt:lpstr>
      <vt:lpstr>Wingdings</vt:lpstr>
      <vt:lpstr>WelcomeDoc</vt:lpstr>
      <vt:lpstr>COVID-19 Crisis Meeting  Studiengesellschaft für den Kombinierten Verkehr (SGKV) e.V. Research Association for Intermodal Transport</vt:lpstr>
      <vt:lpstr>Über die SGKV / About the SGKV</vt:lpstr>
      <vt:lpstr>Selected Members</vt:lpstr>
      <vt:lpstr>SGKV - COVID-19 Crisis Meeting Background / general information</vt:lpstr>
      <vt:lpstr>SGKV - COVID-19 Crisis Meeting Realisation</vt:lpstr>
      <vt:lpstr>SGKV - COVID-19 Crisis Meeting Results</vt:lpstr>
      <vt:lpstr>SGKV - COVID-19 Crisis Meeting Results</vt:lpstr>
      <vt:lpstr>SGKV - COVID-19 Crisis Meeting Lessons Learned</vt:lpstr>
      <vt:lpstr>SGKV - COVID-19 Crisis Meeting Outlook</vt:lpstr>
      <vt:lpstr>SGKV e.V.  Westhafenstr. 1, 13353 Berlin, Germany T +49 30 206 13 76 0 F +49 30 206 13 76 17</vt:lpstr>
      <vt:lpstr>Portfolio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2014-12-21T14:00:52Z</dcterms:created>
  <dcterms:modified xsi:type="dcterms:W3CDTF">2020-06-25T13:26:00Z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