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368" r:id="rId3"/>
    <p:sldId id="371" r:id="rId4"/>
    <p:sldId id="369" r:id="rId5"/>
    <p:sldId id="370" r:id="rId6"/>
    <p:sldId id="372" r:id="rId7"/>
    <p:sldId id="376" r:id="rId8"/>
    <p:sldId id="373" r:id="rId9"/>
    <p:sldId id="375" r:id="rId10"/>
    <p:sldId id="374" r:id="rId11"/>
    <p:sldId id="3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7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7E70-737D-4A9B-B170-A34520EC2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1FB16F-EE11-48AC-9AE2-8D65D4AFD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002F5B-BB50-4612-A850-1D1A2A091952}"/>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5" name="Footer Placeholder 4">
            <a:extLst>
              <a:ext uri="{FF2B5EF4-FFF2-40B4-BE49-F238E27FC236}">
                <a16:creationId xmlns:a16="http://schemas.microsoft.com/office/drawing/2014/main" id="{D03A00CE-7E06-4959-9C36-51212E978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79418E-8E7B-4CAC-9918-2AAB0A592F34}"/>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1628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1D1C-AE2B-4ADD-B7F2-3DF18934BC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A0DD80-AF7F-473A-8653-9507F0B67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765D3-D5B4-4DD6-8B39-2F7F84B8995C}"/>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5" name="Footer Placeholder 4">
            <a:extLst>
              <a:ext uri="{FF2B5EF4-FFF2-40B4-BE49-F238E27FC236}">
                <a16:creationId xmlns:a16="http://schemas.microsoft.com/office/drawing/2014/main" id="{E2FDF0AC-B065-40A1-9869-B98749DE1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A48FD-CA58-4002-A4F3-58F19A8A7CCA}"/>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97969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127303-80D8-4787-9C45-DC4FEC1C08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3DF680-3D1D-44A2-9970-1DC74FD29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69D8DF-E673-4F0E-8F90-2F79C5B1DC38}"/>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5" name="Footer Placeholder 4">
            <a:extLst>
              <a:ext uri="{FF2B5EF4-FFF2-40B4-BE49-F238E27FC236}">
                <a16:creationId xmlns:a16="http://schemas.microsoft.com/office/drawing/2014/main" id="{CFD438A3-55A4-422E-A59B-44B7CA373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34E46-433A-46DD-8F7C-86016A72A85C}"/>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298697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055" y="188068"/>
            <a:ext cx="2137747" cy="653540"/>
          </a:xfrm>
          <a:prstGeom prst="rect">
            <a:avLst/>
          </a:prstGeom>
        </p:spPr>
      </p:pic>
    </p:spTree>
    <p:extLst>
      <p:ext uri="{BB962C8B-B14F-4D97-AF65-F5344CB8AC3E}">
        <p14:creationId xmlns:p14="http://schemas.microsoft.com/office/powerpoint/2010/main" val="48610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CE5F-0FEF-46BE-9C1D-116C0B85DD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9FD92C-92D7-4C12-A8AF-9B302ADC59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1E78B-0D93-4754-9CAC-CDAFE37F3984}"/>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5" name="Footer Placeholder 4">
            <a:extLst>
              <a:ext uri="{FF2B5EF4-FFF2-40B4-BE49-F238E27FC236}">
                <a16:creationId xmlns:a16="http://schemas.microsoft.com/office/drawing/2014/main" id="{2D3DC321-BFCB-4803-975C-6B2C2B0BA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92EC01-A86E-45F1-9901-14137D17B2C3}"/>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186563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61CF-ABB5-4BB3-81BE-358302D23C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740A98-CBDE-486C-9D5B-63B6B05087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F0083-0A69-4163-831D-B2285119CD0D}"/>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5" name="Footer Placeholder 4">
            <a:extLst>
              <a:ext uri="{FF2B5EF4-FFF2-40B4-BE49-F238E27FC236}">
                <a16:creationId xmlns:a16="http://schemas.microsoft.com/office/drawing/2014/main" id="{7F04F134-81FF-436F-8FE7-3F69E6EC3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BBA85-6D46-49AB-8DD4-0FB4F6B81FAA}"/>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155526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9349-1341-4965-98E1-7CCBD8C04B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C1592B-8336-4475-8594-7865BFC226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68CA3C-59E2-4E4B-AF40-B1FC4E4BF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B3A30C-628A-4946-AF80-466326FF42E6}"/>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6" name="Footer Placeholder 5">
            <a:extLst>
              <a:ext uri="{FF2B5EF4-FFF2-40B4-BE49-F238E27FC236}">
                <a16:creationId xmlns:a16="http://schemas.microsoft.com/office/drawing/2014/main" id="{2BE4DA78-B62C-49D1-BB37-EEE7D98AC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1A1D6D-1CEC-4B10-91F2-EF8D989F5DBE}"/>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291839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DA06-3D0F-4565-89C5-DBC214C37E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AFB901-B0AE-4E81-9172-0688BC4306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D3FBC-7B92-49E4-A081-A900CD708B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1D5102-2578-4344-95CA-A3FCC6342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43DC72-3E68-415F-8B6B-404068C2C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800968-E0FF-4CE2-9186-337AB55D3838}"/>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8" name="Footer Placeholder 7">
            <a:extLst>
              <a:ext uri="{FF2B5EF4-FFF2-40B4-BE49-F238E27FC236}">
                <a16:creationId xmlns:a16="http://schemas.microsoft.com/office/drawing/2014/main" id="{D5774C95-1BEC-4521-9AD7-B6F53BE6A3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20F92D-E29F-4356-8C4F-8442340AA154}"/>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228627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CEAA-0022-46ED-B9DA-7C49EC3CF2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4B4116-8FD6-4A26-842C-E60335168960}"/>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4" name="Footer Placeholder 3">
            <a:extLst>
              <a:ext uri="{FF2B5EF4-FFF2-40B4-BE49-F238E27FC236}">
                <a16:creationId xmlns:a16="http://schemas.microsoft.com/office/drawing/2014/main" id="{688AAAE1-AE48-41A0-BDFB-4FD17A508E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F99865-E99A-4C71-A40A-B9276248CD38}"/>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415204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35A260-4468-43B6-BDFE-DA628C220E4A}"/>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3" name="Footer Placeholder 2">
            <a:extLst>
              <a:ext uri="{FF2B5EF4-FFF2-40B4-BE49-F238E27FC236}">
                <a16:creationId xmlns:a16="http://schemas.microsoft.com/office/drawing/2014/main" id="{027F6E9B-76C3-4A85-9D10-CFB67AFD4F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2F4186-2F32-4D7E-A769-E74F6260D4A9}"/>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132228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4722-EFDD-455E-9B77-B5E7E10859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2E24A9-84DA-45DD-B5CD-FDBD8E050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38C1C0-65BC-42C0-8199-6DE4E097E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89896-C577-4A39-B306-F3A68E4653B7}"/>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6" name="Footer Placeholder 5">
            <a:extLst>
              <a:ext uri="{FF2B5EF4-FFF2-40B4-BE49-F238E27FC236}">
                <a16:creationId xmlns:a16="http://schemas.microsoft.com/office/drawing/2014/main" id="{75ABA7D8-AF0A-43E2-998C-714D8FBA61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01CB3E-00D2-40EA-AA37-9AFAD7A4F626}"/>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416596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ED15-EF40-464F-8158-EA3A3A957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739AB7-E068-429C-AE19-DD39D6D73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80F5F4-D107-4A3B-AA19-3AE20164C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B0F56-DBE6-490B-A2D9-AB9CC22BA652}"/>
              </a:ext>
            </a:extLst>
          </p:cNvPr>
          <p:cNvSpPr>
            <a:spLocks noGrp="1"/>
          </p:cNvSpPr>
          <p:nvPr>
            <p:ph type="dt" sz="half" idx="10"/>
          </p:nvPr>
        </p:nvSpPr>
        <p:spPr/>
        <p:txBody>
          <a:bodyPr/>
          <a:lstStyle/>
          <a:p>
            <a:fld id="{AB8E6EFF-B38E-4AD7-BC1E-98CF1159F686}" type="datetimeFigureOut">
              <a:rPr lang="en-GB" smtClean="0"/>
              <a:t>15/09/2020</a:t>
            </a:fld>
            <a:endParaRPr lang="en-GB"/>
          </a:p>
        </p:txBody>
      </p:sp>
      <p:sp>
        <p:nvSpPr>
          <p:cNvPr id="6" name="Footer Placeholder 5">
            <a:extLst>
              <a:ext uri="{FF2B5EF4-FFF2-40B4-BE49-F238E27FC236}">
                <a16:creationId xmlns:a16="http://schemas.microsoft.com/office/drawing/2014/main" id="{DB92B6E8-BAAD-4274-8ECE-F7518DA56F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12EAE-026B-4E6D-8384-DE2F5FC9462B}"/>
              </a:ext>
            </a:extLst>
          </p:cNvPr>
          <p:cNvSpPr>
            <a:spLocks noGrp="1"/>
          </p:cNvSpPr>
          <p:nvPr>
            <p:ph type="sldNum" sz="quarter" idx="12"/>
          </p:nvPr>
        </p:nvSpPr>
        <p:spPr/>
        <p:txBody>
          <a:bodyPr/>
          <a:lstStyle/>
          <a:p>
            <a:fld id="{F813C70B-F5F3-4442-B4DF-E37123263DA2}" type="slidenum">
              <a:rPr lang="en-GB" smtClean="0"/>
              <a:t>‹#›</a:t>
            </a:fld>
            <a:endParaRPr lang="en-GB"/>
          </a:p>
        </p:txBody>
      </p:sp>
    </p:spTree>
    <p:extLst>
      <p:ext uri="{BB962C8B-B14F-4D97-AF65-F5344CB8AC3E}">
        <p14:creationId xmlns:p14="http://schemas.microsoft.com/office/powerpoint/2010/main" val="40826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1392F-8D44-4F89-8CE5-B5DD84B69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D675B3-CB7C-49BC-AAB4-13CDBA1AA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A87C1-22D1-46E4-8BD5-B91C4C985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E6EFF-B38E-4AD7-BC1E-98CF1159F686}" type="datetimeFigureOut">
              <a:rPr lang="en-GB" smtClean="0"/>
              <a:t>15/09/2020</a:t>
            </a:fld>
            <a:endParaRPr lang="en-GB"/>
          </a:p>
        </p:txBody>
      </p:sp>
      <p:sp>
        <p:nvSpPr>
          <p:cNvPr id="5" name="Footer Placeholder 4">
            <a:extLst>
              <a:ext uri="{FF2B5EF4-FFF2-40B4-BE49-F238E27FC236}">
                <a16:creationId xmlns:a16="http://schemas.microsoft.com/office/drawing/2014/main" id="{25439ADB-4702-4805-8184-D40D4B1B9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FB4503-DB59-4F32-AF13-D81A3BB59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3C70B-F5F3-4442-B4DF-E37123263DA2}" type="slidenum">
              <a:rPr lang="en-GB" smtClean="0"/>
              <a:t>‹#›</a:t>
            </a:fld>
            <a:endParaRPr lang="en-GB"/>
          </a:p>
        </p:txBody>
      </p:sp>
    </p:spTree>
    <p:extLst>
      <p:ext uri="{BB962C8B-B14F-4D97-AF65-F5344CB8AC3E}">
        <p14:creationId xmlns:p14="http://schemas.microsoft.com/office/powerpoint/2010/main" val="204266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CBC8B-6D78-46E1-9FDB-1BE3998BF15E}"/>
              </a:ext>
            </a:extLst>
          </p:cNvPr>
          <p:cNvSpPr>
            <a:spLocks noChangeArrowheads="1"/>
          </p:cNvSpPr>
          <p:nvPr/>
        </p:nvSpPr>
        <p:spPr bwMode="auto">
          <a:xfrm>
            <a:off x="0" y="13062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Economic Commission for Europe</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Inland Transport Committee</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Working Party on the Transport of Dangerous Goods	15 September 2020</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Joint Meeting of the RID Committee of Experts and the </a:t>
            </a:r>
            <a:b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Working Party on the Transport of Dangerous Goods</a:t>
            </a:r>
            <a:endPar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Bern, 10–11 September and Geneva, 14–18 September 2020</a:t>
            </a:r>
            <a:r>
              <a:rPr kumimoji="0" lang="en-GB" altLang="en-US" sz="800" b="0" i="0" u="none" strike="noStrike" cap="none" normalizeH="0" baseline="0" dirty="0">
                <a:ln>
                  <a:noFill/>
                </a:ln>
                <a:solidFill>
                  <a:schemeClr val="tx1"/>
                </a:solidFill>
                <a:effectLst/>
                <a:latin typeface="Arial" panose="020B06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2CAE37B-2351-4D15-B10A-9BFF02AA8B3A}"/>
              </a:ext>
            </a:extLst>
          </p:cNvPr>
          <p:cNvSpPr/>
          <p:nvPr/>
        </p:nvSpPr>
        <p:spPr>
          <a:xfrm>
            <a:off x="10593977" y="135374"/>
            <a:ext cx="1073585" cy="369332"/>
          </a:xfrm>
          <a:prstGeom prst="rect">
            <a:avLst/>
          </a:prstGeom>
        </p:spPr>
        <p:txBody>
          <a:bodyPr wrap="square">
            <a:spAutoFit/>
          </a:bodyPr>
          <a:lstStyle/>
          <a:p>
            <a:pPr algn="r">
              <a:spcAft>
                <a:spcPts val="1200"/>
              </a:spcAft>
            </a:pPr>
            <a:r>
              <a:rPr lang="en-GB" b="1" dirty="0">
                <a:latin typeface="Times New Roman" panose="02020603050405020304" pitchFamily="18" charset="0"/>
                <a:ea typeface="Times New Roman" panose="02020603050405020304" pitchFamily="18" charset="0"/>
              </a:rPr>
              <a:t>INF.60</a:t>
            </a:r>
            <a:endParaRPr lang="en-GB" sz="105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924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52F5AE-48C7-4DB3-8997-AF146BE8991E}"/>
              </a:ext>
            </a:extLst>
          </p:cNvPr>
          <p:cNvSpPr txBox="1"/>
          <p:nvPr/>
        </p:nvSpPr>
        <p:spPr>
          <a:xfrm>
            <a:off x="504496" y="305195"/>
            <a:ext cx="8202624" cy="707886"/>
          </a:xfrm>
          <a:prstGeom prst="rect">
            <a:avLst/>
          </a:prstGeom>
          <a:noFill/>
        </p:spPr>
        <p:txBody>
          <a:bodyPr wrap="square" rtlCol="0">
            <a:spAutoFit/>
          </a:bodyPr>
          <a:lstStyle/>
          <a:p>
            <a:r>
              <a:rPr lang="en-US" sz="4000" b="1" dirty="0"/>
              <a:t>Implementation of the ITC decision </a:t>
            </a:r>
            <a:endParaRPr lang="en-GB" sz="3200" b="1" dirty="0"/>
          </a:p>
        </p:txBody>
      </p:sp>
      <p:pic>
        <p:nvPicPr>
          <p:cNvPr id="7" name="Picture 6">
            <a:extLst>
              <a:ext uri="{FF2B5EF4-FFF2-40B4-BE49-F238E27FC236}">
                <a16:creationId xmlns:a16="http://schemas.microsoft.com/office/drawing/2014/main" id="{724DF804-6420-4FCF-AB54-C76ACBA5AD7F}"/>
              </a:ext>
            </a:extLst>
          </p:cNvPr>
          <p:cNvPicPr>
            <a:picLocks noChangeAspect="1"/>
          </p:cNvPicPr>
          <p:nvPr/>
        </p:nvPicPr>
        <p:blipFill>
          <a:blip r:embed="rId2"/>
          <a:stretch>
            <a:fillRect/>
          </a:stretch>
        </p:blipFill>
        <p:spPr>
          <a:xfrm>
            <a:off x="504496" y="1495098"/>
            <a:ext cx="2238030" cy="3326618"/>
          </a:xfrm>
          <a:prstGeom prst="rect">
            <a:avLst/>
          </a:prstGeom>
        </p:spPr>
      </p:pic>
      <p:pic>
        <p:nvPicPr>
          <p:cNvPr id="8" name="Picture 7">
            <a:extLst>
              <a:ext uri="{FF2B5EF4-FFF2-40B4-BE49-F238E27FC236}">
                <a16:creationId xmlns:a16="http://schemas.microsoft.com/office/drawing/2014/main" id="{39A809C2-1F3D-4149-B72C-1D5099AEC0D3}"/>
              </a:ext>
            </a:extLst>
          </p:cNvPr>
          <p:cNvPicPr>
            <a:picLocks noChangeAspect="1"/>
          </p:cNvPicPr>
          <p:nvPr/>
        </p:nvPicPr>
        <p:blipFill>
          <a:blip r:embed="rId3"/>
          <a:stretch>
            <a:fillRect/>
          </a:stretch>
        </p:blipFill>
        <p:spPr>
          <a:xfrm>
            <a:off x="3171349" y="1495098"/>
            <a:ext cx="3725542" cy="3657927"/>
          </a:xfrm>
          <a:prstGeom prst="rect">
            <a:avLst/>
          </a:prstGeom>
        </p:spPr>
      </p:pic>
      <p:pic>
        <p:nvPicPr>
          <p:cNvPr id="10" name="Picture 9">
            <a:extLst>
              <a:ext uri="{FF2B5EF4-FFF2-40B4-BE49-F238E27FC236}">
                <a16:creationId xmlns:a16="http://schemas.microsoft.com/office/drawing/2014/main" id="{9A8E423F-A4F8-4466-92A3-3A161C822D82}"/>
              </a:ext>
            </a:extLst>
          </p:cNvPr>
          <p:cNvPicPr>
            <a:picLocks noChangeAspect="1"/>
          </p:cNvPicPr>
          <p:nvPr/>
        </p:nvPicPr>
        <p:blipFill>
          <a:blip r:embed="rId4"/>
          <a:stretch>
            <a:fillRect/>
          </a:stretch>
        </p:blipFill>
        <p:spPr>
          <a:xfrm>
            <a:off x="7325714" y="1495098"/>
            <a:ext cx="2170416" cy="1426660"/>
          </a:xfrm>
          <a:prstGeom prst="rect">
            <a:avLst/>
          </a:prstGeom>
        </p:spPr>
      </p:pic>
      <p:pic>
        <p:nvPicPr>
          <p:cNvPr id="11" name="Picture 10">
            <a:extLst>
              <a:ext uri="{FF2B5EF4-FFF2-40B4-BE49-F238E27FC236}">
                <a16:creationId xmlns:a16="http://schemas.microsoft.com/office/drawing/2014/main" id="{189F96AE-853C-4354-8045-FA17CE893B40}"/>
              </a:ext>
            </a:extLst>
          </p:cNvPr>
          <p:cNvPicPr>
            <a:picLocks noChangeAspect="1"/>
          </p:cNvPicPr>
          <p:nvPr/>
        </p:nvPicPr>
        <p:blipFill>
          <a:blip r:embed="rId5"/>
          <a:stretch>
            <a:fillRect/>
          </a:stretch>
        </p:blipFill>
        <p:spPr>
          <a:xfrm>
            <a:off x="9810455" y="1495098"/>
            <a:ext cx="1460983" cy="641246"/>
          </a:xfrm>
          <a:prstGeom prst="rect">
            <a:avLst/>
          </a:prstGeom>
        </p:spPr>
      </p:pic>
      <p:sp>
        <p:nvSpPr>
          <p:cNvPr id="12" name="Oval 11">
            <a:extLst>
              <a:ext uri="{FF2B5EF4-FFF2-40B4-BE49-F238E27FC236}">
                <a16:creationId xmlns:a16="http://schemas.microsoft.com/office/drawing/2014/main" id="{54E782D2-7993-449A-8F38-49DF91B05123}"/>
              </a:ext>
            </a:extLst>
          </p:cNvPr>
          <p:cNvSpPr/>
          <p:nvPr/>
        </p:nvSpPr>
        <p:spPr>
          <a:xfrm>
            <a:off x="2964333" y="1285875"/>
            <a:ext cx="3998442" cy="4038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E859562-6686-43BD-A3A9-CA749CC90F61}"/>
              </a:ext>
            </a:extLst>
          </p:cNvPr>
          <p:cNvSpPr/>
          <p:nvPr/>
        </p:nvSpPr>
        <p:spPr>
          <a:xfrm>
            <a:off x="7103907" y="1313078"/>
            <a:ext cx="2563968" cy="179070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952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52F5AE-48C7-4DB3-8997-AF146BE8991E}"/>
              </a:ext>
            </a:extLst>
          </p:cNvPr>
          <p:cNvSpPr txBox="1"/>
          <p:nvPr/>
        </p:nvSpPr>
        <p:spPr>
          <a:xfrm>
            <a:off x="504496" y="305195"/>
            <a:ext cx="8202624" cy="707886"/>
          </a:xfrm>
          <a:prstGeom prst="rect">
            <a:avLst/>
          </a:prstGeom>
          <a:noFill/>
        </p:spPr>
        <p:txBody>
          <a:bodyPr wrap="square" rtlCol="0">
            <a:spAutoFit/>
          </a:bodyPr>
          <a:lstStyle/>
          <a:p>
            <a:r>
              <a:rPr lang="en-US" sz="4000" b="1" dirty="0"/>
              <a:t>Implementation of the ITC decision </a:t>
            </a:r>
            <a:endParaRPr lang="en-GB" sz="3200" b="1" dirty="0"/>
          </a:p>
        </p:txBody>
      </p:sp>
      <p:sp>
        <p:nvSpPr>
          <p:cNvPr id="9" name="TextBox 8">
            <a:extLst>
              <a:ext uri="{FF2B5EF4-FFF2-40B4-BE49-F238E27FC236}">
                <a16:creationId xmlns:a16="http://schemas.microsoft.com/office/drawing/2014/main" id="{79F90159-01BD-4C9C-A13A-709A63A60E62}"/>
              </a:ext>
            </a:extLst>
          </p:cNvPr>
          <p:cNvSpPr txBox="1"/>
          <p:nvPr/>
        </p:nvSpPr>
        <p:spPr>
          <a:xfrm>
            <a:off x="606697" y="2174966"/>
            <a:ext cx="6340647" cy="553998"/>
          </a:xfrm>
          <a:prstGeom prst="rect">
            <a:avLst/>
          </a:prstGeom>
          <a:noFill/>
        </p:spPr>
        <p:txBody>
          <a:bodyPr wrap="none" rtlCol="0">
            <a:spAutoFit/>
          </a:bodyPr>
          <a:lstStyle/>
          <a:p>
            <a:r>
              <a:rPr lang="en-US" sz="3000" dirty="0"/>
              <a:t>Your comments and views are welcome</a:t>
            </a:r>
            <a:endParaRPr lang="en-GB" sz="3000" dirty="0"/>
          </a:p>
        </p:txBody>
      </p:sp>
    </p:spTree>
    <p:extLst>
      <p:ext uri="{BB962C8B-B14F-4D97-AF65-F5344CB8AC3E}">
        <p14:creationId xmlns:p14="http://schemas.microsoft.com/office/powerpoint/2010/main" val="83632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496" y="305195"/>
            <a:ext cx="7146263" cy="707886"/>
          </a:xfrm>
          <a:prstGeom prst="rect">
            <a:avLst/>
          </a:prstGeom>
          <a:noFill/>
        </p:spPr>
        <p:txBody>
          <a:bodyPr wrap="square" rtlCol="0">
            <a:spAutoFit/>
          </a:bodyPr>
          <a:lstStyle/>
          <a:p>
            <a:r>
              <a:rPr lang="en-US" sz="4000" b="1" dirty="0"/>
              <a:t>Decision by ITC</a:t>
            </a:r>
            <a:endParaRPr lang="en-GB" sz="3200" b="1" dirty="0"/>
          </a:p>
        </p:txBody>
      </p:sp>
      <p:sp>
        <p:nvSpPr>
          <p:cNvPr id="4" name="TextBox 3"/>
          <p:cNvSpPr txBox="1"/>
          <p:nvPr/>
        </p:nvSpPr>
        <p:spPr>
          <a:xfrm>
            <a:off x="504496" y="1861211"/>
            <a:ext cx="11088064" cy="5429179"/>
          </a:xfrm>
          <a:prstGeom prst="rect">
            <a:avLst/>
          </a:prstGeom>
          <a:noFill/>
        </p:spPr>
        <p:txBody>
          <a:bodyPr wrap="square" rtlCol="0">
            <a:spAutoFit/>
          </a:bodyPr>
          <a:lstStyle/>
          <a:p>
            <a:pPr lvl="0">
              <a:lnSpc>
                <a:spcPct val="107000"/>
              </a:lnSpc>
            </a:pPr>
            <a:r>
              <a:rPr lang="en-US" sz="3000" dirty="0"/>
              <a:t>19. Furthermore, the Committee welcomed ongoing alignment activities by its Working Parties, in response to its invitation to its subsidiary bodies to take follow-up actions to align their work with the ITC strategy (ECE/TRANS/288, paras. 15 (a) and (c)) </a:t>
            </a:r>
            <a:r>
              <a:rPr lang="en-US" sz="3000" dirty="0">
                <a:highlight>
                  <a:srgbClr val="C0C0C0"/>
                </a:highlight>
              </a:rPr>
              <a:t>and decided to request the secretariat, in close cooperation with the Working Parties and in consultation with the Bureau </a:t>
            </a:r>
            <a:r>
              <a:rPr lang="en-US" sz="3000" b="1" dirty="0">
                <a:highlight>
                  <a:srgbClr val="C0C0C0"/>
                </a:highlight>
              </a:rPr>
              <a:t>to prepare a report on alignment </a:t>
            </a:r>
            <a:r>
              <a:rPr lang="en-US" sz="3000" dirty="0">
                <a:highlight>
                  <a:srgbClr val="C0C0C0"/>
                </a:highlight>
              </a:rPr>
              <a:t>activities of WPs </a:t>
            </a:r>
            <a:r>
              <a:rPr lang="en-US" sz="3000" b="1" dirty="0">
                <a:highlight>
                  <a:srgbClr val="C0C0C0"/>
                </a:highlight>
              </a:rPr>
              <a:t>and possible future activity </a:t>
            </a:r>
            <a:r>
              <a:rPr lang="en-US" sz="3000" dirty="0">
                <a:highlight>
                  <a:srgbClr val="C0C0C0"/>
                </a:highlight>
              </a:rPr>
              <a:t>for the consideration of the Committee at its eighty-third session. </a:t>
            </a:r>
            <a:endParaRPr lang="en-GB" sz="3000" dirty="0">
              <a:effectLst/>
              <a:highlight>
                <a:srgbClr val="C0C0C0"/>
              </a:highlight>
              <a:latin typeface="Calibri" panose="020F050202020403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endParaRPr lang="pt-BR" sz="2000" dirty="0"/>
          </a:p>
          <a:p>
            <a:pPr marL="342900" indent="-342900">
              <a:buFont typeface="Wingdings" panose="05000000000000000000" pitchFamily="2" charset="2"/>
              <a:buChar char="§"/>
            </a:pPr>
            <a:endParaRPr lang="pt-BR" sz="2000" dirty="0"/>
          </a:p>
          <a:p>
            <a:endParaRPr lang="en-US" sz="2500" dirty="0"/>
          </a:p>
          <a:p>
            <a:endParaRPr lang="en-US" sz="2500" dirty="0"/>
          </a:p>
        </p:txBody>
      </p:sp>
    </p:spTree>
    <p:extLst>
      <p:ext uri="{BB962C8B-B14F-4D97-AF65-F5344CB8AC3E}">
        <p14:creationId xmlns:p14="http://schemas.microsoft.com/office/powerpoint/2010/main" val="429381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496" y="305195"/>
            <a:ext cx="8090864" cy="707886"/>
          </a:xfrm>
          <a:prstGeom prst="rect">
            <a:avLst/>
          </a:prstGeom>
          <a:noFill/>
        </p:spPr>
        <p:txBody>
          <a:bodyPr wrap="square" rtlCol="0">
            <a:spAutoFit/>
          </a:bodyPr>
          <a:lstStyle/>
          <a:p>
            <a:r>
              <a:rPr lang="en-US" sz="4000" b="1" dirty="0"/>
              <a:t>Implementation of the ITC decision </a:t>
            </a:r>
            <a:endParaRPr lang="en-GB" sz="3200" b="1" dirty="0"/>
          </a:p>
        </p:txBody>
      </p:sp>
      <p:pic>
        <p:nvPicPr>
          <p:cNvPr id="3" name="Picture 2">
            <a:extLst>
              <a:ext uri="{FF2B5EF4-FFF2-40B4-BE49-F238E27FC236}">
                <a16:creationId xmlns:a16="http://schemas.microsoft.com/office/drawing/2014/main" id="{0E764305-9E5C-4EC2-9C81-F6E09E9ADB15}"/>
              </a:ext>
            </a:extLst>
          </p:cNvPr>
          <p:cNvPicPr>
            <a:picLocks noChangeAspect="1"/>
          </p:cNvPicPr>
          <p:nvPr/>
        </p:nvPicPr>
        <p:blipFill>
          <a:blip r:embed="rId2"/>
          <a:stretch>
            <a:fillRect/>
          </a:stretch>
        </p:blipFill>
        <p:spPr>
          <a:xfrm>
            <a:off x="326159" y="1013081"/>
            <a:ext cx="4759550" cy="6072530"/>
          </a:xfrm>
          <a:prstGeom prst="rect">
            <a:avLst/>
          </a:prstGeom>
          <a:ln w="3175">
            <a:solidFill>
              <a:schemeClr val="tx1"/>
            </a:solidFill>
          </a:ln>
        </p:spPr>
      </p:pic>
      <p:sp>
        <p:nvSpPr>
          <p:cNvPr id="5" name="TextBox 4">
            <a:extLst>
              <a:ext uri="{FF2B5EF4-FFF2-40B4-BE49-F238E27FC236}">
                <a16:creationId xmlns:a16="http://schemas.microsoft.com/office/drawing/2014/main" id="{CD62B87E-EE9B-4EFA-89BC-002BD8EEC2E9}"/>
              </a:ext>
            </a:extLst>
          </p:cNvPr>
          <p:cNvSpPr txBox="1"/>
          <p:nvPr/>
        </p:nvSpPr>
        <p:spPr>
          <a:xfrm>
            <a:off x="6268720" y="3505200"/>
            <a:ext cx="3872279" cy="630942"/>
          </a:xfrm>
          <a:prstGeom prst="rect">
            <a:avLst/>
          </a:prstGeom>
          <a:noFill/>
        </p:spPr>
        <p:txBody>
          <a:bodyPr wrap="none" rtlCol="0">
            <a:spAutoFit/>
          </a:bodyPr>
          <a:lstStyle/>
          <a:p>
            <a:r>
              <a:rPr lang="en-US" sz="3500" dirty="0"/>
              <a:t>Status and next step</a:t>
            </a:r>
            <a:endParaRPr lang="en-GB" sz="3500" dirty="0"/>
          </a:p>
        </p:txBody>
      </p:sp>
      <p:sp>
        <p:nvSpPr>
          <p:cNvPr id="6" name="TextBox 5">
            <a:extLst>
              <a:ext uri="{FF2B5EF4-FFF2-40B4-BE49-F238E27FC236}">
                <a16:creationId xmlns:a16="http://schemas.microsoft.com/office/drawing/2014/main" id="{4131332C-C925-45C9-8CF1-6528BBFE87F0}"/>
              </a:ext>
            </a:extLst>
          </p:cNvPr>
          <p:cNvSpPr txBox="1"/>
          <p:nvPr/>
        </p:nvSpPr>
        <p:spPr>
          <a:xfrm>
            <a:off x="6380480" y="4775200"/>
            <a:ext cx="4701543" cy="646331"/>
          </a:xfrm>
          <a:prstGeom prst="rect">
            <a:avLst/>
          </a:prstGeom>
          <a:noFill/>
        </p:spPr>
        <p:txBody>
          <a:bodyPr wrap="none" rtlCol="0">
            <a:spAutoFit/>
          </a:bodyPr>
          <a:lstStyle/>
          <a:p>
            <a:r>
              <a:rPr lang="en-US" dirty="0"/>
              <a:t>Related to the tasks of the strategy and </a:t>
            </a:r>
            <a:br>
              <a:rPr lang="en-US" dirty="0"/>
            </a:br>
            <a:r>
              <a:rPr lang="en-US" dirty="0"/>
              <a:t>decisions related to the adoption of the strategy</a:t>
            </a:r>
            <a:endParaRPr lang="en-GB" dirty="0"/>
          </a:p>
        </p:txBody>
      </p:sp>
    </p:spTree>
    <p:extLst>
      <p:ext uri="{BB962C8B-B14F-4D97-AF65-F5344CB8AC3E}">
        <p14:creationId xmlns:p14="http://schemas.microsoft.com/office/powerpoint/2010/main" val="106159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496" y="305195"/>
            <a:ext cx="7146263" cy="707886"/>
          </a:xfrm>
          <a:prstGeom prst="rect">
            <a:avLst/>
          </a:prstGeom>
          <a:noFill/>
        </p:spPr>
        <p:txBody>
          <a:bodyPr wrap="square" rtlCol="0">
            <a:spAutoFit/>
          </a:bodyPr>
          <a:lstStyle/>
          <a:p>
            <a:r>
              <a:rPr lang="en-US" sz="4000" b="1" dirty="0"/>
              <a:t>Decision by the ITC Bureau</a:t>
            </a:r>
            <a:endParaRPr lang="en-GB" sz="3200" b="1" dirty="0"/>
          </a:p>
        </p:txBody>
      </p:sp>
      <p:sp>
        <p:nvSpPr>
          <p:cNvPr id="4" name="TextBox 3"/>
          <p:cNvSpPr txBox="1"/>
          <p:nvPr/>
        </p:nvSpPr>
        <p:spPr>
          <a:xfrm>
            <a:off x="504496" y="1861211"/>
            <a:ext cx="11088064" cy="4287328"/>
          </a:xfrm>
          <a:prstGeom prst="rect">
            <a:avLst/>
          </a:prstGeom>
          <a:noFill/>
        </p:spPr>
        <p:txBody>
          <a:bodyPr wrap="square" rtlCol="0">
            <a:spAutoFit/>
          </a:bodyPr>
          <a:lstStyle/>
          <a:p>
            <a:pPr lvl="0">
              <a:lnSpc>
                <a:spcPct val="107000"/>
              </a:lnSpc>
            </a:pPr>
            <a:r>
              <a:rPr lang="en-GB" sz="3000" dirty="0"/>
              <a:t>The Bureau </a:t>
            </a:r>
            <a:r>
              <a:rPr lang="en-GB" sz="3000" b="1" dirty="0"/>
              <a:t>requested</a:t>
            </a:r>
            <a:r>
              <a:rPr lang="en-GB" sz="3000" dirty="0"/>
              <a:t> the secretariat to forward Informal Document No. 4 to all Working Parties or their Chairs and </a:t>
            </a:r>
            <a:r>
              <a:rPr lang="en-GB" sz="3000" b="1" dirty="0"/>
              <a:t>invite</a:t>
            </a:r>
            <a:r>
              <a:rPr lang="en-GB" sz="3000" dirty="0"/>
              <a:t> them to submit their suggestions or comments to the secretariat by </a:t>
            </a:r>
            <a:r>
              <a:rPr lang="en-GB" sz="3000" b="1" dirty="0"/>
              <a:t>Friday 16 October</a:t>
            </a:r>
            <a:r>
              <a:rPr lang="en-GB" sz="3000" dirty="0"/>
              <a:t> with a view for the Bureau to review the document and the alignment and implementing plans at its November session and consider the next steps towards its submission to the ITC for its consideration.</a:t>
            </a:r>
            <a:endParaRPr lang="pt-BR" sz="3000" dirty="0"/>
          </a:p>
          <a:p>
            <a:pPr marL="342900" indent="-342900">
              <a:buFont typeface="Wingdings" panose="05000000000000000000" pitchFamily="2" charset="2"/>
              <a:buChar char="§"/>
            </a:pPr>
            <a:endParaRPr lang="pt-BR" sz="3000" dirty="0"/>
          </a:p>
          <a:p>
            <a:endParaRPr lang="en-US" sz="2500" dirty="0"/>
          </a:p>
          <a:p>
            <a:endParaRPr lang="en-US" sz="2500" dirty="0"/>
          </a:p>
        </p:txBody>
      </p:sp>
    </p:spTree>
    <p:extLst>
      <p:ext uri="{BB962C8B-B14F-4D97-AF65-F5344CB8AC3E}">
        <p14:creationId xmlns:p14="http://schemas.microsoft.com/office/powerpoint/2010/main" val="35832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0A0C87-428F-4C69-BFA7-E38B30B5E950}"/>
              </a:ext>
            </a:extLst>
          </p:cNvPr>
          <p:cNvPicPr>
            <a:picLocks noChangeAspect="1"/>
          </p:cNvPicPr>
          <p:nvPr/>
        </p:nvPicPr>
        <p:blipFill>
          <a:blip r:embed="rId2"/>
          <a:stretch>
            <a:fillRect/>
          </a:stretch>
        </p:blipFill>
        <p:spPr>
          <a:xfrm>
            <a:off x="1336319" y="1099185"/>
            <a:ext cx="3679818" cy="5711660"/>
          </a:xfrm>
          <a:prstGeom prst="rect">
            <a:avLst/>
          </a:prstGeom>
          <a:solidFill>
            <a:schemeClr val="tx1"/>
          </a:solidFill>
          <a:ln>
            <a:solidFill>
              <a:schemeClr val="tx1"/>
            </a:solidFill>
          </a:ln>
        </p:spPr>
      </p:pic>
      <p:sp>
        <p:nvSpPr>
          <p:cNvPr id="3" name="TextBox 2">
            <a:extLst>
              <a:ext uri="{FF2B5EF4-FFF2-40B4-BE49-F238E27FC236}">
                <a16:creationId xmlns:a16="http://schemas.microsoft.com/office/drawing/2014/main" id="{C454C9DB-B975-4E2A-9F34-0D2DE7BB186F}"/>
              </a:ext>
            </a:extLst>
          </p:cNvPr>
          <p:cNvSpPr txBox="1"/>
          <p:nvPr/>
        </p:nvSpPr>
        <p:spPr>
          <a:xfrm>
            <a:off x="6215017" y="3429000"/>
            <a:ext cx="4723152" cy="646331"/>
          </a:xfrm>
          <a:prstGeom prst="rect">
            <a:avLst/>
          </a:prstGeom>
          <a:noFill/>
        </p:spPr>
        <p:txBody>
          <a:bodyPr wrap="none" rtlCol="0">
            <a:spAutoFit/>
          </a:bodyPr>
          <a:lstStyle/>
          <a:p>
            <a:r>
              <a:rPr lang="en-US" dirty="0"/>
              <a:t>Request – to review the document on next steps</a:t>
            </a:r>
            <a:br>
              <a:rPr lang="en-US" dirty="0"/>
            </a:br>
            <a:r>
              <a:rPr lang="en-US" dirty="0"/>
              <a:t>and provide comments and suggestions</a:t>
            </a:r>
            <a:endParaRPr lang="en-GB" dirty="0"/>
          </a:p>
        </p:txBody>
      </p:sp>
      <p:sp>
        <p:nvSpPr>
          <p:cNvPr id="4" name="TextBox 3">
            <a:extLst>
              <a:ext uri="{FF2B5EF4-FFF2-40B4-BE49-F238E27FC236}">
                <a16:creationId xmlns:a16="http://schemas.microsoft.com/office/drawing/2014/main" id="{F47E1EB9-8FD0-4FCE-A4A3-3678D247113C}"/>
              </a:ext>
            </a:extLst>
          </p:cNvPr>
          <p:cNvSpPr txBox="1"/>
          <p:nvPr/>
        </p:nvSpPr>
        <p:spPr>
          <a:xfrm>
            <a:off x="504496" y="305195"/>
            <a:ext cx="8090864" cy="707886"/>
          </a:xfrm>
          <a:prstGeom prst="rect">
            <a:avLst/>
          </a:prstGeom>
          <a:noFill/>
        </p:spPr>
        <p:txBody>
          <a:bodyPr wrap="square" rtlCol="0">
            <a:spAutoFit/>
          </a:bodyPr>
          <a:lstStyle/>
          <a:p>
            <a:r>
              <a:rPr lang="en-US" sz="4000" b="1" dirty="0"/>
              <a:t>Follow-up on the ITC Bureau decision</a:t>
            </a:r>
            <a:endParaRPr lang="en-GB" sz="3200" b="1" dirty="0"/>
          </a:p>
        </p:txBody>
      </p:sp>
    </p:spTree>
    <p:extLst>
      <p:ext uri="{BB962C8B-B14F-4D97-AF65-F5344CB8AC3E}">
        <p14:creationId xmlns:p14="http://schemas.microsoft.com/office/powerpoint/2010/main" val="60610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52F5AE-48C7-4DB3-8997-AF146BE8991E}"/>
              </a:ext>
            </a:extLst>
          </p:cNvPr>
          <p:cNvSpPr txBox="1"/>
          <p:nvPr/>
        </p:nvSpPr>
        <p:spPr>
          <a:xfrm>
            <a:off x="504496" y="305195"/>
            <a:ext cx="8202624" cy="707886"/>
          </a:xfrm>
          <a:prstGeom prst="rect">
            <a:avLst/>
          </a:prstGeom>
          <a:noFill/>
        </p:spPr>
        <p:txBody>
          <a:bodyPr wrap="square" rtlCol="0">
            <a:spAutoFit/>
          </a:bodyPr>
          <a:lstStyle/>
          <a:p>
            <a:r>
              <a:rPr lang="en-US" sz="4000" b="1" dirty="0"/>
              <a:t>Implementation of the ITC decision </a:t>
            </a:r>
            <a:endParaRPr lang="en-GB" sz="3200" b="1" dirty="0"/>
          </a:p>
        </p:txBody>
      </p:sp>
      <p:pic>
        <p:nvPicPr>
          <p:cNvPr id="11" name="Picture 10">
            <a:extLst>
              <a:ext uri="{FF2B5EF4-FFF2-40B4-BE49-F238E27FC236}">
                <a16:creationId xmlns:a16="http://schemas.microsoft.com/office/drawing/2014/main" id="{C5D17488-89BB-4F7C-9CE1-4BA7CBED77C8}"/>
              </a:ext>
            </a:extLst>
          </p:cNvPr>
          <p:cNvPicPr>
            <a:picLocks noChangeAspect="1"/>
          </p:cNvPicPr>
          <p:nvPr/>
        </p:nvPicPr>
        <p:blipFill>
          <a:blip r:embed="rId2"/>
          <a:stretch>
            <a:fillRect/>
          </a:stretch>
        </p:blipFill>
        <p:spPr>
          <a:xfrm>
            <a:off x="828674" y="1227324"/>
            <a:ext cx="9329769" cy="5630676"/>
          </a:xfrm>
          <a:prstGeom prst="rect">
            <a:avLst/>
          </a:prstGeom>
        </p:spPr>
      </p:pic>
      <p:pic>
        <p:nvPicPr>
          <p:cNvPr id="12" name="Picture 11">
            <a:extLst>
              <a:ext uri="{FF2B5EF4-FFF2-40B4-BE49-F238E27FC236}">
                <a16:creationId xmlns:a16="http://schemas.microsoft.com/office/drawing/2014/main" id="{9E8B210E-A5D5-4722-908A-495811B9BB2A}"/>
              </a:ext>
            </a:extLst>
          </p:cNvPr>
          <p:cNvPicPr>
            <a:picLocks noChangeAspect="1"/>
          </p:cNvPicPr>
          <p:nvPr/>
        </p:nvPicPr>
        <p:blipFill>
          <a:blip r:embed="rId3"/>
          <a:stretch>
            <a:fillRect/>
          </a:stretch>
        </p:blipFill>
        <p:spPr>
          <a:xfrm>
            <a:off x="2600325" y="3825574"/>
            <a:ext cx="3371850" cy="3032426"/>
          </a:xfrm>
          <a:prstGeom prst="rect">
            <a:avLst/>
          </a:prstGeom>
        </p:spPr>
      </p:pic>
      <p:sp>
        <p:nvSpPr>
          <p:cNvPr id="13" name="Oval 12">
            <a:extLst>
              <a:ext uri="{FF2B5EF4-FFF2-40B4-BE49-F238E27FC236}">
                <a16:creationId xmlns:a16="http://schemas.microsoft.com/office/drawing/2014/main" id="{94208D6C-8896-401A-976D-7F6183B9DB40}"/>
              </a:ext>
            </a:extLst>
          </p:cNvPr>
          <p:cNvSpPr/>
          <p:nvPr/>
        </p:nvSpPr>
        <p:spPr>
          <a:xfrm>
            <a:off x="2743200" y="3648075"/>
            <a:ext cx="3124200" cy="32099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463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7C634-5BC1-4EDD-8FA1-260D5E774265}"/>
              </a:ext>
            </a:extLst>
          </p:cNvPr>
          <p:cNvPicPr>
            <a:picLocks noChangeAspect="1"/>
          </p:cNvPicPr>
          <p:nvPr/>
        </p:nvPicPr>
        <p:blipFill>
          <a:blip r:embed="rId2"/>
          <a:stretch>
            <a:fillRect/>
          </a:stretch>
        </p:blipFill>
        <p:spPr>
          <a:xfrm>
            <a:off x="0" y="1982898"/>
            <a:ext cx="12192000" cy="2892204"/>
          </a:xfrm>
          <a:prstGeom prst="rect">
            <a:avLst/>
          </a:prstGeom>
        </p:spPr>
      </p:pic>
      <p:sp>
        <p:nvSpPr>
          <p:cNvPr id="5" name="TextBox 4">
            <a:extLst>
              <a:ext uri="{FF2B5EF4-FFF2-40B4-BE49-F238E27FC236}">
                <a16:creationId xmlns:a16="http://schemas.microsoft.com/office/drawing/2014/main" id="{8B52F5AE-48C7-4DB3-8997-AF146BE8991E}"/>
              </a:ext>
            </a:extLst>
          </p:cNvPr>
          <p:cNvSpPr txBox="1"/>
          <p:nvPr/>
        </p:nvSpPr>
        <p:spPr>
          <a:xfrm>
            <a:off x="504496" y="305195"/>
            <a:ext cx="8202624" cy="707886"/>
          </a:xfrm>
          <a:prstGeom prst="rect">
            <a:avLst/>
          </a:prstGeom>
          <a:noFill/>
        </p:spPr>
        <p:txBody>
          <a:bodyPr wrap="square" rtlCol="0">
            <a:spAutoFit/>
          </a:bodyPr>
          <a:lstStyle/>
          <a:p>
            <a:r>
              <a:rPr lang="en-US" sz="4000" b="1" dirty="0"/>
              <a:t>Implementation of the ITC decision </a:t>
            </a:r>
            <a:endParaRPr lang="en-GB" sz="3200" b="1" dirty="0"/>
          </a:p>
        </p:txBody>
      </p:sp>
      <p:sp>
        <p:nvSpPr>
          <p:cNvPr id="6" name="Oval 5">
            <a:extLst>
              <a:ext uri="{FF2B5EF4-FFF2-40B4-BE49-F238E27FC236}">
                <a16:creationId xmlns:a16="http://schemas.microsoft.com/office/drawing/2014/main" id="{1465952A-326D-46D0-ACAE-A900BBF96906}"/>
              </a:ext>
            </a:extLst>
          </p:cNvPr>
          <p:cNvSpPr/>
          <p:nvPr/>
        </p:nvSpPr>
        <p:spPr>
          <a:xfrm>
            <a:off x="2964333" y="3238501"/>
            <a:ext cx="3998442" cy="1485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15462C4-21EF-43E1-989E-DCD570C2D60F}"/>
              </a:ext>
            </a:extLst>
          </p:cNvPr>
          <p:cNvPicPr>
            <a:picLocks noChangeAspect="1"/>
          </p:cNvPicPr>
          <p:nvPr/>
        </p:nvPicPr>
        <p:blipFill>
          <a:blip r:embed="rId3"/>
          <a:stretch>
            <a:fillRect/>
          </a:stretch>
        </p:blipFill>
        <p:spPr>
          <a:xfrm>
            <a:off x="7108096" y="1675930"/>
            <a:ext cx="2819012" cy="5143970"/>
          </a:xfrm>
          <a:prstGeom prst="rect">
            <a:avLst/>
          </a:prstGeom>
        </p:spPr>
      </p:pic>
      <p:sp>
        <p:nvSpPr>
          <p:cNvPr id="9" name="Oval 8">
            <a:extLst>
              <a:ext uri="{FF2B5EF4-FFF2-40B4-BE49-F238E27FC236}">
                <a16:creationId xmlns:a16="http://schemas.microsoft.com/office/drawing/2014/main" id="{4B27BB10-347A-43DA-B79A-D2257334124C}"/>
              </a:ext>
            </a:extLst>
          </p:cNvPr>
          <p:cNvSpPr/>
          <p:nvPr/>
        </p:nvSpPr>
        <p:spPr>
          <a:xfrm>
            <a:off x="6825762" y="4092817"/>
            <a:ext cx="3232638" cy="2765183"/>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BA37999-2BFD-4C75-A86B-D86EF73811FA}"/>
              </a:ext>
            </a:extLst>
          </p:cNvPr>
          <p:cNvPicPr>
            <a:picLocks noChangeAspect="1"/>
          </p:cNvPicPr>
          <p:nvPr/>
        </p:nvPicPr>
        <p:blipFill>
          <a:blip r:embed="rId4"/>
          <a:stretch>
            <a:fillRect/>
          </a:stretch>
        </p:blipFill>
        <p:spPr>
          <a:xfrm>
            <a:off x="10072429" y="1982897"/>
            <a:ext cx="1471871" cy="1142549"/>
          </a:xfrm>
          <a:prstGeom prst="rect">
            <a:avLst/>
          </a:prstGeom>
        </p:spPr>
      </p:pic>
    </p:spTree>
    <p:extLst>
      <p:ext uri="{BB962C8B-B14F-4D97-AF65-F5344CB8AC3E}">
        <p14:creationId xmlns:p14="http://schemas.microsoft.com/office/powerpoint/2010/main" val="345704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B75D2E-39E5-4F67-8DBD-39D69086810D}"/>
              </a:ext>
            </a:extLst>
          </p:cNvPr>
          <p:cNvPicPr>
            <a:picLocks noChangeAspect="1"/>
          </p:cNvPicPr>
          <p:nvPr/>
        </p:nvPicPr>
        <p:blipFill>
          <a:blip r:embed="rId2"/>
          <a:stretch>
            <a:fillRect/>
          </a:stretch>
        </p:blipFill>
        <p:spPr>
          <a:xfrm>
            <a:off x="0" y="1129608"/>
            <a:ext cx="12192000" cy="5423197"/>
          </a:xfrm>
          <a:prstGeom prst="rect">
            <a:avLst/>
          </a:prstGeom>
        </p:spPr>
      </p:pic>
      <p:sp>
        <p:nvSpPr>
          <p:cNvPr id="5" name="TextBox 4">
            <a:extLst>
              <a:ext uri="{FF2B5EF4-FFF2-40B4-BE49-F238E27FC236}">
                <a16:creationId xmlns:a16="http://schemas.microsoft.com/office/drawing/2014/main" id="{8B52F5AE-48C7-4DB3-8997-AF146BE8991E}"/>
              </a:ext>
            </a:extLst>
          </p:cNvPr>
          <p:cNvSpPr txBox="1"/>
          <p:nvPr/>
        </p:nvSpPr>
        <p:spPr>
          <a:xfrm>
            <a:off x="504496" y="305195"/>
            <a:ext cx="8202624" cy="707886"/>
          </a:xfrm>
          <a:prstGeom prst="rect">
            <a:avLst/>
          </a:prstGeom>
          <a:noFill/>
        </p:spPr>
        <p:txBody>
          <a:bodyPr wrap="square" rtlCol="0">
            <a:spAutoFit/>
          </a:bodyPr>
          <a:lstStyle/>
          <a:p>
            <a:r>
              <a:rPr lang="en-US" sz="4000" b="1" dirty="0"/>
              <a:t>Implementation of the ITC decision </a:t>
            </a:r>
            <a:endParaRPr lang="en-GB" sz="3200" b="1" dirty="0"/>
          </a:p>
        </p:txBody>
      </p:sp>
      <p:sp>
        <p:nvSpPr>
          <p:cNvPr id="6" name="Oval 5">
            <a:extLst>
              <a:ext uri="{FF2B5EF4-FFF2-40B4-BE49-F238E27FC236}">
                <a16:creationId xmlns:a16="http://schemas.microsoft.com/office/drawing/2014/main" id="{1465952A-326D-46D0-ACAE-A900BBF96906}"/>
              </a:ext>
            </a:extLst>
          </p:cNvPr>
          <p:cNvSpPr/>
          <p:nvPr/>
        </p:nvSpPr>
        <p:spPr>
          <a:xfrm>
            <a:off x="2964333" y="4533901"/>
            <a:ext cx="3998442" cy="2018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B27BB10-347A-43DA-B79A-D2257334124C}"/>
              </a:ext>
            </a:extLst>
          </p:cNvPr>
          <p:cNvSpPr/>
          <p:nvPr/>
        </p:nvSpPr>
        <p:spPr>
          <a:xfrm>
            <a:off x="6972300" y="3988042"/>
            <a:ext cx="3232638" cy="2765183"/>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09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CAA8C6-C5A0-4004-A659-40FC82A19FED}"/>
              </a:ext>
            </a:extLst>
          </p:cNvPr>
          <p:cNvPicPr>
            <a:picLocks noChangeAspect="1"/>
          </p:cNvPicPr>
          <p:nvPr/>
        </p:nvPicPr>
        <p:blipFill>
          <a:blip r:embed="rId2"/>
          <a:stretch>
            <a:fillRect/>
          </a:stretch>
        </p:blipFill>
        <p:spPr>
          <a:xfrm>
            <a:off x="239127" y="1727957"/>
            <a:ext cx="2238580" cy="994925"/>
          </a:xfrm>
          <a:prstGeom prst="rect">
            <a:avLst/>
          </a:prstGeom>
        </p:spPr>
      </p:pic>
      <p:pic>
        <p:nvPicPr>
          <p:cNvPr id="3" name="Picture 2">
            <a:extLst>
              <a:ext uri="{FF2B5EF4-FFF2-40B4-BE49-F238E27FC236}">
                <a16:creationId xmlns:a16="http://schemas.microsoft.com/office/drawing/2014/main" id="{A4729B59-4D22-4CB7-8792-924A96DEF615}"/>
              </a:ext>
            </a:extLst>
          </p:cNvPr>
          <p:cNvPicPr>
            <a:picLocks noChangeAspect="1"/>
          </p:cNvPicPr>
          <p:nvPr/>
        </p:nvPicPr>
        <p:blipFill>
          <a:blip r:embed="rId3"/>
          <a:stretch>
            <a:fillRect/>
          </a:stretch>
        </p:blipFill>
        <p:spPr>
          <a:xfrm>
            <a:off x="2342513" y="1719198"/>
            <a:ext cx="6484962" cy="2538477"/>
          </a:xfrm>
          <a:prstGeom prst="rect">
            <a:avLst/>
          </a:prstGeom>
        </p:spPr>
      </p:pic>
      <p:sp>
        <p:nvSpPr>
          <p:cNvPr id="4" name="TextBox 3">
            <a:extLst>
              <a:ext uri="{FF2B5EF4-FFF2-40B4-BE49-F238E27FC236}">
                <a16:creationId xmlns:a16="http://schemas.microsoft.com/office/drawing/2014/main" id="{A0129D96-C39F-4D89-A753-084036A8F71F}"/>
              </a:ext>
            </a:extLst>
          </p:cNvPr>
          <p:cNvSpPr txBox="1"/>
          <p:nvPr/>
        </p:nvSpPr>
        <p:spPr>
          <a:xfrm>
            <a:off x="504496" y="305195"/>
            <a:ext cx="8202624" cy="707886"/>
          </a:xfrm>
          <a:prstGeom prst="rect">
            <a:avLst/>
          </a:prstGeom>
          <a:noFill/>
        </p:spPr>
        <p:txBody>
          <a:bodyPr wrap="square" rtlCol="0">
            <a:spAutoFit/>
          </a:bodyPr>
          <a:lstStyle/>
          <a:p>
            <a:r>
              <a:rPr lang="en-US" sz="4000" b="1" dirty="0"/>
              <a:t>Implementation of the ITC decision </a:t>
            </a:r>
            <a:endParaRPr lang="en-GB" sz="3200" b="1" dirty="0"/>
          </a:p>
        </p:txBody>
      </p:sp>
      <p:pic>
        <p:nvPicPr>
          <p:cNvPr id="5" name="Picture 4">
            <a:extLst>
              <a:ext uri="{FF2B5EF4-FFF2-40B4-BE49-F238E27FC236}">
                <a16:creationId xmlns:a16="http://schemas.microsoft.com/office/drawing/2014/main" id="{4742AB7F-D1FA-49B3-A00B-D7F139E58B2E}"/>
              </a:ext>
            </a:extLst>
          </p:cNvPr>
          <p:cNvPicPr>
            <a:picLocks noChangeAspect="1"/>
          </p:cNvPicPr>
          <p:nvPr/>
        </p:nvPicPr>
        <p:blipFill>
          <a:blip r:embed="rId4"/>
          <a:stretch>
            <a:fillRect/>
          </a:stretch>
        </p:blipFill>
        <p:spPr>
          <a:xfrm>
            <a:off x="8911144" y="1719199"/>
            <a:ext cx="1290132" cy="864454"/>
          </a:xfrm>
          <a:prstGeom prst="rect">
            <a:avLst/>
          </a:prstGeom>
        </p:spPr>
      </p:pic>
      <p:sp>
        <p:nvSpPr>
          <p:cNvPr id="6" name="Oval 5">
            <a:extLst>
              <a:ext uri="{FF2B5EF4-FFF2-40B4-BE49-F238E27FC236}">
                <a16:creationId xmlns:a16="http://schemas.microsoft.com/office/drawing/2014/main" id="{88585035-3DDB-4530-ABE3-638292F1BB44}"/>
              </a:ext>
            </a:extLst>
          </p:cNvPr>
          <p:cNvSpPr/>
          <p:nvPr/>
        </p:nvSpPr>
        <p:spPr>
          <a:xfrm>
            <a:off x="2412274" y="1610472"/>
            <a:ext cx="3378926" cy="1013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290F377F-8E32-4E69-AE00-F753A8E9A906}"/>
              </a:ext>
            </a:extLst>
          </p:cNvPr>
          <p:cNvSpPr/>
          <p:nvPr/>
        </p:nvSpPr>
        <p:spPr>
          <a:xfrm>
            <a:off x="2412274" y="3429000"/>
            <a:ext cx="3529602" cy="1013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B74F678-079A-468E-B9E3-7A7BDFAFE441}"/>
              </a:ext>
            </a:extLst>
          </p:cNvPr>
          <p:cNvSpPr/>
          <p:nvPr/>
        </p:nvSpPr>
        <p:spPr>
          <a:xfrm>
            <a:off x="5791200" y="1610471"/>
            <a:ext cx="2563968" cy="2647203"/>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06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309</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Lukasz Wyrowski</dc:creator>
  <cp:lastModifiedBy>Christine Barrio-Champeau</cp:lastModifiedBy>
  <cp:revision>8</cp:revision>
  <dcterms:created xsi:type="dcterms:W3CDTF">2020-09-15T09:51:45Z</dcterms:created>
  <dcterms:modified xsi:type="dcterms:W3CDTF">2020-09-15T14:18:45Z</dcterms:modified>
</cp:coreProperties>
</file>