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8" r:id="rId2"/>
    <p:sldId id="30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4" autoAdjust="0"/>
    <p:restoredTop sz="94675" autoAdjust="0"/>
  </p:normalViewPr>
  <p:slideViewPr>
    <p:cSldViewPr snapToGrid="0">
      <p:cViewPr varScale="1">
        <p:scale>
          <a:sx n="105" d="100"/>
          <a:sy n="105" d="100"/>
        </p:scale>
        <p:origin x="20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F2F4B-D4F4-4AA4-87F1-8F7D4094096E}" type="datetimeFigureOut">
              <a:rPr lang="en-US" smtClean="0"/>
              <a:t>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2E716-4CF9-41FF-A8C6-6A7AC20047F5}" type="slidenum">
              <a:rPr lang="en-US" smtClean="0"/>
              <a:t>‹#›</a:t>
            </a:fld>
            <a:endParaRPr lang="en-US"/>
          </a:p>
        </p:txBody>
      </p:sp>
    </p:spTree>
    <p:extLst>
      <p:ext uri="{BB962C8B-B14F-4D97-AF65-F5344CB8AC3E}">
        <p14:creationId xmlns:p14="http://schemas.microsoft.com/office/powerpoint/2010/main" val="11365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p:cNvSpPr txBox="1"/>
          <p:nvPr userDrawn="1"/>
        </p:nvSpPr>
        <p:spPr>
          <a:xfrm>
            <a:off x="7620000" y="6519446"/>
            <a:ext cx="1524000" cy="338554"/>
          </a:xfrm>
          <a:prstGeom prst="rect">
            <a:avLst/>
          </a:prstGeom>
          <a:noFill/>
        </p:spPr>
        <p:txBody>
          <a:bodyPr wrap="square" rtlCol="0">
            <a:spAutoFit/>
          </a:bodyPr>
          <a:lstStyle/>
          <a:p>
            <a:pPr algn="r"/>
            <a:fld id="{E0854EA3-DB4F-4D22-A409-D839C7E64F08}" type="slidenum">
              <a:rPr lang="de-DE" sz="1600" smtClean="0"/>
              <a:t>‹#›</a:t>
            </a:fld>
            <a:endParaRPr lang="en-US" sz="1600" dirty="0"/>
          </a:p>
        </p:txBody>
      </p:sp>
    </p:spTree>
    <p:extLst>
      <p:ext uri="{BB962C8B-B14F-4D97-AF65-F5344CB8AC3E}">
        <p14:creationId xmlns:p14="http://schemas.microsoft.com/office/powerpoint/2010/main" val="269714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5696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4128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25810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98EA00-8A2F-4B22-BCD0-68C11CC5062A}"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5797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98EA00-8A2F-4B22-BCD0-68C11CC5062A}"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3439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98EA00-8A2F-4B22-BCD0-68C11CC5062A}"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16481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98EA00-8A2F-4B22-BCD0-68C11CC5062A}"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121310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8EA00-8A2F-4B22-BCD0-68C11CC5062A}"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47317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86948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92859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8EA00-8A2F-4B22-BCD0-68C11CC5062A}" type="datetimeFigureOut">
              <a:rPr lang="en-US" smtClean="0"/>
              <a:t>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73E37-5BE2-409C-8098-50FF86E46E78}" type="slidenum">
              <a:rPr lang="en-US" smtClean="0"/>
              <a:t>‹#›</a:t>
            </a:fld>
            <a:endParaRPr lang="en-US"/>
          </a:p>
        </p:txBody>
      </p:sp>
    </p:spTree>
    <p:extLst>
      <p:ext uri="{BB962C8B-B14F-4D97-AF65-F5344CB8AC3E}">
        <p14:creationId xmlns:p14="http://schemas.microsoft.com/office/powerpoint/2010/main" val="16044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0"/>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de-DE" sz="2400" dirty="0">
                <a:solidFill>
                  <a:schemeClr val="tx1"/>
                </a:solidFill>
              </a:rPr>
              <a:t>During its work the Task Force has identified issues, which need further consideration. The main issue is about how to deal with requirements related to the post-production phase.</a:t>
            </a:r>
          </a:p>
          <a:p>
            <a:pPr marL="0" lvl="4"/>
            <a:endParaRPr lang="de-DE" sz="1000" dirty="0">
              <a:solidFill>
                <a:schemeClr val="tx1"/>
              </a:solidFill>
            </a:endParaRPr>
          </a:p>
          <a:p>
            <a:pPr marL="0" lvl="4"/>
            <a:r>
              <a:rPr lang="de-DE" sz="2400" dirty="0">
                <a:solidFill>
                  <a:schemeClr val="tx1"/>
                </a:solidFill>
              </a:rPr>
              <a:t>As a measure, the task force has implemented obligations within the draft Regulation on Cyber Security, which mandates that the vehicle manufacturer has processes and an organization in place, a so-called Cyber Security Management System, which needs to be certified, to ensure cyber security during the development phase, production phase and post-production phase, therefore over the lifetime of the vehicle.</a:t>
            </a:r>
          </a:p>
          <a:p>
            <a:pPr marL="0" lvl="4"/>
            <a:endParaRPr lang="de-DE" sz="1000" dirty="0">
              <a:solidFill>
                <a:schemeClr val="tx1"/>
              </a:solidFill>
            </a:endParaRPr>
          </a:p>
          <a:p>
            <a:pPr marL="0" lvl="4"/>
            <a:r>
              <a:rPr lang="de-DE" sz="2400" dirty="0">
                <a:solidFill>
                  <a:schemeClr val="tx1"/>
                </a:solidFill>
              </a:rPr>
              <a:t>Furthermore, in the draft Regulation are mandatory requirements that the vehice manufacturer has to react adequately to new and evolving cyber threats. Related processes to ensure this are checked at the point of certification. </a:t>
            </a:r>
            <a:endParaRPr lang="de-DE" sz="2400" dirty="0">
              <a:solidFill>
                <a:schemeClr val="tx1"/>
              </a:solidFill>
              <a:latin typeface="+mj-lt"/>
              <a:ea typeface="+mj-ea"/>
              <a:cs typeface="+mj-cs"/>
            </a:endParaRPr>
          </a:p>
        </p:txBody>
      </p:sp>
      <p:sp>
        <p:nvSpPr>
          <p:cNvPr id="24" name="Rectangle 23"/>
          <p:cNvSpPr/>
          <p:nvPr/>
        </p:nvSpPr>
        <p:spPr>
          <a:xfrm>
            <a:off x="304800" y="624840"/>
            <a:ext cx="8382000" cy="461665"/>
          </a:xfrm>
          <a:prstGeom prst="rect">
            <a:avLst/>
          </a:prstGeom>
        </p:spPr>
        <p:txBody>
          <a:bodyPr wrap="square">
            <a:spAutoFit/>
          </a:bodyPr>
          <a:lstStyle/>
          <a:p>
            <a:r>
              <a:rPr lang="de-DE" altLang="ja-JP" sz="2400" dirty="0"/>
              <a:t>Issues identified in connection with the work of TF-CS/OTA</a:t>
            </a:r>
            <a:endParaRPr lang="en-US" altLang="ja-JP" sz="2400" dirty="0"/>
          </a:p>
        </p:txBody>
      </p:sp>
      <p:sp>
        <p:nvSpPr>
          <p:cNvPr id="2" name="TextBox 1">
            <a:extLst>
              <a:ext uri="{FF2B5EF4-FFF2-40B4-BE49-F238E27FC236}">
                <a16:creationId xmlns:a16="http://schemas.microsoft.com/office/drawing/2014/main" id="{0839E294-D719-4D68-9102-C75FA8EC1FDA}"/>
              </a:ext>
            </a:extLst>
          </p:cNvPr>
          <p:cNvSpPr txBox="1"/>
          <p:nvPr/>
        </p:nvSpPr>
        <p:spPr>
          <a:xfrm>
            <a:off x="304800" y="31849"/>
            <a:ext cx="3082832" cy="307777"/>
          </a:xfrm>
          <a:prstGeom prst="rect">
            <a:avLst/>
          </a:prstGeom>
          <a:noFill/>
        </p:spPr>
        <p:txBody>
          <a:bodyPr wrap="none" rtlCol="0">
            <a:spAutoFit/>
          </a:bodyPr>
          <a:lstStyle/>
          <a:p>
            <a:r>
              <a:rPr lang="fr-CH" sz="1400" dirty="0" err="1"/>
              <a:t>Submitted</a:t>
            </a:r>
            <a:r>
              <a:rPr lang="fr-CH" sz="1400" dirty="0"/>
              <a:t> by the </a:t>
            </a:r>
            <a:r>
              <a:rPr lang="fr-CH" sz="1400" dirty="0" err="1"/>
              <a:t>Task</a:t>
            </a:r>
            <a:r>
              <a:rPr lang="fr-CH" sz="1400" dirty="0"/>
              <a:t> Force on CS/OTA</a:t>
            </a:r>
            <a:endParaRPr lang="en-GB" sz="1400" dirty="0"/>
          </a:p>
        </p:txBody>
      </p:sp>
      <p:sp>
        <p:nvSpPr>
          <p:cNvPr id="5" name="TextBox 4">
            <a:extLst>
              <a:ext uri="{FF2B5EF4-FFF2-40B4-BE49-F238E27FC236}">
                <a16:creationId xmlns:a16="http://schemas.microsoft.com/office/drawing/2014/main" id="{BC0A49E3-4E0D-41FF-9B43-537F273D3E46}"/>
              </a:ext>
            </a:extLst>
          </p:cNvPr>
          <p:cNvSpPr txBox="1"/>
          <p:nvPr/>
        </p:nvSpPr>
        <p:spPr>
          <a:xfrm>
            <a:off x="6358013" y="-45720"/>
            <a:ext cx="2549737" cy="738664"/>
          </a:xfrm>
          <a:prstGeom prst="rect">
            <a:avLst/>
          </a:prstGeom>
          <a:noFill/>
        </p:spPr>
        <p:txBody>
          <a:bodyPr wrap="none" rtlCol="0">
            <a:spAutoFit/>
          </a:bodyPr>
          <a:lstStyle/>
          <a:p>
            <a:r>
              <a:rPr lang="fr-CH" sz="1400" u="sng" dirty="0"/>
              <a:t>Informal document</a:t>
            </a:r>
            <a:r>
              <a:rPr lang="fr-CH" sz="1400" dirty="0"/>
              <a:t> </a:t>
            </a:r>
            <a:r>
              <a:rPr lang="fr-CH" sz="1400" b="1" dirty="0"/>
              <a:t>GRVA-02-46</a:t>
            </a:r>
          </a:p>
          <a:p>
            <a:r>
              <a:rPr lang="fr-CH" sz="1400" dirty="0"/>
              <a:t>2nd GRVA, 28 Jan. – 1 </a:t>
            </a:r>
            <a:r>
              <a:rPr lang="fr-CH" sz="1400" dirty="0" err="1"/>
              <a:t>Feb</a:t>
            </a:r>
            <a:r>
              <a:rPr lang="fr-CH" sz="1400" dirty="0"/>
              <a:t>. 2019</a:t>
            </a:r>
          </a:p>
          <a:p>
            <a:r>
              <a:rPr lang="fr-CH" sz="1400" dirty="0"/>
              <a:t>Agenda item 5(b)</a:t>
            </a:r>
            <a:endParaRPr lang="en-GB" sz="1400" dirty="0"/>
          </a:p>
        </p:txBody>
      </p:sp>
    </p:spTree>
    <p:extLst>
      <p:ext uri="{BB962C8B-B14F-4D97-AF65-F5344CB8AC3E}">
        <p14:creationId xmlns:p14="http://schemas.microsoft.com/office/powerpoint/2010/main" val="219885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0"/>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de-DE" sz="2400" dirty="0">
                <a:solidFill>
                  <a:schemeClr val="tx1"/>
                </a:solidFill>
                <a:latin typeface="+mj-lt"/>
                <a:ea typeface="+mj-ea"/>
                <a:cs typeface="+mj-cs"/>
              </a:rPr>
              <a:t>Even though the post-production phase is covered within the draft Regulation to some extent, the Regulation will not be able to address all implications to ensure cyber security over the entire post-production phase, especially in cases where the approval of a vehicle type is no longer of relevance, e.g. a vehicle type is no longer in production (=&gt; “Production definitely discontinued“).</a:t>
            </a:r>
          </a:p>
          <a:p>
            <a:pPr marL="0" lvl="4"/>
            <a:endParaRPr lang="de-DE" sz="1000" dirty="0">
              <a:solidFill>
                <a:schemeClr val="tx1"/>
              </a:solidFill>
              <a:latin typeface="+mj-lt"/>
              <a:ea typeface="+mj-ea"/>
              <a:cs typeface="+mj-cs"/>
            </a:endParaRPr>
          </a:p>
          <a:p>
            <a:pPr marL="0" lvl="4"/>
            <a:r>
              <a:rPr lang="de-DE" sz="2400" dirty="0">
                <a:solidFill>
                  <a:schemeClr val="tx1"/>
                </a:solidFill>
                <a:latin typeface="+mj-lt"/>
                <a:ea typeface="+mj-ea"/>
                <a:cs typeface="+mj-cs"/>
              </a:rPr>
              <a:t>In such cases, today, national or regional legislation is addressing this issue of post-production, e.g. legislation  addressing recalls, serviceability (e.g. how long to provide spare parts, etc.). </a:t>
            </a:r>
          </a:p>
          <a:p>
            <a:pPr marL="0" lvl="4"/>
            <a:endParaRPr lang="de-DE" sz="1000" dirty="0">
              <a:solidFill>
                <a:schemeClr val="tx1"/>
              </a:solidFill>
              <a:latin typeface="+mj-lt"/>
              <a:ea typeface="+mj-ea"/>
              <a:cs typeface="+mj-cs"/>
            </a:endParaRPr>
          </a:p>
          <a:p>
            <a:pPr marL="0" lvl="4"/>
            <a:r>
              <a:rPr lang="de-DE" sz="2400" dirty="0">
                <a:solidFill>
                  <a:schemeClr val="tx1"/>
                </a:solidFill>
                <a:latin typeface="+mj-lt"/>
                <a:ea typeface="+mj-ea"/>
                <a:cs typeface="+mj-cs"/>
              </a:rPr>
              <a:t>WP.29 may which to consider further, whether to harmonize such porcesses/legislation on UN level or if this should be left open to the national jurisdictions.</a:t>
            </a:r>
          </a:p>
        </p:txBody>
      </p:sp>
    </p:spTree>
    <p:extLst>
      <p:ext uri="{BB962C8B-B14F-4D97-AF65-F5344CB8AC3E}">
        <p14:creationId xmlns:p14="http://schemas.microsoft.com/office/powerpoint/2010/main" val="1441651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4710</TotalTime>
  <Words>316</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Calibri</vt:lpstr>
      <vt:lpstr>Office Theme</vt:lpstr>
      <vt:lpstr>PowerPoint Presentation</vt:lpstr>
      <vt:lpstr>PowerPoint Presentation</vt:lpstr>
    </vt:vector>
  </TitlesOfParts>
  <Company>HMETC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Schenkenberger, Jens</dc:creator>
  <cp:lastModifiedBy>Francois Guichard</cp:lastModifiedBy>
  <cp:revision>251</cp:revision>
  <dcterms:created xsi:type="dcterms:W3CDTF">2017-02-17T12:02:37Z</dcterms:created>
  <dcterms:modified xsi:type="dcterms:W3CDTF">2019-02-04T09:05:32Z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