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74" r:id="rId2"/>
  </p:sldMasterIdLst>
  <p:notesMasterIdLst>
    <p:notesMasterId r:id="rId10"/>
  </p:notesMasterIdLst>
  <p:sldIdLst>
    <p:sldId id="256" r:id="rId3"/>
    <p:sldId id="263" r:id="rId4"/>
    <p:sldId id="264" r:id="rId5"/>
    <p:sldId id="265" r:id="rId6"/>
    <p:sldId id="267" r:id="rId7"/>
    <p:sldId id="268" r:id="rId8"/>
    <p:sldId id="269" r:id="rId9"/>
  </p:sldIdLst>
  <p:sldSz cx="9144000" cy="6858000" type="screen4x3"/>
  <p:notesSz cx="6735763" cy="9866313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338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828675" y="876300"/>
            <a:ext cx="5767388" cy="4325938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nl-NL" sz="1800" b="0" strike="noStrike" spc="-1">
                <a:solidFill>
                  <a:srgbClr val="000000"/>
                </a:solidFill>
                <a:latin typeface="Calibri"/>
              </a:rPr>
              <a:t>Click to move the slide</a:t>
            </a:r>
          </a:p>
        </p:txBody>
      </p:sp>
      <p:sp>
        <p:nvSpPr>
          <p:cNvPr id="83" name="PlaceHolder 2"/>
          <p:cNvSpPr>
            <a:spLocks noGrp="1"/>
          </p:cNvSpPr>
          <p:nvPr>
            <p:ph type="body"/>
          </p:nvPr>
        </p:nvSpPr>
        <p:spPr>
          <a:xfrm>
            <a:off x="742525" y="5479688"/>
            <a:ext cx="5939847" cy="5191079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en-US" sz="2000" b="0" strike="noStrike" spc="-1">
                <a:latin typeface="Arial"/>
              </a:rPr>
              <a:t>Click to edit the notes format</a:t>
            </a:r>
          </a:p>
        </p:txBody>
      </p:sp>
      <p:sp>
        <p:nvSpPr>
          <p:cNvPr id="84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22205" cy="576441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en-US" sz="1400" b="0" strike="noStrike" spc="-1">
                <a:latin typeface="Times New Roman"/>
              </a:rPr>
              <a:t> </a:t>
            </a:r>
          </a:p>
        </p:txBody>
      </p:sp>
      <p:sp>
        <p:nvSpPr>
          <p:cNvPr id="85" name="PlaceHolder 4"/>
          <p:cNvSpPr>
            <a:spLocks noGrp="1"/>
          </p:cNvSpPr>
          <p:nvPr>
            <p:ph type="dt"/>
          </p:nvPr>
        </p:nvSpPr>
        <p:spPr>
          <a:xfrm>
            <a:off x="4202692" y="0"/>
            <a:ext cx="3222205" cy="576441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r>
              <a:rPr lang="en-US" sz="1400" b="0" strike="noStrike" spc="-1">
                <a:latin typeface="Times New Roman"/>
              </a:rPr>
              <a:t> </a:t>
            </a:r>
          </a:p>
        </p:txBody>
      </p:sp>
      <p:sp>
        <p:nvSpPr>
          <p:cNvPr id="86" name="PlaceHolder 5"/>
          <p:cNvSpPr>
            <a:spLocks noGrp="1"/>
          </p:cNvSpPr>
          <p:nvPr>
            <p:ph type="ftr"/>
          </p:nvPr>
        </p:nvSpPr>
        <p:spPr>
          <a:xfrm>
            <a:off x="0" y="10959765"/>
            <a:ext cx="3222205" cy="576441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en-US" sz="1400" b="0" strike="noStrike" spc="-1">
                <a:latin typeface="Times New Roman"/>
              </a:rPr>
              <a:t> </a:t>
            </a:r>
          </a:p>
        </p:txBody>
      </p:sp>
      <p:sp>
        <p:nvSpPr>
          <p:cNvPr id="87" name="PlaceHolder 6"/>
          <p:cNvSpPr>
            <a:spLocks noGrp="1"/>
          </p:cNvSpPr>
          <p:nvPr>
            <p:ph type="sldNum"/>
          </p:nvPr>
        </p:nvSpPr>
        <p:spPr>
          <a:xfrm>
            <a:off x="4202692" y="10959765"/>
            <a:ext cx="3222205" cy="576441"/>
          </a:xfrm>
          <a:prstGeom prst="rect">
            <a:avLst/>
          </a:prstGeom>
        </p:spPr>
        <p:txBody>
          <a:bodyPr lIns="0" tIns="0" rIns="0" bIns="0" anchor="b"/>
          <a:lstStyle/>
          <a:p>
            <a:pPr algn="r"/>
            <a:fld id="{F02A3888-673D-4689-AF99-D29484F8A26A}" type="slidenum">
              <a:rPr lang="en-US" sz="1400" b="0" strike="noStrike" spc="-1">
                <a:latin typeface="Times New Roman"/>
              </a:rPr>
              <a:t>‹#›</a:t>
            </a:fld>
            <a:endParaRPr lang="en-US" sz="14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2975363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</p:spPr>
      </p:sp>
      <p:sp>
        <p:nvSpPr>
          <p:cNvPr id="105" name="PlaceHolder 2"/>
          <p:cNvSpPr>
            <a:spLocks noGrp="1"/>
          </p:cNvSpPr>
          <p:nvPr>
            <p:ph type="body"/>
          </p:nvPr>
        </p:nvSpPr>
        <p:spPr>
          <a:xfrm>
            <a:off x="673576" y="4686499"/>
            <a:ext cx="5388257" cy="4439452"/>
          </a:xfrm>
          <a:prstGeom prst="rect">
            <a:avLst/>
          </a:prstGeom>
        </p:spPr>
        <p:txBody>
          <a:bodyPr/>
          <a:lstStyle/>
          <a:p>
            <a:endParaRPr lang="en-US" sz="2000" b="0" strike="noStrike" spc="-1">
              <a:latin typeface="Arial"/>
            </a:endParaRPr>
          </a:p>
        </p:txBody>
      </p:sp>
      <p:sp>
        <p:nvSpPr>
          <p:cNvPr id="106" name="TextShape 3"/>
          <p:cNvSpPr txBox="1"/>
          <p:nvPr/>
        </p:nvSpPr>
        <p:spPr>
          <a:xfrm>
            <a:off x="3815518" y="9371444"/>
            <a:ext cx="2918477" cy="492927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3D44F11D-34D0-4340-890E-88E39FCDE99E}" type="slidenum">
              <a:rPr lang="en-US" sz="1200" b="0" strike="noStrike" spc="-1">
                <a:solidFill>
                  <a:srgbClr val="000000"/>
                </a:solidFill>
                <a:latin typeface="+mn-lt"/>
                <a:ea typeface="+mn-ea"/>
              </a:rPr>
              <a:t>1</a:t>
            </a:fld>
            <a:endParaRPr lang="en-US" sz="1200" b="0" strike="noStrike" spc="-1">
              <a:latin typeface="Times New Roman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830263" y="876300"/>
            <a:ext cx="5765800" cy="4325938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algn="r"/>
            <a:fld id="{F02A3888-673D-4689-AF99-D29484F8A26A}" type="slidenum">
              <a:rPr lang="en-US" sz="1400" b="0" strike="noStrike" spc="-1" smtClean="0">
                <a:latin typeface="Times New Roman"/>
              </a:rPr>
              <a:t>2</a:t>
            </a:fld>
            <a:endParaRPr lang="en-US" sz="14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1164541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nl-NL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nl-NL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nl-NL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3239640" y="160020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6022080" y="160020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457200" y="396432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3239640" y="396432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6022080" y="396432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7067B-EC95-4D52-B75B-89505ECF47FE}" type="datetimeFigureOut">
              <a:rPr lang="nl-NL" smtClean="0"/>
              <a:t>24-1-2019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10924-724E-460E-9938-72F79FCB2A7C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419238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7067B-EC95-4D52-B75B-89505ECF47FE}" type="datetimeFigureOut">
              <a:rPr lang="nl-NL" smtClean="0"/>
              <a:t>24-1-2019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10924-724E-460E-9938-72F79FCB2A7C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416927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7067B-EC95-4D52-B75B-89505ECF47FE}" type="datetimeFigureOut">
              <a:rPr lang="nl-NL" smtClean="0"/>
              <a:t>24-1-2019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10924-724E-460E-9938-72F79FCB2A7C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633648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7067B-EC95-4D52-B75B-89505ECF47FE}" type="datetimeFigureOut">
              <a:rPr lang="nl-NL" smtClean="0"/>
              <a:t>24-1-2019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10924-724E-460E-9938-72F79FCB2A7C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2195640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7067B-EC95-4D52-B75B-89505ECF47FE}" type="datetimeFigureOut">
              <a:rPr lang="nl-NL" smtClean="0"/>
              <a:t>24-1-2019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10924-724E-460E-9938-72F79FCB2A7C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3639084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7067B-EC95-4D52-B75B-89505ECF47FE}" type="datetimeFigureOut">
              <a:rPr lang="nl-NL" smtClean="0"/>
              <a:t>24-1-2019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10924-724E-460E-9938-72F79FCB2A7C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8243649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7067B-EC95-4D52-B75B-89505ECF47FE}" type="datetimeFigureOut">
              <a:rPr lang="nl-NL" smtClean="0"/>
              <a:t>24-1-2019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10924-724E-460E-9938-72F79FCB2A7C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156854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nl-NL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7067B-EC95-4D52-B75B-89505ECF47FE}" type="datetimeFigureOut">
              <a:rPr lang="nl-NL" smtClean="0"/>
              <a:t>24-1-2019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10924-724E-460E-9938-72F79FCB2A7C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3984246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7067B-EC95-4D52-B75B-89505ECF47FE}" type="datetimeFigureOut">
              <a:rPr lang="nl-NL" smtClean="0"/>
              <a:t>24-1-2019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10924-724E-460E-9938-72F79FCB2A7C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5077265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7067B-EC95-4D52-B75B-89505ECF47FE}" type="datetimeFigureOut">
              <a:rPr lang="nl-NL" smtClean="0"/>
              <a:t>24-1-2019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10924-724E-460E-9938-72F79FCB2A7C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3593823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7067B-EC95-4D52-B75B-89505ECF47FE}" type="datetimeFigureOut">
              <a:rPr lang="nl-NL" smtClean="0"/>
              <a:t>24-1-2019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10924-724E-460E-9938-72F79FCB2A7C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700553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nl-NL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nl-NL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nl-NL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2977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nl-NL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nl-NL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nl-NL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nl-NL" sz="4400" b="0" strike="noStrike" spc="-1">
                <a:solidFill>
                  <a:srgbClr val="000000"/>
                </a:solidFill>
                <a:latin typeface="Calibri"/>
              </a:rPr>
              <a:t>Klik om de stijl te bewerken</a:t>
            </a:r>
          </a:p>
        </p:txBody>
      </p:sp>
      <p:sp>
        <p:nvSpPr>
          <p:cNvPr id="6" name="PlaceHolder 2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fld id="{5DAB8B57-6168-44C8-BBA1-51281CDAD602}" type="datetime">
              <a:rPr lang="en-US" sz="1200" b="0" strike="noStrike" spc="-1">
                <a:solidFill>
                  <a:srgbClr val="8B8B8B"/>
                </a:solidFill>
                <a:latin typeface="Calibri"/>
              </a:rPr>
              <a:t>1/24/2019</a:t>
            </a:fld>
            <a:endParaRPr lang="en-US" sz="1200" b="0" strike="noStrike" spc="-1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/>
          <a:lstStyle/>
          <a:p>
            <a:endParaRPr lang="en-US" sz="2400" b="0" strike="noStrike" spc="-1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CF5C2B08-6F4B-45EB-B014-59701702C745}" type="slidenum">
              <a:rPr lang="en-US" sz="1200" b="0" strike="noStrike" spc="-1">
                <a:solidFill>
                  <a:srgbClr val="8B8B8B"/>
                </a:solidFill>
                <a:latin typeface="Calibri"/>
              </a:rPr>
              <a:t>‹#›</a:t>
            </a:fld>
            <a:endParaRPr lang="en-US" sz="1200" b="0" strike="noStrike" spc="-1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nl-NL" sz="3200" b="0" strike="noStrike" spc="-1">
                <a:solidFill>
                  <a:srgbClr val="000000"/>
                </a:solidFill>
                <a:latin typeface="Calibri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nl-NL" sz="2400" b="0" strike="noStrike" spc="-1">
                <a:solidFill>
                  <a:srgbClr val="000000"/>
                </a:solidFill>
                <a:latin typeface="Calibri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nl-NL" sz="2000" b="0" strike="noStrike" spc="-1">
                <a:solidFill>
                  <a:srgbClr val="000000"/>
                </a:solidFill>
                <a:latin typeface="Calibri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nl-NL" sz="2000" b="0" strike="noStrike" spc="-1">
                <a:solidFill>
                  <a:srgbClr val="000000"/>
                </a:solidFill>
                <a:latin typeface="Calibri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nl-NL" sz="2000" b="0" strike="noStrike" spc="-1">
                <a:solidFill>
                  <a:srgbClr val="000000"/>
                </a:solidFill>
                <a:latin typeface="Calibri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nl-NL" sz="2000" b="0" strike="noStrike" spc="-1">
                <a:solidFill>
                  <a:srgbClr val="000000"/>
                </a:solidFill>
                <a:latin typeface="Calibri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nl-NL" sz="2000" b="0" strike="noStrike" spc="-1">
                <a:solidFill>
                  <a:srgbClr val="000000"/>
                </a:solidFill>
                <a:latin typeface="Calibri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77067B-EC95-4D52-B75B-89505ECF47FE}" type="datetimeFigureOut">
              <a:rPr lang="nl-NL" smtClean="0"/>
              <a:t>24-1-2019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110924-724E-460E-9938-72F79FCB2A7C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17168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TextShape 1"/>
          <p:cNvSpPr txBox="1"/>
          <p:nvPr/>
        </p:nvSpPr>
        <p:spPr>
          <a:xfrm>
            <a:off x="179512" y="2130480"/>
            <a:ext cx="8423640" cy="146952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nl-NL" sz="4000" b="0" strike="noStrike" spc="-1" dirty="0">
                <a:solidFill>
                  <a:srgbClr val="000000"/>
                </a:solidFill>
                <a:latin typeface="Calibri"/>
              </a:rPr>
              <a:t>Report of </a:t>
            </a:r>
            <a:r>
              <a:rPr lang="nl-NL" sz="4000" spc="-1" dirty="0">
                <a:solidFill>
                  <a:srgbClr val="000000"/>
                </a:solidFill>
                <a:latin typeface="Calibri"/>
              </a:rPr>
              <a:t>the Group on </a:t>
            </a:r>
            <a:r>
              <a:rPr lang="nl-NL" sz="4000" b="0" strike="noStrike" spc="-1" dirty="0">
                <a:solidFill>
                  <a:srgbClr val="000000"/>
                </a:solidFill>
                <a:latin typeface="Calibri"/>
              </a:rPr>
              <a:t>Validation Method for Automated Driving (VMAD) to GRVA</a:t>
            </a:r>
          </a:p>
        </p:txBody>
      </p:sp>
      <p:sp>
        <p:nvSpPr>
          <p:cNvPr id="89" name="TextShape 2"/>
          <p:cNvSpPr txBox="1"/>
          <p:nvPr/>
        </p:nvSpPr>
        <p:spPr>
          <a:xfrm>
            <a:off x="1371600" y="3886200"/>
            <a:ext cx="6400440" cy="175212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algn="ctr">
              <a:lnSpc>
                <a:spcPct val="100000"/>
              </a:lnSpc>
              <a:spcBef>
                <a:spcPts val="641"/>
              </a:spcBef>
            </a:pPr>
            <a:r>
              <a:rPr lang="en-US" sz="3200" b="0" strike="noStrike" spc="-1" dirty="0">
                <a:solidFill>
                  <a:srgbClr val="8B8B8B"/>
                </a:solidFill>
                <a:latin typeface="Calibri"/>
              </a:rPr>
              <a:t>January 2019</a:t>
            </a:r>
          </a:p>
          <a:p>
            <a:pPr algn="ctr">
              <a:lnSpc>
                <a:spcPct val="100000"/>
              </a:lnSpc>
              <a:spcBef>
                <a:spcPts val="641"/>
              </a:spcBef>
            </a:pPr>
            <a:r>
              <a:rPr lang="en-US" sz="3200" spc="-1" dirty="0">
                <a:solidFill>
                  <a:srgbClr val="8B8B8B"/>
                </a:solidFill>
                <a:latin typeface="Calibri"/>
              </a:rPr>
              <a:t>Geneva</a:t>
            </a:r>
            <a:endParaRPr lang="en-US" sz="3200" b="0" strike="noStrike" spc="-1" dirty="0">
              <a:latin typeface="Arial"/>
            </a:endParaRPr>
          </a:p>
        </p:txBody>
      </p:sp>
      <p:sp>
        <p:nvSpPr>
          <p:cNvPr id="90" name="CustomShape 3"/>
          <p:cNvSpPr/>
          <p:nvPr/>
        </p:nvSpPr>
        <p:spPr>
          <a:xfrm>
            <a:off x="4391332" y="760064"/>
            <a:ext cx="4140668" cy="36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r">
              <a:lnSpc>
                <a:spcPct val="100000"/>
              </a:lnSpc>
            </a:pPr>
            <a:r>
              <a:rPr lang="en-US" sz="1800" b="0" u="sng" strike="noStrike" spc="-1" dirty="0">
                <a:solidFill>
                  <a:srgbClr val="000000"/>
                </a:solidFill>
                <a:latin typeface="Calibri"/>
              </a:rPr>
              <a:t>Informal document</a:t>
            </a:r>
            <a:r>
              <a:rPr lang="en-US" sz="18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1800" b="1" strike="noStrike" spc="-1" dirty="0">
                <a:solidFill>
                  <a:srgbClr val="000000"/>
                </a:solidFill>
                <a:latin typeface="Calibri"/>
              </a:rPr>
              <a:t>GRVA-02-13</a:t>
            </a:r>
            <a:br>
              <a:rPr lang="en-US" sz="1800" b="0" strike="noStrike" spc="-1" dirty="0">
                <a:solidFill>
                  <a:srgbClr val="000000"/>
                </a:solidFill>
                <a:latin typeface="Calibri"/>
              </a:rPr>
            </a:br>
            <a:r>
              <a:rPr lang="en-US" sz="1800" b="0" strike="noStrike" spc="-1" dirty="0">
                <a:solidFill>
                  <a:srgbClr val="000000"/>
                </a:solidFill>
                <a:latin typeface="Calibri"/>
              </a:rPr>
              <a:t>2nd GRVA, 28 January – 1 February 2019</a:t>
            </a:r>
          </a:p>
          <a:p>
            <a:pPr algn="r">
              <a:lnSpc>
                <a:spcPct val="100000"/>
              </a:lnSpc>
            </a:pPr>
            <a:r>
              <a:rPr lang="en-US" spc="-1" dirty="0">
                <a:solidFill>
                  <a:srgbClr val="000000"/>
                </a:solidFill>
                <a:latin typeface="Calibri"/>
              </a:rPr>
              <a:t>Provisional agenda item 5 (a)</a:t>
            </a:r>
            <a:endParaRPr lang="en-US" sz="1800" b="0" strike="noStrike" spc="-1" dirty="0">
              <a:latin typeface="Arial"/>
            </a:endParaRPr>
          </a:p>
        </p:txBody>
      </p:sp>
      <p:sp>
        <p:nvSpPr>
          <p:cNvPr id="91" name="CustomShape 4"/>
          <p:cNvSpPr/>
          <p:nvPr/>
        </p:nvSpPr>
        <p:spPr>
          <a:xfrm>
            <a:off x="358956" y="730980"/>
            <a:ext cx="4032376" cy="36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br>
              <a:rPr lang="en-US" sz="1800" b="0" strike="noStrike" spc="-1" dirty="0">
                <a:solidFill>
                  <a:srgbClr val="000000"/>
                </a:solidFill>
                <a:latin typeface="Calibri"/>
              </a:rPr>
            </a:br>
            <a:r>
              <a:rPr lang="en-US" sz="1800" b="0" strike="noStrike" spc="-1" dirty="0">
                <a:solidFill>
                  <a:srgbClr val="000000"/>
                </a:solidFill>
                <a:latin typeface="Calibri"/>
              </a:rPr>
              <a:t>Transmitted by Co-Chairs of VMAD</a:t>
            </a:r>
            <a:endParaRPr lang="en-US" sz="1800" b="0" strike="noStrike" spc="-1" dirty="0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nl-NL" sz="3600" spc="-1" dirty="0">
                <a:solidFill>
                  <a:srgbClr val="000000"/>
                </a:solidFill>
                <a:latin typeface="Calibri"/>
              </a:rPr>
              <a:t>Background</a:t>
            </a:r>
            <a:endParaRPr lang="nl-NL" sz="36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3" name="TextShape 2"/>
          <p:cNvSpPr txBox="1"/>
          <p:nvPr/>
        </p:nvSpPr>
        <p:spPr>
          <a:xfrm>
            <a:off x="457200" y="1268760"/>
            <a:ext cx="8229240" cy="4968552"/>
          </a:xfrm>
          <a:prstGeom prst="rect">
            <a:avLst/>
          </a:prstGeom>
          <a:noFill/>
          <a:ln>
            <a:noFill/>
          </a:ln>
        </p:spPr>
        <p:txBody>
          <a:bodyPr>
            <a:normAutofit fontScale="95500"/>
          </a:bodyPr>
          <a:lstStyle/>
          <a:p>
            <a:pPr marL="36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</a:pPr>
            <a:r>
              <a:rPr lang="nl-NL" sz="2400" b="0" strike="noStrike" spc="-1" dirty="0">
                <a:solidFill>
                  <a:srgbClr val="000000"/>
                </a:solidFill>
                <a:latin typeface="Calibri"/>
              </a:rPr>
              <a:t>First GRVA (September 2018, Geneva)</a:t>
            </a:r>
          </a:p>
          <a:p>
            <a:pPr marL="457560" indent="-457200">
              <a:spcBef>
                <a:spcPts val="641"/>
              </a:spcBef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en-US" altLang="ja-JP" sz="2400" spc="-1" dirty="0">
                <a:solidFill>
                  <a:srgbClr val="000000"/>
                </a:solidFill>
                <a:latin typeface="Calibri"/>
              </a:rPr>
              <a:t>Two subgroups </a:t>
            </a:r>
            <a:r>
              <a:rPr lang="en-US" sz="2400" spc="-1" dirty="0">
                <a:solidFill>
                  <a:srgbClr val="000000"/>
                </a:solidFill>
                <a:latin typeface="Calibri"/>
              </a:rPr>
              <a:t>of the Task Force on Automated Vehicle Testing (“</a:t>
            </a:r>
            <a:r>
              <a:rPr lang="en-US" sz="2400" spc="-1" dirty="0" err="1">
                <a:solidFill>
                  <a:srgbClr val="000000"/>
                </a:solidFill>
                <a:latin typeface="Calibri"/>
              </a:rPr>
              <a:t>AutoVeh</a:t>
            </a:r>
            <a:r>
              <a:rPr lang="en-US" sz="2400" spc="-1" dirty="0">
                <a:solidFill>
                  <a:srgbClr val="000000"/>
                </a:solidFill>
                <a:latin typeface="Calibri"/>
              </a:rPr>
              <a:t>”)</a:t>
            </a:r>
            <a:r>
              <a:rPr lang="ja-JP" altLang="en-US" sz="2400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altLang="ja-JP" sz="2400" spc="-1" dirty="0">
                <a:solidFill>
                  <a:srgbClr val="000000"/>
                </a:solidFill>
                <a:latin typeface="Calibri"/>
              </a:rPr>
              <a:t>called "SG-1" and "SG-2" presented </a:t>
            </a:r>
            <a:r>
              <a:rPr lang="en-US" sz="2400" spc="-1" dirty="0" err="1">
                <a:solidFill>
                  <a:srgbClr val="000000"/>
                </a:solidFill>
                <a:latin typeface="Calibri"/>
              </a:rPr>
              <a:t>ToRs</a:t>
            </a:r>
            <a:r>
              <a:rPr lang="en-US" sz="2400" spc="-1" dirty="0">
                <a:solidFill>
                  <a:srgbClr val="000000"/>
                </a:solidFill>
                <a:latin typeface="Calibri"/>
              </a:rPr>
              <a:t> of both groups (GRVA-01-07 and GRVA-01-11).</a:t>
            </a:r>
          </a:p>
          <a:p>
            <a:pPr marL="457560" indent="-457200">
              <a:spcBef>
                <a:spcPts val="641"/>
              </a:spcBef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en-US" sz="2400" spc="-1" dirty="0">
                <a:solidFill>
                  <a:srgbClr val="000000"/>
                </a:solidFill>
                <a:latin typeface="Calibri"/>
              </a:rPr>
              <a:t>GRVA agreed that the groups continue to work until the next GRVA session, and suggested that the group should refine the </a:t>
            </a:r>
            <a:r>
              <a:rPr lang="en-US" sz="2400" spc="-1" dirty="0" err="1">
                <a:solidFill>
                  <a:srgbClr val="000000"/>
                </a:solidFill>
                <a:latin typeface="Calibri"/>
              </a:rPr>
              <a:t>ToRs</a:t>
            </a:r>
            <a:r>
              <a:rPr lang="en-US" sz="2400" spc="-1" dirty="0">
                <a:solidFill>
                  <a:srgbClr val="000000"/>
                </a:solidFill>
                <a:latin typeface="Calibri"/>
              </a:rPr>
              <a:t> to develop the novel innovative concept to verify the compliance with technical requirements and to demonstrate the validity of the new approach.</a:t>
            </a:r>
          </a:p>
          <a:p>
            <a:pPr marL="914760" lvl="1" indent="-457200">
              <a:spcBef>
                <a:spcPts val="641"/>
              </a:spcBef>
              <a:buClr>
                <a:srgbClr val="000000"/>
              </a:buClr>
              <a:buFont typeface="Arial" panose="020B0604020202020204" pitchFamily="34" charset="0"/>
              <a:buChar char="•"/>
            </a:pPr>
            <a:endParaRPr lang="nl-NL" sz="1300" b="0" strike="noStrike" spc="-1" dirty="0">
              <a:solidFill>
                <a:srgbClr val="000000"/>
              </a:solidFill>
              <a:latin typeface="Calibri"/>
            </a:endParaRPr>
          </a:p>
          <a:p>
            <a:pPr marL="36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</a:pPr>
            <a:r>
              <a:rPr lang="nl-NL" sz="2400" spc="-1" dirty="0">
                <a:solidFill>
                  <a:srgbClr val="000000"/>
                </a:solidFill>
                <a:latin typeface="Calibri"/>
              </a:rPr>
              <a:t>176th WP29 (Nov</a:t>
            </a:r>
            <a:r>
              <a:rPr lang="ja-JP" altLang="en-US" sz="2400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altLang="ja-JP" sz="2400" spc="-1" dirty="0">
                <a:solidFill>
                  <a:srgbClr val="000000"/>
                </a:solidFill>
                <a:latin typeface="Calibri"/>
              </a:rPr>
              <a:t>20</a:t>
            </a:r>
            <a:r>
              <a:rPr lang="nl-NL" sz="2400" spc="-1" dirty="0">
                <a:solidFill>
                  <a:srgbClr val="000000"/>
                </a:solidFill>
                <a:latin typeface="Calibri"/>
              </a:rPr>
              <a:t>18, Geneva)</a:t>
            </a:r>
            <a:endParaRPr lang="nl-NL" sz="2400" b="0" strike="noStrike" spc="-1" dirty="0">
              <a:solidFill>
                <a:srgbClr val="000000"/>
              </a:solidFill>
              <a:latin typeface="Calibri"/>
            </a:endParaRPr>
          </a:p>
          <a:p>
            <a:pPr marL="457200" indent="-457200">
              <a:spcBef>
                <a:spcPts val="641"/>
              </a:spcBef>
              <a:buFont typeface="Arial" panose="020B0604020202020204" pitchFamily="34" charset="0"/>
              <a:buChar char="•"/>
            </a:pPr>
            <a:r>
              <a:rPr lang="nl-NL" sz="2400" b="0" strike="noStrike" spc="-1" dirty="0">
                <a:solidFill>
                  <a:srgbClr val="000000"/>
                </a:solidFill>
                <a:latin typeface="Calibri"/>
              </a:rPr>
              <a:t>WP29 has identified seven priority topics for automated and connected vehicles including “new assessment/test methods”.</a:t>
            </a:r>
          </a:p>
        </p:txBody>
      </p:sp>
    </p:spTree>
    <p:extLst>
      <p:ext uri="{BB962C8B-B14F-4D97-AF65-F5344CB8AC3E}">
        <p14:creationId xmlns:p14="http://schemas.microsoft.com/office/powerpoint/2010/main" val="4171275093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nl-NL" sz="3600" dirty="0"/>
              <a:t>3rd Subgroup meetings (Oct 2018, Niigata, Japan)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79512" y="1340768"/>
            <a:ext cx="8784976" cy="4525963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nl-NL" sz="2800" dirty="0"/>
              <a:t>Participation from Canada, China, Japan, Korea, Netherlands, Sweden, Singapore, UK, US, AAPC, Cieca, Cita, Clepa, OICA and Uber</a:t>
            </a:r>
          </a:p>
          <a:p>
            <a:pPr marL="514350" indent="-514350">
              <a:buFont typeface="+mj-lt"/>
              <a:buAutoNum type="arabicPeriod"/>
            </a:pPr>
            <a:r>
              <a:rPr lang="nl-NL" sz="2800" dirty="0"/>
              <a:t>Presentations on aproaches and guidelines by China, Netherlands, Japan, AAPC, OICA, Uber</a:t>
            </a:r>
          </a:p>
          <a:p>
            <a:pPr marL="514350" indent="-514350">
              <a:buFont typeface="+mj-lt"/>
              <a:buAutoNum type="arabicPeriod"/>
            </a:pPr>
            <a:r>
              <a:rPr lang="nl-NL" sz="2800" dirty="0"/>
              <a:t>General </a:t>
            </a:r>
            <a:r>
              <a:rPr lang="nl-NL" sz="2800" dirty="0" err="1"/>
              <a:t>conclusion</a:t>
            </a:r>
            <a:r>
              <a:rPr lang="nl-NL" sz="2800" dirty="0"/>
              <a:t>: </a:t>
            </a:r>
            <a:r>
              <a:rPr lang="nl-NL" sz="2800" dirty="0" err="1"/>
              <a:t>there</a:t>
            </a:r>
            <a:r>
              <a:rPr lang="nl-NL" sz="2800" dirty="0"/>
              <a:t> is </a:t>
            </a:r>
            <a:r>
              <a:rPr lang="nl-NL" sz="2800" dirty="0" err="1"/>
              <a:t>convergence</a:t>
            </a:r>
            <a:r>
              <a:rPr lang="nl-NL" sz="2800" dirty="0"/>
              <a:t> in </a:t>
            </a:r>
            <a:r>
              <a:rPr lang="nl-NL" sz="2800" dirty="0" err="1"/>
              <a:t>safety</a:t>
            </a:r>
            <a:r>
              <a:rPr lang="nl-NL" sz="2800" dirty="0"/>
              <a:t> </a:t>
            </a:r>
            <a:r>
              <a:rPr lang="nl-NL" sz="2800" dirty="0" err="1"/>
              <a:t>elements</a:t>
            </a:r>
            <a:r>
              <a:rPr lang="nl-NL" sz="2800" dirty="0"/>
              <a:t> </a:t>
            </a:r>
            <a:r>
              <a:rPr lang="nl-NL" sz="2800" dirty="0" err="1"/>
              <a:t>included</a:t>
            </a:r>
            <a:r>
              <a:rPr lang="nl-NL" sz="2800" dirty="0"/>
              <a:t> in </a:t>
            </a:r>
            <a:r>
              <a:rPr lang="nl-NL" sz="2800" dirty="0" err="1"/>
              <a:t>the</a:t>
            </a:r>
            <a:r>
              <a:rPr lang="nl-NL" sz="2800" dirty="0"/>
              <a:t> </a:t>
            </a:r>
            <a:r>
              <a:rPr lang="nl-NL" sz="2800" dirty="0" err="1"/>
              <a:t>guidelines</a:t>
            </a:r>
            <a:r>
              <a:rPr lang="nl-NL" sz="2800" dirty="0"/>
              <a:t> in </a:t>
            </a:r>
            <a:r>
              <a:rPr lang="nl-NL" sz="2800" dirty="0" err="1"/>
              <a:t>general</a:t>
            </a:r>
            <a:r>
              <a:rPr lang="nl-NL" sz="2800" dirty="0"/>
              <a:t> </a:t>
            </a:r>
            <a:r>
              <a:rPr lang="nl-NL" sz="2800" dirty="0" err="1"/>
              <a:t>and</a:t>
            </a:r>
            <a:r>
              <a:rPr lang="nl-NL" sz="2800" dirty="0"/>
              <a:t> </a:t>
            </a:r>
            <a:r>
              <a:rPr lang="nl-NL" sz="2800" dirty="0" err="1"/>
              <a:t>validation</a:t>
            </a:r>
            <a:r>
              <a:rPr lang="nl-NL" sz="2800" dirty="0"/>
              <a:t> </a:t>
            </a:r>
            <a:r>
              <a:rPr lang="nl-NL" sz="2800" dirty="0" err="1"/>
              <a:t>method</a:t>
            </a:r>
            <a:r>
              <a:rPr lang="nl-NL" sz="2800" dirty="0"/>
              <a:t> in </a:t>
            </a:r>
            <a:r>
              <a:rPr lang="nl-NL" sz="2800" dirty="0" err="1"/>
              <a:t>particular</a:t>
            </a:r>
            <a:endParaRPr lang="nl-NL" sz="2800" dirty="0"/>
          </a:p>
          <a:p>
            <a:pPr marL="514350" indent="-514350">
              <a:buFont typeface="+mj-lt"/>
              <a:buAutoNum type="arabicPeriod"/>
            </a:pPr>
            <a:r>
              <a:rPr lang="nl-NL" sz="2800" dirty="0"/>
              <a:t>ToR: fruitful discussion in response to GRVA suggestion, resulting in ONE compact and comprehensive revision with new name VMAD (Validation Method for </a:t>
            </a:r>
            <a:r>
              <a:rPr lang="nl-NL" altLang="ja-JP" sz="2800" spc="-1" dirty="0">
                <a:solidFill>
                  <a:srgbClr val="000000"/>
                </a:solidFill>
              </a:rPr>
              <a:t>Automated Driving).</a:t>
            </a:r>
            <a:endParaRPr lang="nl-NL" sz="2800" dirty="0"/>
          </a:p>
        </p:txBody>
      </p:sp>
    </p:spTree>
    <p:extLst>
      <p:ext uri="{BB962C8B-B14F-4D97-AF65-F5344CB8AC3E}">
        <p14:creationId xmlns:p14="http://schemas.microsoft.com/office/powerpoint/2010/main" val="32382371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TextShape 1"/>
          <p:cNvSpPr txBox="1"/>
          <p:nvPr/>
        </p:nvSpPr>
        <p:spPr>
          <a:xfrm>
            <a:off x="-508" y="274680"/>
            <a:ext cx="9145016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nl-NL" sz="3200" spc="-1" dirty="0">
                <a:solidFill>
                  <a:srgbClr val="000000"/>
                </a:solidFill>
                <a:latin typeface="Calibri"/>
              </a:rPr>
              <a:t>1st VMAD</a:t>
            </a:r>
            <a:r>
              <a:rPr lang="nl-NL" sz="3200" b="0" strike="noStrike" spc="-1" dirty="0">
                <a:solidFill>
                  <a:srgbClr val="000000"/>
                </a:solidFill>
                <a:latin typeface="Calibri"/>
              </a:rPr>
              <a:t> meeting </a:t>
            </a:r>
            <a:r>
              <a:rPr lang="nl-NL" altLang="ja-JP" sz="3200" dirty="0"/>
              <a:t>(Jan 2019, Hang Zhou, China)</a:t>
            </a:r>
            <a:endParaRPr lang="nl-NL" sz="32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3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>
            <a:normAutofit fontScale="88000" lnSpcReduction="10000"/>
          </a:bodyPr>
          <a:lstStyle/>
          <a:p>
            <a:pPr marL="514710" indent="-514350">
              <a:spcBef>
                <a:spcPts val="641"/>
              </a:spcBef>
              <a:buClr>
                <a:srgbClr val="000000"/>
              </a:buClr>
              <a:buFont typeface="+mj-lt"/>
              <a:buAutoNum type="arabicPeriod"/>
            </a:pPr>
            <a:r>
              <a:rPr lang="nl-NL" sz="3200" b="0" strike="noStrike" spc="-1" dirty="0">
                <a:solidFill>
                  <a:srgbClr val="000000"/>
                </a:solidFill>
                <a:latin typeface="Calibri"/>
              </a:rPr>
              <a:t>Participation from </a:t>
            </a:r>
            <a:r>
              <a:rPr lang="nl-NL" altLang="ja-JP" sz="3200" dirty="0"/>
              <a:t>Canada, China, EC, France, Japan, Korea, Netherlands, Russian Federation, UK, AAPC, Cieca, Cita, Clepa, OICA, SAE and Intel/Mobileye</a:t>
            </a:r>
          </a:p>
          <a:p>
            <a:pPr marL="514710" indent="-51435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+mj-lt"/>
              <a:buAutoNum type="arabicPeriod"/>
            </a:pPr>
            <a:r>
              <a:rPr lang="nl-NL" sz="3200" b="0" strike="noStrike" spc="-1" dirty="0">
                <a:solidFill>
                  <a:srgbClr val="000000"/>
                </a:solidFill>
                <a:latin typeface="Calibri"/>
              </a:rPr>
              <a:t>Presentation on comparison of existing guidelines for AD</a:t>
            </a:r>
          </a:p>
          <a:p>
            <a:pPr marL="514710" indent="-51435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+mj-lt"/>
              <a:buAutoNum type="arabicPeriod"/>
            </a:pPr>
            <a:r>
              <a:rPr lang="nl-NL" sz="3200" b="0" strike="noStrike" spc="-1" dirty="0" err="1">
                <a:solidFill>
                  <a:srgbClr val="000000"/>
                </a:solidFill>
                <a:latin typeface="Calibri"/>
              </a:rPr>
              <a:t>Presentations</a:t>
            </a:r>
            <a:r>
              <a:rPr lang="nl-NL" sz="3200" b="0" strike="noStrike" spc="-1" dirty="0">
                <a:solidFill>
                  <a:srgbClr val="000000"/>
                </a:solidFill>
                <a:latin typeface="Calibri"/>
              </a:rPr>
              <a:t> on identification of different topics for work</a:t>
            </a:r>
          </a:p>
          <a:p>
            <a:pPr marL="971910" lvl="1" indent="-514350">
              <a:spcBef>
                <a:spcPts val="641"/>
              </a:spcBef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nl-NL" sz="3200" b="0" strike="noStrike" spc="-1" dirty="0">
                <a:solidFill>
                  <a:srgbClr val="000000"/>
                </a:solidFill>
                <a:latin typeface="Calibri"/>
              </a:rPr>
              <a:t>Applicable Traffic scenario</a:t>
            </a:r>
          </a:p>
          <a:p>
            <a:pPr marL="971910" lvl="1" indent="-514350">
              <a:spcBef>
                <a:spcPts val="641"/>
              </a:spcBef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nl-NL" sz="3200" b="0" strike="noStrike" spc="-1" dirty="0" err="1">
                <a:solidFill>
                  <a:srgbClr val="000000"/>
                </a:solidFill>
                <a:latin typeface="Calibri"/>
              </a:rPr>
              <a:t>Examples</a:t>
            </a:r>
            <a:r>
              <a:rPr lang="nl-NL" sz="3200" b="0" strike="noStrike" spc="-1" dirty="0">
                <a:solidFill>
                  <a:srgbClr val="000000"/>
                </a:solidFill>
                <a:latin typeface="Calibri"/>
              </a:rPr>
              <a:t> of </a:t>
            </a:r>
            <a:r>
              <a:rPr lang="nl-NL" sz="3200" b="0" strike="noStrike" spc="-1" dirty="0" err="1">
                <a:solidFill>
                  <a:srgbClr val="000000"/>
                </a:solidFill>
                <a:latin typeface="Calibri"/>
              </a:rPr>
              <a:t>validation</a:t>
            </a:r>
            <a:r>
              <a:rPr lang="nl-NL" sz="3200" b="0" strike="noStrike" spc="-1" dirty="0">
                <a:solidFill>
                  <a:srgbClr val="000000"/>
                </a:solidFill>
                <a:latin typeface="Calibri"/>
              </a:rPr>
              <a:t> AD </a:t>
            </a:r>
            <a:r>
              <a:rPr lang="nl-NL" sz="3200" b="0" strike="noStrike" spc="-1" dirty="0" err="1">
                <a:solidFill>
                  <a:srgbClr val="000000"/>
                </a:solidFill>
                <a:latin typeface="Calibri"/>
              </a:rPr>
              <a:t>by</a:t>
            </a:r>
            <a:r>
              <a:rPr lang="nl-NL" sz="3200" b="0" strike="noStrike" spc="-1" dirty="0">
                <a:solidFill>
                  <a:srgbClr val="000000"/>
                </a:solidFill>
                <a:latin typeface="Calibri"/>
              </a:rPr>
              <a:t> Intel/</a:t>
            </a:r>
            <a:r>
              <a:rPr lang="nl-NL" sz="3200" b="0" strike="noStrike" spc="-1" dirty="0" err="1">
                <a:solidFill>
                  <a:srgbClr val="000000"/>
                </a:solidFill>
                <a:latin typeface="Calibri"/>
              </a:rPr>
              <a:t>Mobileye</a:t>
            </a:r>
            <a:endParaRPr lang="nl-NL" sz="3200" b="0" strike="noStrike" spc="-1" dirty="0">
              <a:solidFill>
                <a:srgbClr val="000000"/>
              </a:solidFill>
              <a:latin typeface="Calibri"/>
            </a:endParaRPr>
          </a:p>
          <a:p>
            <a:pPr marL="971910" lvl="1" indent="-514350">
              <a:spcBef>
                <a:spcPts val="641"/>
              </a:spcBef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nl-NL" sz="3200" b="0" strike="noStrike" spc="-1" dirty="0">
                <a:solidFill>
                  <a:srgbClr val="000000"/>
                </a:solidFill>
                <a:latin typeface="Calibri"/>
              </a:rPr>
              <a:t>Multi pillar approach</a:t>
            </a:r>
          </a:p>
        </p:txBody>
      </p:sp>
    </p:spTree>
    <p:extLst>
      <p:ext uri="{BB962C8B-B14F-4D97-AF65-F5344CB8AC3E}">
        <p14:creationId xmlns:p14="http://schemas.microsoft.com/office/powerpoint/2010/main" val="756298664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nl-NL" sz="4400" b="0" strike="noStrike" spc="-1" dirty="0">
                <a:solidFill>
                  <a:srgbClr val="000000"/>
                </a:solidFill>
                <a:latin typeface="Calibri"/>
              </a:rPr>
              <a:t>Outcome of 1st VMAD</a:t>
            </a:r>
          </a:p>
        </p:txBody>
      </p:sp>
      <p:sp>
        <p:nvSpPr>
          <p:cNvPr id="95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354013" indent="-354013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800" spc="-1" dirty="0">
                <a:latin typeface="Calibri" panose="020F0502020204030204" pitchFamily="34" charset="0"/>
              </a:rPr>
              <a:t>Tentatively categorized common guidance safety elements of existing guidelines under new assessment/test methods and other topics such as functional requirements</a:t>
            </a:r>
          </a:p>
          <a:p>
            <a:pPr marL="354013" indent="-354013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800" spc="-1" dirty="0">
                <a:latin typeface="Calibri" panose="020F0502020204030204" pitchFamily="34" charset="0"/>
              </a:rPr>
              <a:t>Agreed initial roadmap including working on a traffic scenario and envisaging </a:t>
            </a:r>
            <a:r>
              <a:rPr lang="en-US" altLang="ja-JP" sz="2800" spc="-1" dirty="0">
                <a:latin typeface="Calibri" panose="020F0502020204030204" pitchFamily="34" charset="0"/>
              </a:rPr>
              <a:t>a multi-pillar approach for developing validation methods building from the three-pillar basis</a:t>
            </a:r>
            <a:endParaRPr lang="en-US" sz="2800" spc="-1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216198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nl-NL" sz="3600" b="0" strike="noStrike" spc="-1" dirty="0">
                <a:solidFill>
                  <a:srgbClr val="000000"/>
                </a:solidFill>
                <a:latin typeface="Calibri"/>
              </a:rPr>
              <a:t>Actions </a:t>
            </a:r>
            <a:r>
              <a:rPr lang="nl-NL" sz="3600" b="0" strike="noStrike" spc="-1" dirty="0" err="1">
                <a:solidFill>
                  <a:srgbClr val="000000"/>
                </a:solidFill>
                <a:latin typeface="Calibri"/>
              </a:rPr>
              <a:t>for</a:t>
            </a:r>
            <a:r>
              <a:rPr lang="nl-NL" sz="3600" b="0" strike="noStrike" spc="-1" dirty="0">
                <a:solidFill>
                  <a:srgbClr val="000000"/>
                </a:solidFill>
                <a:latin typeface="Calibri"/>
              </a:rPr>
              <a:t> next meeting</a:t>
            </a:r>
          </a:p>
          <a:p>
            <a:pPr algn="ctr">
              <a:lnSpc>
                <a:spcPct val="100000"/>
              </a:lnSpc>
            </a:pPr>
            <a:r>
              <a:rPr lang="nl-NL" sz="3600" spc="-1" dirty="0">
                <a:solidFill>
                  <a:srgbClr val="000000"/>
                </a:solidFill>
                <a:latin typeface="Calibri"/>
              </a:rPr>
              <a:t>1+2 April, Washington DC</a:t>
            </a:r>
            <a:endParaRPr lang="nl-NL" sz="36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8" name="TextShape 2"/>
          <p:cNvSpPr txBox="1"/>
          <p:nvPr/>
        </p:nvSpPr>
        <p:spPr>
          <a:xfrm>
            <a:off x="457200" y="1916832"/>
            <a:ext cx="8229240" cy="4536504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nl-NL" altLang="ja-JP" sz="2800" spc="-1" dirty="0">
                <a:solidFill>
                  <a:srgbClr val="000000"/>
                </a:solidFill>
                <a:ea typeface="Noto Sans CJK SC Regular"/>
              </a:rPr>
              <a:t>Refine list of</a:t>
            </a:r>
            <a:r>
              <a:rPr lang="nl-NL" altLang="ja-JP" sz="2800" spc="-1" dirty="0">
                <a:solidFill>
                  <a:srgbClr val="000000"/>
                </a:solidFill>
              </a:rPr>
              <a:t> guidance safety elements of existing guidelines under new assessment/test methods, and define candidates elements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nl-NL" altLang="ja-JP" sz="2800" spc="-1" dirty="0">
                <a:solidFill>
                  <a:srgbClr val="000000"/>
                </a:solidFill>
              </a:rPr>
              <a:t>Discuss traffic scenario database parameters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nl-NL" altLang="ja-JP" sz="2800" spc="-1" dirty="0">
                <a:solidFill>
                  <a:srgbClr val="000000"/>
                </a:solidFill>
                <a:ea typeface="Noto Sans CJK SC Regular"/>
              </a:rPr>
              <a:t>Consider candidate </a:t>
            </a:r>
            <a:r>
              <a:rPr lang="nl-NL" altLang="ja-JP" sz="2800" spc="-1" dirty="0">
                <a:solidFill>
                  <a:srgbClr val="000000"/>
                </a:solidFill>
              </a:rPr>
              <a:t>elements of new assessment/test methods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nl-NL" altLang="ja-JP" sz="2800" spc="-1" dirty="0">
                <a:solidFill>
                  <a:srgbClr val="000000"/>
                </a:solidFill>
              </a:rPr>
              <a:t>Discuss organization of work streams</a:t>
            </a:r>
          </a:p>
        </p:txBody>
      </p:sp>
    </p:spTree>
    <p:extLst>
      <p:ext uri="{BB962C8B-B14F-4D97-AF65-F5344CB8AC3E}">
        <p14:creationId xmlns:p14="http://schemas.microsoft.com/office/powerpoint/2010/main" val="1041274751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nl-NL" sz="4400" b="0" strike="noStrike" spc="-1">
                <a:solidFill>
                  <a:srgbClr val="000000"/>
                </a:solidFill>
                <a:latin typeface="Calibri"/>
              </a:rPr>
              <a:t>Request to GRVA</a:t>
            </a:r>
          </a:p>
        </p:txBody>
      </p:sp>
      <p:sp>
        <p:nvSpPr>
          <p:cNvPr id="100" name="TextShape 2"/>
          <p:cNvSpPr txBox="1"/>
          <p:nvPr/>
        </p:nvSpPr>
        <p:spPr>
          <a:xfrm>
            <a:off x="457200" y="1600200"/>
            <a:ext cx="8229240" cy="290892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nl-NL" sz="3200" b="0" strike="noStrike" spc="-1" dirty="0">
                <a:solidFill>
                  <a:srgbClr val="000000"/>
                </a:solidFill>
                <a:latin typeface="Calibri"/>
              </a:rPr>
              <a:t>Approve the ToR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nl-NL" sz="3200" spc="-1">
                <a:solidFill>
                  <a:srgbClr val="000000"/>
                </a:solidFill>
                <a:latin typeface="Calibri"/>
              </a:rPr>
              <a:t>Endorse the</a:t>
            </a:r>
            <a:r>
              <a:rPr lang="nl-NL" sz="3200" b="0" strike="noStrike" spc="-1">
                <a:solidFill>
                  <a:srgbClr val="000000"/>
                </a:solidFill>
                <a:latin typeface="Calibri"/>
              </a:rPr>
              <a:t> </a:t>
            </a:r>
            <a:r>
              <a:rPr lang="nl-NL" sz="3200" b="0" strike="noStrike" spc="-1" dirty="0">
                <a:solidFill>
                  <a:srgbClr val="000000"/>
                </a:solidFill>
                <a:latin typeface="Calibri"/>
              </a:rPr>
              <a:t>Q&amp;A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nl-NL" sz="3200" spc="-1" dirty="0">
                <a:solidFill>
                  <a:srgbClr val="000000"/>
                </a:solidFill>
                <a:latin typeface="Calibri"/>
              </a:rPr>
              <a:t>Take notice of recent VMAD activities including the one on existing guidelines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nl-NL" sz="3200" spc="-1" dirty="0">
                <a:solidFill>
                  <a:srgbClr val="000000"/>
                </a:solidFill>
                <a:latin typeface="Calibri"/>
              </a:rPr>
              <a:t>Give guidance to come up with an overall view on AD activities</a:t>
            </a:r>
            <a:endParaRPr lang="nl-NL" sz="3200" b="0" strike="noStrike" spc="-1" dirty="0">
              <a:solidFill>
                <a:srgbClr val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26797511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713</TotalTime>
  <Words>454</Words>
  <Application>Microsoft Office PowerPoint</Application>
  <PresentationFormat>On-screen Show (4:3)</PresentationFormat>
  <Paragraphs>41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7" baseType="lpstr">
      <vt:lpstr>DejaVu Sans</vt:lpstr>
      <vt:lpstr>ＭＳ Ｐゴシック</vt:lpstr>
      <vt:lpstr>Noto Sans CJK SC Regular</vt:lpstr>
      <vt:lpstr>Arial</vt:lpstr>
      <vt:lpstr>Calibri</vt:lpstr>
      <vt:lpstr>Symbol</vt:lpstr>
      <vt:lpstr>Times New Roman</vt:lpstr>
      <vt:lpstr>Wingdings</vt:lpstr>
      <vt:lpstr>Office Theme</vt:lpstr>
      <vt:lpstr>Kantoorthema</vt:lpstr>
      <vt:lpstr>PowerPoint Presentation</vt:lpstr>
      <vt:lpstr>PowerPoint Presentation</vt:lpstr>
      <vt:lpstr>3rd Subgroup meetings (Oct 2018, Niigata, Japan)</vt:lpstr>
      <vt:lpstr>PowerPoint Presentation</vt:lpstr>
      <vt:lpstr>PowerPoint Presentation</vt:lpstr>
      <vt:lpstr>PowerPoint Presentation</vt:lpstr>
      <vt:lpstr>PowerPoint Presentation</vt:lpstr>
    </vt:vector>
  </TitlesOfParts>
  <Company>RDW Voertuiginformatie en -toelating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Draft report VMAD to GRVA</dc:title>
  <dc:creator>striekwp</dc:creator>
  <cp:lastModifiedBy>Francois Guichard</cp:lastModifiedBy>
  <cp:revision>40</cp:revision>
  <cp:lastPrinted>2019-01-21T05:39:52Z</cp:lastPrinted>
  <dcterms:created xsi:type="dcterms:W3CDTF">2019-01-14T05:13:36Z</dcterms:created>
  <dcterms:modified xsi:type="dcterms:W3CDTF">2019-01-24T14:16:49Z</dcterms:modified>
  <dc:language>fr-FR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Company">
    <vt:lpwstr>RDW Voertuiginformatie en -toelating</vt:lpwstr>
  </property>
  <property fmtid="{D5CDD505-2E9C-101B-9397-08002B2CF9AE}" pid="4" name="HiddenSlides">
    <vt:i4>0</vt:i4>
  </property>
  <property fmtid="{D5CDD505-2E9C-101B-9397-08002B2CF9AE}" pid="5" name="HyperlinksChanged">
    <vt:bool>false</vt:bool>
  </property>
  <property fmtid="{D5CDD505-2E9C-101B-9397-08002B2CF9AE}" pid="6" name="LinksUpToDate">
    <vt:bool>false</vt:bool>
  </property>
  <property fmtid="{D5CDD505-2E9C-101B-9397-08002B2CF9AE}" pid="7" name="MMClips">
    <vt:i4>0</vt:i4>
  </property>
  <property fmtid="{D5CDD505-2E9C-101B-9397-08002B2CF9AE}" pid="8" name="Notes">
    <vt:i4>1</vt:i4>
  </property>
  <property fmtid="{D5CDD505-2E9C-101B-9397-08002B2CF9AE}" pid="9" name="PresentationFormat">
    <vt:lpwstr>画面に合わせる (4:3)</vt:lpwstr>
  </property>
  <property fmtid="{D5CDD505-2E9C-101B-9397-08002B2CF9AE}" pid="10" name="ScaleCrop">
    <vt:bool>false</vt:bool>
  </property>
  <property fmtid="{D5CDD505-2E9C-101B-9397-08002B2CF9AE}" pid="11" name="ShareDoc">
    <vt:bool>false</vt:bool>
  </property>
  <property fmtid="{D5CDD505-2E9C-101B-9397-08002B2CF9AE}" pid="12" name="Slides">
    <vt:i4>6</vt:i4>
  </property>
</Properties>
</file>