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71" r:id="rId4"/>
    <p:sldId id="256" r:id="rId5"/>
    <p:sldId id="257" r:id="rId6"/>
    <p:sldId id="267" r:id="rId7"/>
    <p:sldId id="258" r:id="rId8"/>
    <p:sldId id="268" r:id="rId9"/>
    <p:sldId id="266" r:id="rId10"/>
    <p:sldId id="27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4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68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10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19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81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29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43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05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44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4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8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2439-03E9-4E17-95B0-287C10CDFA26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1558-550A-4BD6-9B78-EFF756DFB6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54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3003890"/>
            <a:ext cx="4966367" cy="331091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784657" y="255001"/>
            <a:ext cx="3407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</a:rPr>
              <a:t>Informal document </a:t>
            </a:r>
            <a:r>
              <a:rPr lang="pl-PL" sz="1200" b="1" dirty="0">
                <a:latin typeface="TimesNewRomanPS-BoldMT"/>
              </a:rPr>
              <a:t>GRSG-116-</a:t>
            </a:r>
            <a:r>
              <a:rPr lang="fr-CH" sz="1200" b="1" dirty="0">
                <a:latin typeface="TimesNewRomanPS-BoldMT"/>
              </a:rPr>
              <a:t>33</a:t>
            </a:r>
            <a:endParaRPr lang="pl-PL" sz="1200" b="1" dirty="0">
              <a:latin typeface="TimesNewRomanPS-BoldMT"/>
            </a:endParaRPr>
          </a:p>
          <a:p>
            <a:r>
              <a:rPr lang="fr-CH" sz="1200" b="1" dirty="0">
                <a:latin typeface="TimesNewRomanPS-BoldMT"/>
              </a:rPr>
              <a:t>(</a:t>
            </a:r>
            <a:r>
              <a:rPr lang="pl-PL" sz="1200" b="1" dirty="0">
                <a:latin typeface="TimesNewRomanPS-BoldMT"/>
              </a:rPr>
              <a:t>based on ECE/TRANS/WP.29/GRVA/2018/11</a:t>
            </a:r>
            <a:r>
              <a:rPr lang="fr-CH" sz="1200" b="1" dirty="0">
                <a:latin typeface="TimesNewRomanPS-BoldMT"/>
              </a:rPr>
              <a:t>)</a:t>
            </a:r>
            <a:endParaRPr lang="pl-PL" sz="1200" b="1" dirty="0">
              <a:latin typeface="TimesNewRomanPS-BoldMT"/>
            </a:endParaRPr>
          </a:p>
          <a:p>
            <a:r>
              <a:rPr lang="en-US" sz="1200" dirty="0">
                <a:latin typeface="Times New Roman" panose="02020603050405020304" pitchFamily="18" charset="0"/>
              </a:rPr>
              <a:t>(11</a:t>
            </a:r>
            <a:r>
              <a:rPr lang="pl-PL" sz="1200" dirty="0">
                <a:latin typeface="Times New Roman" panose="02020603050405020304" pitchFamily="18" charset="0"/>
              </a:rPr>
              <a:t>6</a:t>
            </a:r>
            <a:r>
              <a:rPr lang="en-US" sz="1200" baseline="30000" dirty="0" err="1">
                <a:latin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</a:rPr>
              <a:t> GRSG, </a:t>
            </a:r>
            <a:r>
              <a:rPr lang="pl-PL" sz="1200" dirty="0">
                <a:latin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</a:rPr>
              <a:t>-</a:t>
            </a:r>
            <a:r>
              <a:rPr lang="pl-PL" sz="1200" dirty="0">
                <a:latin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</a:rPr>
              <a:t> April 201</a:t>
            </a:r>
            <a:r>
              <a:rPr lang="pl-PL" sz="1200" dirty="0">
                <a:latin typeface="Times New Roman" panose="02020603050405020304" pitchFamily="18" charset="0"/>
              </a:rPr>
              <a:t>9</a:t>
            </a:r>
            <a:endParaRPr lang="en-US" sz="1200" dirty="0">
              <a:latin typeface="Times New Roman" panose="02020603050405020304" pitchFamily="18" charset="0"/>
            </a:endParaRPr>
          </a:p>
          <a:p>
            <a:r>
              <a:rPr lang="pl-PL" sz="1200" dirty="0">
                <a:latin typeface="Times New Roman" panose="02020603050405020304" pitchFamily="18" charset="0"/>
              </a:rPr>
              <a:t>agenda </a:t>
            </a:r>
            <a:r>
              <a:rPr lang="pl-PL" sz="1200" dirty="0" err="1">
                <a:latin typeface="Times New Roman" panose="02020603050405020304" pitchFamily="18" charset="0"/>
              </a:rPr>
              <a:t>item</a:t>
            </a:r>
            <a:r>
              <a:rPr lang="pl-PL" sz="1200" dirty="0">
                <a:latin typeface="Times New Roman" panose="02020603050405020304" pitchFamily="18" charset="0"/>
              </a:rPr>
              <a:t> 8)</a:t>
            </a:r>
            <a:endParaRPr lang="pl-PL" sz="1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29842" y="1434230"/>
            <a:ext cx="1088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UN Regulation No. 55: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Examples of mechanical coupling devices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of class 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00" y="2501076"/>
            <a:ext cx="5029868" cy="381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415788" y="543199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Submitted by the expert from Poland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3" y="3378200"/>
            <a:ext cx="384875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4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3003890"/>
            <a:ext cx="4966367" cy="33109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196834" y="2007306"/>
            <a:ext cx="570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rgbClr val="FF0000"/>
                </a:solidFill>
              </a:rPr>
              <a:t>Thank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you</a:t>
            </a:r>
            <a:r>
              <a:rPr lang="pl-PL" sz="3200" b="1" dirty="0">
                <a:solidFill>
                  <a:srgbClr val="FF0000"/>
                </a:solidFill>
              </a:rPr>
              <a:t> for </a:t>
            </a:r>
            <a:r>
              <a:rPr lang="pl-PL" sz="3200" b="1" dirty="0" err="1">
                <a:solidFill>
                  <a:srgbClr val="FF0000"/>
                </a:solidFill>
              </a:rPr>
              <a:t>your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attention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00" y="2501076"/>
            <a:ext cx="5029868" cy="381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733"/>
            <a:ext cx="4249841" cy="28332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</p:spTree>
    <p:extLst>
      <p:ext uri="{BB962C8B-B14F-4D97-AF65-F5344CB8AC3E}">
        <p14:creationId xmlns:p14="http://schemas.microsoft.com/office/powerpoint/2010/main" val="119495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2865" y="2411584"/>
          <a:ext cx="8983580" cy="244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959">
                  <a:extLst>
                    <a:ext uri="{9D8B030D-6E8A-4147-A177-3AD203B41FA5}">
                      <a16:colId xmlns:a16="http://schemas.microsoft.com/office/drawing/2014/main" val="3640755533"/>
                    </a:ext>
                  </a:extLst>
                </a:gridCol>
                <a:gridCol w="6059046">
                  <a:extLst>
                    <a:ext uri="{9D8B030D-6E8A-4147-A177-3AD203B41FA5}">
                      <a16:colId xmlns:a16="http://schemas.microsoft.com/office/drawing/2014/main" val="4248427622"/>
                    </a:ext>
                  </a:extLst>
                </a:gridCol>
                <a:gridCol w="2291575">
                  <a:extLst>
                    <a:ext uri="{9D8B030D-6E8A-4147-A177-3AD203B41FA5}">
                      <a16:colId xmlns:a16="http://schemas.microsoft.com/office/drawing/2014/main" val="922914462"/>
                    </a:ext>
                  </a:extLst>
                </a:gridCol>
              </a:tblGrid>
              <a:tr h="212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spc="-10" dirty="0">
                          <a:effectLst/>
                        </a:rPr>
                        <a:t> </a:t>
                      </a:r>
                      <a:endParaRPr lang="pl-PL" sz="11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11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11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1747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49381" y="383777"/>
            <a:ext cx="890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FF0000"/>
                </a:solidFill>
              </a:rPr>
              <a:t>Mechanical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coupling</a:t>
            </a:r>
            <a:r>
              <a:rPr lang="pl-PL" sz="3200" b="1" dirty="0">
                <a:solidFill>
                  <a:srgbClr val="FF0000"/>
                </a:solidFill>
              </a:rPr>
              <a:t> devices and </a:t>
            </a:r>
            <a:r>
              <a:rPr lang="pl-PL" sz="3200" b="1" dirty="0" err="1">
                <a:solidFill>
                  <a:srgbClr val="FF0000"/>
                </a:solidFill>
              </a:rPr>
              <a:t>components</a:t>
            </a:r>
            <a:endParaRPr lang="pl-PL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92259"/>
              </p:ext>
            </p:extLst>
          </p:nvPr>
        </p:nvGraphicFramePr>
        <p:xfrm>
          <a:off x="956732" y="1400119"/>
          <a:ext cx="974513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2">
                  <a:extLst>
                    <a:ext uri="{9D8B030D-6E8A-4147-A177-3AD203B41FA5}">
                      <a16:colId xmlns:a16="http://schemas.microsoft.com/office/drawing/2014/main" val="4369464"/>
                    </a:ext>
                  </a:extLst>
                </a:gridCol>
                <a:gridCol w="7560732">
                  <a:extLst>
                    <a:ext uri="{9D8B030D-6E8A-4147-A177-3AD203B41FA5}">
                      <a16:colId xmlns:a16="http://schemas.microsoft.com/office/drawing/2014/main" val="2859864522"/>
                    </a:ext>
                  </a:extLst>
                </a:gridCol>
              </a:tblGrid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Short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description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29353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Coupling</a:t>
                      </a:r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ball</a:t>
                      </a:r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towing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brackets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59346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Coupling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heads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080110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Clevis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type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drawbar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coupling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09947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Drawbar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eyes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34827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Non-standard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drawbar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06772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Non-standard </a:t>
                      </a:r>
                      <a:r>
                        <a:rPr lang="pl-PL" dirty="0" err="1"/>
                        <a:t>drawbar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beam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74716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Fifth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wheel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couplings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040631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Fifth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wheel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couplings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pins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05339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Non-standard </a:t>
                      </a:r>
                      <a:r>
                        <a:rPr lang="pl-PL" dirty="0" err="1"/>
                        <a:t>mounting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plates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080616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Standard </a:t>
                      </a:r>
                      <a:r>
                        <a:rPr lang="pl-PL" dirty="0" err="1"/>
                        <a:t>hook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type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couplings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88642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Standard </a:t>
                      </a:r>
                      <a:r>
                        <a:rPr lang="pl-PL" dirty="0" err="1"/>
                        <a:t>toroidal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drawbar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eyes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03172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Devices and </a:t>
                      </a:r>
                      <a:r>
                        <a:rPr lang="pl-PL" dirty="0" err="1"/>
                        <a:t>components</a:t>
                      </a:r>
                      <a:r>
                        <a:rPr lang="pl-PL" dirty="0"/>
                        <a:t> not to </a:t>
                      </a:r>
                      <a:r>
                        <a:rPr lang="pl-PL" dirty="0" err="1"/>
                        <a:t>conform</a:t>
                      </a:r>
                      <a:r>
                        <a:rPr lang="pl-PL" baseline="0" dirty="0"/>
                        <a:t> to </a:t>
                      </a:r>
                      <a:r>
                        <a:rPr lang="pl-PL" baseline="0" dirty="0" err="1"/>
                        <a:t>any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other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classes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90059"/>
                  </a:ext>
                </a:extLst>
              </a:tr>
              <a:tr h="334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Non-standard,</a:t>
                      </a:r>
                      <a:r>
                        <a:rPr lang="pl-PL" baseline="0" dirty="0"/>
                        <a:t> non-automatic </a:t>
                      </a:r>
                      <a:r>
                        <a:rPr lang="pl-PL" baseline="0" dirty="0" err="1"/>
                        <a:t>dedicated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drawbar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type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coupling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97670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</p:spTree>
    <p:extLst>
      <p:ext uri="{BB962C8B-B14F-4D97-AF65-F5344CB8AC3E}">
        <p14:creationId xmlns:p14="http://schemas.microsoft.com/office/powerpoint/2010/main" val="428752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2865" y="2411584"/>
          <a:ext cx="8983580" cy="244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959">
                  <a:extLst>
                    <a:ext uri="{9D8B030D-6E8A-4147-A177-3AD203B41FA5}">
                      <a16:colId xmlns:a16="http://schemas.microsoft.com/office/drawing/2014/main" val="3640755533"/>
                    </a:ext>
                  </a:extLst>
                </a:gridCol>
                <a:gridCol w="6059046">
                  <a:extLst>
                    <a:ext uri="{9D8B030D-6E8A-4147-A177-3AD203B41FA5}">
                      <a16:colId xmlns:a16="http://schemas.microsoft.com/office/drawing/2014/main" val="4248427622"/>
                    </a:ext>
                  </a:extLst>
                </a:gridCol>
                <a:gridCol w="2291575">
                  <a:extLst>
                    <a:ext uri="{9D8B030D-6E8A-4147-A177-3AD203B41FA5}">
                      <a16:colId xmlns:a16="http://schemas.microsoft.com/office/drawing/2014/main" val="922914462"/>
                    </a:ext>
                  </a:extLst>
                </a:gridCol>
              </a:tblGrid>
              <a:tr h="212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spc="-10" dirty="0">
                          <a:effectLst/>
                        </a:rPr>
                        <a:t> </a:t>
                      </a:r>
                      <a:endParaRPr lang="pl-PL" sz="11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11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11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1747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49381" y="383777"/>
            <a:ext cx="890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FF0000"/>
                </a:solidFill>
              </a:rPr>
              <a:t>Mechanical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coupling</a:t>
            </a:r>
            <a:r>
              <a:rPr lang="pl-PL" sz="3200" b="1" dirty="0">
                <a:solidFill>
                  <a:srgbClr val="FF0000"/>
                </a:solidFill>
              </a:rPr>
              <a:t> devices and </a:t>
            </a:r>
            <a:r>
              <a:rPr lang="pl-PL" sz="3200" b="1" dirty="0" err="1">
                <a:solidFill>
                  <a:srgbClr val="FF0000"/>
                </a:solidFill>
              </a:rPr>
              <a:t>components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05084" y="1624388"/>
            <a:ext cx="9348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 A</a:t>
            </a:r>
            <a:r>
              <a:rPr lang="pl-PL" sz="3200" b="1" dirty="0"/>
              <a:t> -</a:t>
            </a:r>
            <a:r>
              <a:rPr lang="en-US" sz="3200" b="1" dirty="0"/>
              <a:t> Coupling balls and towing brackets employing a 50 mm diameter spherical device and brackets on the towing vehicle for connecting to the trailer by means of a coupling </a:t>
            </a:r>
            <a:r>
              <a:rPr lang="en-US" sz="3200" b="1" dirty="0" err="1"/>
              <a:t>hea</a:t>
            </a:r>
            <a:r>
              <a:rPr lang="pl-PL" sz="3200" b="1" dirty="0"/>
              <a:t>d.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4" y="4529654"/>
            <a:ext cx="2565480" cy="159997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64" y="4300532"/>
            <a:ext cx="2414731" cy="182909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48" y="4128936"/>
            <a:ext cx="2943359" cy="19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53" y="1091664"/>
            <a:ext cx="8216182" cy="541995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260667"/>
            <a:ext cx="890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FF0000"/>
                </a:solidFill>
              </a:rPr>
              <a:t>Tests</a:t>
            </a:r>
            <a:r>
              <a:rPr lang="pl-PL" sz="3200" b="1" dirty="0">
                <a:solidFill>
                  <a:srgbClr val="FF0000"/>
                </a:solidFill>
              </a:rPr>
              <a:t> of </a:t>
            </a:r>
            <a:r>
              <a:rPr lang="pl-PL" sz="3200" b="1" dirty="0" err="1">
                <a:solidFill>
                  <a:srgbClr val="FF0000"/>
                </a:solidFill>
              </a:rPr>
              <a:t>mechanical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coupling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device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class</a:t>
            </a:r>
            <a:r>
              <a:rPr lang="pl-PL" sz="3200" b="1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</p:spTree>
    <p:extLst>
      <p:ext uri="{BB962C8B-B14F-4D97-AF65-F5344CB8AC3E}">
        <p14:creationId xmlns:p14="http://schemas.microsoft.com/office/powerpoint/2010/main" val="19298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49" y="961791"/>
            <a:ext cx="7867048" cy="5813082"/>
          </a:xfrm>
          <a:prstGeom prst="rect">
            <a:avLst/>
          </a:prstGeom>
        </p:spPr>
      </p:pic>
      <p:sp>
        <p:nvSpPr>
          <p:cNvPr id="5" name="Prostokąt zaokrąglony 4"/>
          <p:cNvSpPr/>
          <p:nvPr/>
        </p:nvSpPr>
        <p:spPr>
          <a:xfrm>
            <a:off x="6629400" y="5577840"/>
            <a:ext cx="3819698" cy="11970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0" y="260667"/>
            <a:ext cx="890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FF0000"/>
                </a:solidFill>
              </a:rPr>
              <a:t>Example</a:t>
            </a:r>
            <a:r>
              <a:rPr lang="pl-PL" sz="3200" b="1" dirty="0">
                <a:solidFill>
                  <a:srgbClr val="FF0000"/>
                </a:solidFill>
              </a:rPr>
              <a:t> of </a:t>
            </a:r>
            <a:r>
              <a:rPr lang="pl-PL" sz="3200" b="1" dirty="0" err="1">
                <a:solidFill>
                  <a:srgbClr val="FF0000"/>
                </a:solidFill>
              </a:rPr>
              <a:t>mechanical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coupling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device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class</a:t>
            </a:r>
            <a:r>
              <a:rPr lang="pl-PL" sz="3200" b="1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  <p:sp>
        <p:nvSpPr>
          <p:cNvPr id="2" name="Owal 1"/>
          <p:cNvSpPr/>
          <p:nvPr/>
        </p:nvSpPr>
        <p:spPr>
          <a:xfrm>
            <a:off x="1562100" y="968552"/>
            <a:ext cx="8886998" cy="60799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7" y="4852812"/>
            <a:ext cx="2138827" cy="1283296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99144"/>
              </p:ext>
            </p:extLst>
          </p:nvPr>
        </p:nvGraphicFramePr>
        <p:xfrm>
          <a:off x="2956560" y="1357518"/>
          <a:ext cx="8417984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21">
                  <a:extLst>
                    <a:ext uri="{9D8B030D-6E8A-4147-A177-3AD203B41FA5}">
                      <a16:colId xmlns:a16="http://schemas.microsoft.com/office/drawing/2014/main" val="1875661156"/>
                    </a:ext>
                  </a:extLst>
                </a:gridCol>
                <a:gridCol w="6497687">
                  <a:extLst>
                    <a:ext uri="{9D8B030D-6E8A-4147-A177-3AD203B41FA5}">
                      <a16:colId xmlns:a16="http://schemas.microsoft.com/office/drawing/2014/main" val="4095586276"/>
                    </a:ext>
                  </a:extLst>
                </a:gridCol>
                <a:gridCol w="932775">
                  <a:extLst>
                    <a:ext uri="{9D8B030D-6E8A-4147-A177-3AD203B41FA5}">
                      <a16:colId xmlns:a16="http://schemas.microsoft.com/office/drawing/2014/main" val="105044960"/>
                    </a:ext>
                  </a:extLst>
                </a:gridCol>
                <a:gridCol w="469901">
                  <a:extLst>
                    <a:ext uri="{9D8B030D-6E8A-4147-A177-3AD203B41FA5}">
                      <a16:colId xmlns:a16="http://schemas.microsoft.com/office/drawing/2014/main" val="3177836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pc="-10" dirty="0">
                          <a:effectLst/>
                        </a:rPr>
                        <a:t>For </a:t>
                      </a:r>
                      <a:r>
                        <a:rPr lang="pl-PL" sz="1800" spc="-10" dirty="0" err="1">
                          <a:effectLst/>
                        </a:rPr>
                        <a:t>class</a:t>
                      </a:r>
                      <a:r>
                        <a:rPr lang="pl-PL" sz="1800" spc="-10" dirty="0">
                          <a:effectLst/>
                        </a:rPr>
                        <a:t> A me</a:t>
                      </a:r>
                      <a:r>
                        <a:rPr lang="en-US" sz="1800" spc="-10" dirty="0" err="1">
                          <a:effectLst/>
                        </a:rPr>
                        <a:t>chanical</a:t>
                      </a:r>
                      <a:r>
                        <a:rPr lang="en-US" sz="1800" spc="-10" dirty="0">
                          <a:effectLst/>
                        </a:rPr>
                        <a:t> coupling devices or components, including towing brackets:</a:t>
                      </a:r>
                      <a:endParaRPr lang="pl-PL" sz="16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17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effectLst/>
                        </a:rPr>
                        <a:t>Vehicle manufacturer's maximum permissible vehicle mass:</a:t>
                      </a:r>
                      <a:endParaRPr lang="pl-PL" sz="18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spc="-10" dirty="0">
                          <a:effectLst/>
                        </a:rPr>
                        <a:t>1530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35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Distribution of maximum permissible vehicle mass between the axles: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6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effectLst/>
                        </a:rPr>
                        <a:t>front axle / rear axle</a:t>
                      </a:r>
                      <a:endParaRPr lang="pl-PL" sz="18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chemeClr val="tx1"/>
                          </a:solidFill>
                          <a:effectLst/>
                        </a:rPr>
                        <a:t>according to vehicle documentation</a:t>
                      </a:r>
                      <a:endParaRPr lang="pl-PL" sz="12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8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Vehicle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manufacturer's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maximum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permissible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towable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trailer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mass: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6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Vehicle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manufacturer's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maximum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permissible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static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mass on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coupling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ball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pl-PL" sz="16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5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Maximum mass of the vehicle, with bodywork, in running order, including coolant, oils, fuel, tools and spare wheel (if supplied)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but not including driver: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60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Loading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condition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under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which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tow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ball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height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of a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coupling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fitted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to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M1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vehicles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to be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measured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see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paragraph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2 of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annex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7, appendix 1: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9823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0" y="260667"/>
            <a:ext cx="890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FF0000"/>
                </a:solidFill>
              </a:rPr>
              <a:t>Examples</a:t>
            </a:r>
            <a:r>
              <a:rPr lang="pl-PL" sz="3200" b="1" dirty="0">
                <a:solidFill>
                  <a:srgbClr val="FF0000"/>
                </a:solidFill>
              </a:rPr>
              <a:t> of </a:t>
            </a:r>
            <a:r>
              <a:rPr lang="pl-PL" sz="3200" b="1" dirty="0" err="1">
                <a:solidFill>
                  <a:srgbClr val="FF0000"/>
                </a:solidFill>
              </a:rPr>
              <a:t>mechanical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coupling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device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class</a:t>
            </a:r>
            <a:r>
              <a:rPr lang="pl-PL" sz="3200" b="1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891948"/>
            <a:ext cx="463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COMMUNICATION FORM – </a:t>
            </a:r>
            <a:r>
              <a:rPr lang="pl-PL" sz="2400" dirty="0" err="1"/>
              <a:t>Annex</a:t>
            </a:r>
            <a:r>
              <a:rPr lang="pl-PL" sz="2400" dirty="0"/>
              <a:t> 1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0" y="1503235"/>
            <a:ext cx="2565480" cy="15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8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101481" y="1471353"/>
            <a:ext cx="9606424" cy="5378332"/>
            <a:chOff x="1198521" y="573579"/>
            <a:chExt cx="9606424" cy="5378332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8521" y="573579"/>
              <a:ext cx="8980312" cy="5378332"/>
            </a:xfrm>
            <a:prstGeom prst="rect">
              <a:avLst/>
            </a:prstGeom>
          </p:spPr>
        </p:pic>
        <p:sp>
          <p:nvSpPr>
            <p:cNvPr id="3" name="Prostokąt 2"/>
            <p:cNvSpPr/>
            <p:nvPr/>
          </p:nvSpPr>
          <p:spPr>
            <a:xfrm>
              <a:off x="8754905" y="2718262"/>
              <a:ext cx="2050040" cy="3092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ole tekstowe 5"/>
          <p:cNvSpPr txBox="1"/>
          <p:nvPr/>
        </p:nvSpPr>
        <p:spPr>
          <a:xfrm>
            <a:off x="0" y="260667"/>
            <a:ext cx="890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FF0000"/>
                </a:solidFill>
              </a:rPr>
              <a:t>Example</a:t>
            </a:r>
            <a:r>
              <a:rPr lang="pl-PL" sz="3200" b="1" dirty="0">
                <a:solidFill>
                  <a:srgbClr val="FF0000"/>
                </a:solidFill>
              </a:rPr>
              <a:t> of </a:t>
            </a:r>
            <a:r>
              <a:rPr lang="pl-PL" sz="3200" b="1" dirty="0" err="1">
                <a:solidFill>
                  <a:srgbClr val="FF0000"/>
                </a:solidFill>
              </a:rPr>
              <a:t>mechanical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coupling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device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class</a:t>
            </a:r>
            <a:r>
              <a:rPr lang="pl-PL" sz="3200" b="1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8799" y="1879600"/>
            <a:ext cx="2119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/>
              <a:t>Coupling</a:t>
            </a:r>
            <a:r>
              <a:rPr lang="pl-PL" sz="2800" b="1" dirty="0"/>
              <a:t> </a:t>
            </a:r>
            <a:r>
              <a:rPr lang="pl-PL" sz="2800" b="1" dirty="0" err="1"/>
              <a:t>ball</a:t>
            </a:r>
            <a:endParaRPr lang="pl-PL" sz="2800" b="1" dirty="0"/>
          </a:p>
          <a:p>
            <a:r>
              <a:rPr lang="pl-PL" sz="2800" b="1" dirty="0"/>
              <a:t>Class 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  <p:sp>
        <p:nvSpPr>
          <p:cNvPr id="9" name="Owal 8"/>
          <p:cNvSpPr/>
          <p:nvPr/>
        </p:nvSpPr>
        <p:spPr>
          <a:xfrm>
            <a:off x="5803900" y="4216400"/>
            <a:ext cx="2362200" cy="1981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53" y="4205861"/>
            <a:ext cx="2816168" cy="2133177"/>
          </a:xfrm>
          <a:prstGeom prst="rect">
            <a:avLst/>
          </a:prstGeom>
        </p:spPr>
      </p:pic>
      <p:sp>
        <p:nvSpPr>
          <p:cNvPr id="11" name="Owal 10"/>
          <p:cNvSpPr/>
          <p:nvPr/>
        </p:nvSpPr>
        <p:spPr>
          <a:xfrm>
            <a:off x="9483451" y="4357838"/>
            <a:ext cx="2362200" cy="1981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8166100" y="5272449"/>
            <a:ext cx="131735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72" y="2992005"/>
            <a:ext cx="1499757" cy="999838"/>
          </a:xfrm>
          <a:prstGeom prst="rect">
            <a:avLst/>
          </a:prstGeom>
        </p:spPr>
      </p:pic>
      <p:sp>
        <p:nvSpPr>
          <p:cNvPr id="15" name="Owal 14"/>
          <p:cNvSpPr/>
          <p:nvPr/>
        </p:nvSpPr>
        <p:spPr>
          <a:xfrm>
            <a:off x="9446486" y="2343008"/>
            <a:ext cx="2362200" cy="1981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8129135" y="3906982"/>
            <a:ext cx="1468286" cy="9737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541" y="1154860"/>
            <a:ext cx="3391317" cy="24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3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532865" y="2411584"/>
          <a:ext cx="8983580" cy="244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959">
                  <a:extLst>
                    <a:ext uri="{9D8B030D-6E8A-4147-A177-3AD203B41FA5}">
                      <a16:colId xmlns:a16="http://schemas.microsoft.com/office/drawing/2014/main" val="3640755533"/>
                    </a:ext>
                  </a:extLst>
                </a:gridCol>
                <a:gridCol w="6059046">
                  <a:extLst>
                    <a:ext uri="{9D8B030D-6E8A-4147-A177-3AD203B41FA5}">
                      <a16:colId xmlns:a16="http://schemas.microsoft.com/office/drawing/2014/main" val="4248427622"/>
                    </a:ext>
                  </a:extLst>
                </a:gridCol>
                <a:gridCol w="2291575">
                  <a:extLst>
                    <a:ext uri="{9D8B030D-6E8A-4147-A177-3AD203B41FA5}">
                      <a16:colId xmlns:a16="http://schemas.microsoft.com/office/drawing/2014/main" val="922914462"/>
                    </a:ext>
                  </a:extLst>
                </a:gridCol>
              </a:tblGrid>
              <a:tr h="212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spc="-10" dirty="0">
                          <a:effectLst/>
                        </a:rPr>
                        <a:t> </a:t>
                      </a:r>
                      <a:endParaRPr lang="pl-PL" sz="11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11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11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174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68725"/>
              </p:ext>
            </p:extLst>
          </p:nvPr>
        </p:nvGraphicFramePr>
        <p:xfrm>
          <a:off x="1496483" y="1420283"/>
          <a:ext cx="8801101" cy="493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38">
                  <a:extLst>
                    <a:ext uri="{9D8B030D-6E8A-4147-A177-3AD203B41FA5}">
                      <a16:colId xmlns:a16="http://schemas.microsoft.com/office/drawing/2014/main" val="1875661156"/>
                    </a:ext>
                  </a:extLst>
                </a:gridCol>
                <a:gridCol w="6497687">
                  <a:extLst>
                    <a:ext uri="{9D8B030D-6E8A-4147-A177-3AD203B41FA5}">
                      <a16:colId xmlns:a16="http://schemas.microsoft.com/office/drawing/2014/main" val="4095586276"/>
                    </a:ext>
                  </a:extLst>
                </a:gridCol>
                <a:gridCol w="932775">
                  <a:extLst>
                    <a:ext uri="{9D8B030D-6E8A-4147-A177-3AD203B41FA5}">
                      <a16:colId xmlns:a16="http://schemas.microsoft.com/office/drawing/2014/main" val="105044960"/>
                    </a:ext>
                  </a:extLst>
                </a:gridCol>
                <a:gridCol w="469901">
                  <a:extLst>
                    <a:ext uri="{9D8B030D-6E8A-4147-A177-3AD203B41FA5}">
                      <a16:colId xmlns:a16="http://schemas.microsoft.com/office/drawing/2014/main" val="3177836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pc="-10" dirty="0">
                          <a:effectLst/>
                        </a:rPr>
                        <a:t>For </a:t>
                      </a:r>
                      <a:r>
                        <a:rPr lang="pl-PL" sz="1800" spc="-10" dirty="0" err="1">
                          <a:effectLst/>
                        </a:rPr>
                        <a:t>class</a:t>
                      </a:r>
                      <a:r>
                        <a:rPr lang="pl-PL" sz="1800" spc="-10" dirty="0">
                          <a:effectLst/>
                        </a:rPr>
                        <a:t> A me</a:t>
                      </a:r>
                      <a:r>
                        <a:rPr lang="en-US" sz="1800" spc="-10" dirty="0" err="1">
                          <a:effectLst/>
                        </a:rPr>
                        <a:t>chanical</a:t>
                      </a:r>
                      <a:r>
                        <a:rPr lang="en-US" sz="1800" spc="-10" dirty="0">
                          <a:effectLst/>
                        </a:rPr>
                        <a:t> coupling devices or components, including towing brackets</a:t>
                      </a:r>
                      <a:r>
                        <a:rPr lang="pl-PL" sz="1800" spc="-10" dirty="0">
                          <a:effectLst/>
                        </a:rPr>
                        <a:t>, </a:t>
                      </a:r>
                      <a:r>
                        <a:rPr lang="pl-PL" sz="1800" spc="-10" dirty="0" err="1">
                          <a:effectLst/>
                        </a:rPr>
                        <a:t>if</a:t>
                      </a:r>
                      <a:r>
                        <a:rPr lang="pl-PL" sz="1800" spc="-10" dirty="0">
                          <a:effectLst/>
                        </a:rPr>
                        <a:t> </a:t>
                      </a:r>
                      <a:r>
                        <a:rPr lang="pl-PL" sz="1800" spc="-10" dirty="0" err="1">
                          <a:effectLst/>
                        </a:rPr>
                        <a:t>Applicable</a:t>
                      </a:r>
                      <a:r>
                        <a:rPr lang="en-US" sz="1800" spc="-10" dirty="0">
                          <a:effectLst/>
                        </a:rPr>
                        <a:t>:</a:t>
                      </a:r>
                      <a:endParaRPr lang="pl-PL" sz="16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17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effectLst/>
                        </a:rPr>
                        <a:t>Vehicle manufacturer's maximum permissible vehicle mass:</a:t>
                      </a:r>
                      <a:endParaRPr lang="pl-PL" sz="18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pl-PL" sz="1200" spc="-1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spc="-1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endParaRPr lang="pl-PL" sz="1200" spc="-1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35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Distribution of maximum permissible vehicle mass between the axles: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62431"/>
                  </a:ext>
                </a:extLst>
              </a:tr>
              <a:tr h="44391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effectLst/>
                        </a:rPr>
                        <a:t>front axle / rear axle</a:t>
                      </a:r>
                      <a:endParaRPr lang="pl-PL" sz="18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pl-PL" sz="1200" spc="-1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spc="-1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endParaRPr lang="pl-PL" sz="1200" spc="-1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8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Vehicle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manufacturer's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maximum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permissible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towable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trailer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mass: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6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Vehicle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manufacturer's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maximum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permissible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static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mass on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coupling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spc="-10" dirty="0" err="1">
                          <a:solidFill>
                            <a:schemeClr val="tx1"/>
                          </a:solidFill>
                          <a:effectLst/>
                        </a:rPr>
                        <a:t>ball</a:t>
                      </a:r>
                      <a:r>
                        <a:rPr lang="pl-PL" sz="1800" spc="-1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pl-PL" sz="16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pl-PL" sz="1200" spc="-1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spc="-1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endParaRPr lang="pl-PL" sz="1200" spc="-1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5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Maximum mass of the vehicle, with bodywork, in running order, including coolant, oils, fuel, tools and spare wheel (if supplied)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but not including driver: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pl-PL" sz="1200" spc="-1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spc="-1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endParaRPr lang="pl-PL" sz="1200" spc="-1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60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Loading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condition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under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which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tow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ball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height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of a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coupling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fitted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to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M1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vehicles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to be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measured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see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paragraph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2 of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</a:rPr>
                        <a:t>annex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 7, appendix 1: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pl-PL" sz="1200" spc="-1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spc="-1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endParaRPr lang="pl-PL" sz="1200" spc="-1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9823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0" y="260667"/>
            <a:ext cx="890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FF0000"/>
                </a:solidFill>
              </a:rPr>
              <a:t>Examples</a:t>
            </a:r>
            <a:r>
              <a:rPr lang="pl-PL" sz="3200" b="1" dirty="0">
                <a:solidFill>
                  <a:srgbClr val="FF0000"/>
                </a:solidFill>
              </a:rPr>
              <a:t> of </a:t>
            </a:r>
            <a:r>
              <a:rPr lang="pl-PL" sz="3200" b="1" dirty="0" err="1">
                <a:solidFill>
                  <a:srgbClr val="FF0000"/>
                </a:solidFill>
              </a:rPr>
              <a:t>mechanical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coupling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device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class</a:t>
            </a:r>
            <a:r>
              <a:rPr lang="pl-PL" sz="3200" b="1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891948"/>
            <a:ext cx="463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COMMUNICATION FORM – </a:t>
            </a:r>
            <a:r>
              <a:rPr lang="pl-PL" sz="2400" dirty="0" err="1"/>
              <a:t>Annex</a:t>
            </a:r>
            <a:r>
              <a:rPr lang="pl-PL" sz="2400" dirty="0"/>
              <a:t> 1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245"/>
            <a:ext cx="1499757" cy="9998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6" y="3531744"/>
            <a:ext cx="1305210" cy="9886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" y="5253948"/>
            <a:ext cx="1324921" cy="97304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06" y="1504986"/>
            <a:ext cx="1650391" cy="12383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06" y="3328943"/>
            <a:ext cx="1485778" cy="13942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06" y="5107247"/>
            <a:ext cx="1584226" cy="11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2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487707" y="6480353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Submitted</a:t>
            </a:r>
            <a:r>
              <a:rPr lang="pl-PL" dirty="0"/>
              <a:t> by the </a:t>
            </a:r>
            <a:r>
              <a:rPr lang="pl-PL" dirty="0" err="1"/>
              <a:t>experts</a:t>
            </a:r>
            <a:r>
              <a:rPr lang="pl-PL" dirty="0"/>
              <a:t> from Poland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12" y="968552"/>
            <a:ext cx="8141788" cy="55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545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TimesNewRomanPS-BoldMT</vt:lpstr>
      <vt:lpstr>Arial</vt:lpstr>
      <vt:lpstr>Calibri</vt:lpstr>
      <vt:lpstr>Calibri Light</vt:lpstr>
      <vt:lpstr>Times New Roman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Ernest Raczkowski</dc:creator>
  <cp:lastModifiedBy>Romain Hubert</cp:lastModifiedBy>
  <cp:revision>40</cp:revision>
  <dcterms:created xsi:type="dcterms:W3CDTF">2019-01-02T07:09:09Z</dcterms:created>
  <dcterms:modified xsi:type="dcterms:W3CDTF">2019-04-01T15:25:39Z</dcterms:modified>
</cp:coreProperties>
</file>