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272" r:id="rId6"/>
    <p:sldId id="269" r:id="rId7"/>
    <p:sldId id="271" r:id="rId8"/>
    <p:sldId id="270" r:id="rId9"/>
    <p:sldId id="273" r:id="rId10"/>
    <p:sldId id="268" r:id="rId11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ugl Karl-Maria" initials="GK" lastIdx="1" clrIdx="0"/>
  <p:cmAuthor id="2" name="Pere Hernandez Escalona" initials="PHE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8" autoAdjust="0"/>
    <p:restoredTop sz="97795" autoAdjust="0"/>
  </p:normalViewPr>
  <p:slideViewPr>
    <p:cSldViewPr snapToGrid="0">
      <p:cViewPr varScale="1">
        <p:scale>
          <a:sx n="78" d="100"/>
          <a:sy n="78" d="100"/>
        </p:scale>
        <p:origin x="763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B07E3-A4CE-462B-AAC1-37111685C66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AE04E-A0C0-4DAB-9A97-9B4345ACA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3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AE04E-A0C0-4DAB-9A97-9B4345ACA88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80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AE04E-A0C0-4DAB-9A97-9B4345ACA88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9AE04E-A0C0-4DAB-9A97-9B4345ACA88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0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6DBF9-412C-4C82-A08F-6EE84ACCD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8CF7A5-7009-4F02-904E-FFD9B0BD0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22CB33-3B7E-40C1-98F0-BC31FCA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ECB78B-324C-4773-92C2-27E59D0A195E}" type="datetime1">
              <a:rPr lang="de-AT" smtClean="0"/>
              <a:t>22.10.2019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44F569-F4E2-45D5-9062-FD1266EF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3B896-CBFB-4A32-AC31-A769ED50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413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DC0CE2-880F-4486-95D2-C7FE4AA0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907BFFB-5DE4-4104-BB4B-E11821A85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FAFC7B-B983-4BD0-A34C-5943D4BE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3A3F01-6A79-43B4-B7F1-BB5FAFB216FF}" type="datetime1">
              <a:rPr lang="de-AT" smtClean="0"/>
              <a:t>22.10.2019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CC91E6-D5B8-4A31-AE9A-C2D06D03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7CCBAF-443F-4F5A-8BD7-1A365D05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827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33927A-52ED-4928-9F65-5093DD638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8B32D1-A367-4136-8E90-2960387E5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4405E5-17FA-4C14-BC2C-D6F6D8A8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5A581F-947F-4A7E-A0EB-6DE096D42C3F}" type="datetime1">
              <a:rPr lang="de-AT" smtClean="0"/>
              <a:t>22.10.2019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1A50AC-E95E-4BF5-B782-624DB689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1BB09C-D107-4AE5-B560-D6327B99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818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5BAE3-D609-4581-92B3-A1DEF4C9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A26321-701C-461A-AA93-E2FD4C9ED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758A33-38EA-4BA8-A74B-19AB52B0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2BE07C-745D-4B18-A4A5-A0E3F240EF00}" type="datetime1">
              <a:rPr lang="de-AT" smtClean="0"/>
              <a:t>22.10.2019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03D107-65B7-42A4-A6E1-282B24B20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CD378F-05FA-42B3-9FF9-3E06BF2C5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618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A5EBB-F49D-43AC-8BA2-D3E4B718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5CD3EF-4FBA-49F6-938A-73F199389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256762-FEF4-4849-AC31-F35C8CC5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4F43C6-C531-4412-AF54-4BABC32D14D2}" type="datetime1">
              <a:rPr lang="de-AT" smtClean="0"/>
              <a:t>22.10.2019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0C9FAD-E76F-490C-A04A-C9235A4A9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6E284D-1CD8-4F2C-B638-F2F8356E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292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FB9483-FA22-42E4-A53C-338061F9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153AE8-E6BA-4B7A-834F-5B0179EBC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4187BD-42AB-4509-8BFF-119CAF0B2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89FCD7-1C9B-497A-BEF4-ED5660FBB9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9B286C-EE06-4386-8E5E-A8C76DB6F03B}" type="datetime1">
              <a:rPr lang="de-AT" smtClean="0"/>
              <a:t>22.10.2019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300DCB-45D6-4091-BBE1-58ECA392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81CFF1-41C5-4826-B528-A6F91B5C9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112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B8762-D29C-45F8-88C1-08F55A509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A7DC33-30C9-4E26-B019-3584C0352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1EF427-8679-4D61-87A5-AF2EA8DF1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6773DF5-9418-480E-9A5A-4C467C26A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06CC1B-00A5-4568-AB5B-0FAD3C36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6D246D0-3DE2-4E40-92F8-5989DF75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C4380A-65A2-42EE-B3B6-816089B60FEF}" type="datetime1">
              <a:rPr lang="de-AT" smtClean="0"/>
              <a:t>22.10.2019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4BF0E49-A7B8-41C0-ACE7-946C7A28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D1270C8-2FDD-4345-A781-478CB21FD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716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ED9A0-D45B-4D87-BBCD-ABCC2CC9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109C220-5626-4FF3-A304-5C22D91C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F19FB4-1432-40DC-833E-8AFE002B43F7}" type="datetime1">
              <a:rPr lang="de-AT" smtClean="0"/>
              <a:t>22.10.2019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0D8F59-428C-4901-91BF-A98537DA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648C4D-1369-4B1B-825E-29811282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892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DA98993-5394-412B-BBA0-9C9D4B04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075846-4BBD-4BB4-AEAF-5E5D326698A6}" type="datetime1">
              <a:rPr lang="de-AT" smtClean="0"/>
              <a:t>22.10.2019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D9CDCB6-EF09-491C-895D-1CBDCD2E2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366EBE-98B7-4810-8756-DEEF58839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72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9C9AA-7C4C-4F46-BC43-20487C8DF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CE7C4E-B020-4E15-84D2-C99B912FB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5D3F69-0C37-4A81-88E0-0B023816D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BC2C5D-D548-49A1-BA1D-D1BA7898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785B7C-0976-4E3C-9DCD-46973D6A46B3}" type="datetime1">
              <a:rPr lang="de-AT" smtClean="0"/>
              <a:t>22.10.2019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6DA76A-AA5E-43B8-845E-9862AC8D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00BCFF-5FDA-4E51-804C-5E0B41C4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358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560D97-7BA2-4951-804C-D18C8D5D5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4F1782-F47C-414A-BE5D-E4062D046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1DF8A1-D7A7-41A6-8827-CECF8898D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47118B-CDEA-41EC-AA82-837040CB92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F42FE-5208-4F58-B243-19B108895F89}" type="datetime1">
              <a:rPr lang="de-AT" smtClean="0"/>
              <a:t>22.10.2019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E40BC0-26A6-424B-800A-3B13CBB7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46191A-DB05-40BD-B644-F266D70F4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709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0E12EF9-FAAF-4C23-9E76-B2DF385DA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A836F9-A7F1-4DF2-91F0-836AA822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132AC3-EA71-480D-A949-5C9A96DEB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5C3FD1-EFF8-4668-956D-3507D0CDE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CEDA-CE63-40A1-844D-1C736084734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880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2ABC8-77F9-414D-BE46-00A64BB96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720" y="3006571"/>
            <a:ext cx="11012557" cy="84485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IMMA comments on GRE-82-22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642606-5B3D-432D-B0EE-4405F14A0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3851428"/>
            <a:ext cx="9144000" cy="488880"/>
          </a:xfrm>
        </p:spPr>
        <p:txBody>
          <a:bodyPr/>
          <a:lstStyle/>
          <a:p>
            <a:r>
              <a:rPr lang="de-AT" dirty="0"/>
              <a:t>82</a:t>
            </a:r>
            <a:r>
              <a:rPr lang="de-AT" baseline="30000" dirty="0"/>
              <a:t>nd</a:t>
            </a:r>
            <a:r>
              <a:rPr lang="de-AT" dirty="0"/>
              <a:t> GRE session (22-25 October 2019)</a:t>
            </a:r>
          </a:p>
        </p:txBody>
      </p:sp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2A8594AE-F7A8-49C4-9370-F19542257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37" y="807175"/>
            <a:ext cx="7019925" cy="1076325"/>
          </a:xfrm>
          <a:prstGeom prst="rect">
            <a:avLst/>
          </a:prstGeom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567E130E-2FF2-42A1-AF31-AB8E12752653}"/>
              </a:ext>
            </a:extLst>
          </p:cNvPr>
          <p:cNvSpPr/>
          <p:nvPr/>
        </p:nvSpPr>
        <p:spPr>
          <a:xfrm>
            <a:off x="476545" y="415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 Transmitted by the expert from IMMA 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40D4716-C841-47C2-8198-592A3918033B}"/>
              </a:ext>
            </a:extLst>
          </p:cNvPr>
          <p:cNvSpPr/>
          <p:nvPr/>
        </p:nvSpPr>
        <p:spPr>
          <a:xfrm>
            <a:off x="8800290" y="0"/>
            <a:ext cx="3735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Informal document GRE-82-37 </a:t>
            </a:r>
          </a:p>
          <a:p>
            <a:r>
              <a:rPr lang="en-GB" dirty="0"/>
              <a:t>(82nd GRE, 22-25 </a:t>
            </a:r>
            <a:r>
              <a:rPr lang="en-GB"/>
              <a:t>October 2019,</a:t>
            </a:r>
            <a:endParaRPr lang="en-GB" dirty="0"/>
          </a:p>
          <a:p>
            <a:r>
              <a:rPr lang="en-GB" dirty="0"/>
              <a:t>agenda item 7 (b)) </a:t>
            </a:r>
          </a:p>
        </p:txBody>
      </p:sp>
    </p:spTree>
    <p:extLst>
      <p:ext uri="{BB962C8B-B14F-4D97-AF65-F5344CB8AC3E}">
        <p14:creationId xmlns:p14="http://schemas.microsoft.com/office/powerpoint/2010/main" val="362961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9797-D5B2-4C0E-9813-1E299B47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9684"/>
          </a:xfrm>
        </p:spPr>
        <p:txBody>
          <a:bodyPr>
            <a:normAutofit/>
          </a:bodyPr>
          <a:lstStyle/>
          <a:p>
            <a:r>
              <a:rPr lang="en-US" b="1" dirty="0"/>
              <a:t>Comments on GRE-82-22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52974E-F7F1-481F-AA5E-20D8F6032436}"/>
              </a:ext>
            </a:extLst>
          </p:cNvPr>
          <p:cNvSpPr txBox="1"/>
          <p:nvPr/>
        </p:nvSpPr>
        <p:spPr>
          <a:xfrm>
            <a:off x="466637" y="1779809"/>
            <a:ext cx="10887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u="sng" dirty="0">
                <a:solidFill>
                  <a:srgbClr val="0070C0"/>
                </a:solidFill>
              </a:rPr>
              <a:t>IMMA</a:t>
            </a:r>
            <a:r>
              <a:rPr lang="en-GB" sz="1600" dirty="0">
                <a:solidFill>
                  <a:srgbClr val="0070C0"/>
                </a:solidFill>
              </a:rPr>
              <a:t>: The transitional provisions aim to allow lead time to address </a:t>
            </a:r>
            <a:r>
              <a:rPr lang="en-GB" sz="1600" b="1" dirty="0">
                <a:solidFill>
                  <a:srgbClr val="0070C0"/>
                </a:solidFill>
              </a:rPr>
              <a:t>unique technical difficulties for motorcycles </a:t>
            </a:r>
            <a:r>
              <a:rPr lang="en-GB" sz="1600" dirty="0">
                <a:solidFill>
                  <a:srgbClr val="0070C0"/>
                </a:solidFill>
              </a:rPr>
              <a:t>when implementing DRL auto-switch (sensor placement in instrument cluster rather windscreen as for cars). Additionally, noting significant </a:t>
            </a:r>
            <a:r>
              <a:rPr lang="en-GB" sz="1600" b="1" dirty="0">
                <a:solidFill>
                  <a:srgbClr val="0070C0"/>
                </a:solidFill>
              </a:rPr>
              <a:t>differences between motorcycle configurations</a:t>
            </a:r>
            <a:r>
              <a:rPr lang="en-GB" sz="1600" dirty="0">
                <a:solidFill>
                  <a:srgbClr val="0070C0"/>
                </a:solidFill>
              </a:rPr>
              <a:t>,</a:t>
            </a:r>
            <a:r>
              <a:rPr lang="en-GB" sz="1600" b="1" dirty="0">
                <a:solidFill>
                  <a:srgbClr val="0070C0"/>
                </a:solidFill>
              </a:rPr>
              <a:t> </a:t>
            </a:r>
            <a:r>
              <a:rPr lang="en-GB" sz="1600" dirty="0">
                <a:solidFill>
                  <a:srgbClr val="0070C0"/>
                </a:solidFill>
              </a:rPr>
              <a:t>which may require</a:t>
            </a:r>
            <a:r>
              <a:rPr lang="en-GB" sz="1600" b="1" dirty="0">
                <a:solidFill>
                  <a:srgbClr val="0070C0"/>
                </a:solidFill>
              </a:rPr>
              <a:t> model-specific calibration and testing.</a:t>
            </a:r>
            <a:endParaRPr lang="en-GB" sz="1600" dirty="0">
              <a:solidFill>
                <a:srgbClr val="0070C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836C36-C5CE-485B-A51F-67EB088743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3305"/>
          <a:stretch/>
        </p:blipFill>
        <p:spPr>
          <a:xfrm>
            <a:off x="192258" y="809810"/>
            <a:ext cx="6276975" cy="9428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3B6051-D344-4C25-A326-0C1EC771DD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5120" b="18138"/>
          <a:stretch/>
        </p:blipFill>
        <p:spPr>
          <a:xfrm>
            <a:off x="192257" y="2759579"/>
            <a:ext cx="6276975" cy="7419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BC59CB-35C5-43F7-9992-3B8DF9D115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1918"/>
          <a:stretch/>
        </p:blipFill>
        <p:spPr>
          <a:xfrm>
            <a:off x="226168" y="4702456"/>
            <a:ext cx="6276975" cy="3651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9D5A139-4A52-40DF-91C8-4B30B98D5EBC}"/>
              </a:ext>
            </a:extLst>
          </p:cNvPr>
          <p:cNvSpPr txBox="1"/>
          <p:nvPr/>
        </p:nvSpPr>
        <p:spPr>
          <a:xfrm>
            <a:off x="466637" y="3477572"/>
            <a:ext cx="99632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lvl="0">
              <a:defRPr sz="1600" u="sng">
                <a:solidFill>
                  <a:srgbClr val="0070C0"/>
                </a:solidFill>
              </a:defRPr>
            </a:lvl1pPr>
          </a:lstStyle>
          <a:p>
            <a:r>
              <a:rPr lang="en-GB" dirty="0"/>
              <a:t>IMMA</a:t>
            </a:r>
            <a:r>
              <a:rPr lang="en-GB" u="none" dirty="0"/>
              <a:t>: Manufacturers have been voluntarily installing DRL on a number of models for many years.</a:t>
            </a:r>
          </a:p>
          <a:p>
            <a:r>
              <a:rPr lang="en-GB" u="none" dirty="0"/>
              <a:t>The 03 series of amendments introduces a new requirement to </a:t>
            </a:r>
            <a:r>
              <a:rPr lang="en-GB" b="1" u="none" dirty="0"/>
              <a:t>automatically switch between DRL and dipped-beam</a:t>
            </a:r>
            <a:r>
              <a:rPr lang="en-GB" u="none" dirty="0"/>
              <a:t> </a:t>
            </a:r>
            <a:r>
              <a:rPr lang="en-GB" b="1" u="none" dirty="0"/>
              <a:t>headlamp</a:t>
            </a:r>
            <a:r>
              <a:rPr lang="en-GB" u="none" dirty="0"/>
              <a:t> based on specified ambient lighting conditions.</a:t>
            </a:r>
          </a:p>
          <a:p>
            <a:r>
              <a:rPr lang="en-GB" u="none" dirty="0"/>
              <a:t>Motorcycles fitted with DRL </a:t>
            </a:r>
            <a:r>
              <a:rPr lang="en-GB" b="1" u="none" dirty="0"/>
              <a:t>will need to be redesigned and calibrated </a:t>
            </a:r>
            <a:r>
              <a:rPr lang="en-GB" u="none" dirty="0"/>
              <a:t>to meet the new R53.03 requirements.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B4DA7A-403A-4265-AF11-2F31D34666BE}"/>
              </a:ext>
            </a:extLst>
          </p:cNvPr>
          <p:cNvSpPr txBox="1"/>
          <p:nvPr/>
        </p:nvSpPr>
        <p:spPr>
          <a:xfrm>
            <a:off x="523786" y="5084513"/>
            <a:ext cx="9906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lvl="0">
              <a:defRPr sz="1600" u="sng">
                <a:solidFill>
                  <a:srgbClr val="0070C0"/>
                </a:solidFill>
              </a:defRPr>
            </a:lvl1pPr>
          </a:lstStyle>
          <a:p>
            <a:r>
              <a:rPr lang="en-GB" u="none" dirty="0"/>
              <a:t>IMMA would like to request clarification on the above statement: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u="none" dirty="0"/>
              <a:t>In IMMA understanding, 03 series of amendments is limited to the introduction of</a:t>
            </a:r>
            <a:r>
              <a:rPr lang="en-GB" b="1" u="none" dirty="0"/>
              <a:t> the new DRL auto-switch</a:t>
            </a:r>
            <a:r>
              <a:rPr lang="en-GB" u="none" dirty="0"/>
              <a:t>, which require </a:t>
            </a:r>
            <a:r>
              <a:rPr lang="en-GB" b="1" u="none" dirty="0"/>
              <a:t>a transitional period </a:t>
            </a:r>
            <a:r>
              <a:rPr lang="en-GB" u="none" dirty="0"/>
              <a:t>to </a:t>
            </a:r>
            <a:r>
              <a:rPr lang="en-GB" b="1" u="none" dirty="0"/>
              <a:t>1 September 2023</a:t>
            </a:r>
            <a:r>
              <a:rPr lang="en-GB" u="none" dirty="0"/>
              <a:t>.</a:t>
            </a:r>
            <a:endParaRPr lang="en-GB" b="1" u="non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u="none" dirty="0"/>
              <a:t>Any </a:t>
            </a:r>
            <a:r>
              <a:rPr lang="en-GB" b="1" u="none" dirty="0"/>
              <a:t>other</a:t>
            </a:r>
            <a:r>
              <a:rPr lang="en-GB" u="none" dirty="0"/>
              <a:t> amendments included in </a:t>
            </a:r>
            <a:r>
              <a:rPr lang="en-GB" b="1" u="none" dirty="0"/>
              <a:t>WP.29/2019/80 correspond to Supplement 3 to the 02 series </a:t>
            </a:r>
            <a:r>
              <a:rPr lang="en-GB" u="none" dirty="0"/>
              <a:t>to avoid legal uncertainty.</a:t>
            </a:r>
          </a:p>
        </p:txBody>
      </p:sp>
    </p:spTree>
    <p:extLst>
      <p:ext uri="{BB962C8B-B14F-4D97-AF65-F5344CB8AC3E}">
        <p14:creationId xmlns:p14="http://schemas.microsoft.com/office/powerpoint/2010/main" val="202683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9797-D5B2-4C0E-9813-1E299B47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9684"/>
          </a:xfrm>
        </p:spPr>
        <p:txBody>
          <a:bodyPr>
            <a:normAutofit/>
          </a:bodyPr>
          <a:lstStyle/>
          <a:p>
            <a:r>
              <a:rPr lang="en-US" b="1" dirty="0"/>
              <a:t>History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52974E-F7F1-481F-AA5E-20D8F6032436}"/>
              </a:ext>
            </a:extLst>
          </p:cNvPr>
          <p:cNvSpPr txBox="1"/>
          <p:nvPr/>
        </p:nvSpPr>
        <p:spPr>
          <a:xfrm>
            <a:off x="414336" y="1011342"/>
            <a:ext cx="114728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77/GRE (April 2017)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GRE/2016/35 (Japan): Introducing DRL Auto-Switch, with a proposed period of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48 months Transitional Provisions.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GRE-77-17 (Italy): About the technical difficulties of introducing DRL Auto-switch on </a:t>
            </a:r>
            <a:r>
              <a:rPr lang="en-GB" dirty="0"/>
              <a:t>motorcycles</a:t>
            </a:r>
            <a:r>
              <a:rPr lang="en-US" dirty="0"/>
              <a:t>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Decision to establish DRL-L special interest group, which started exchanging subsequently, involving EC, UK, NL, JP, IND, IMMA among others.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79/GRE (April 2018)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GRE/2018/19 (DRL-L): Result of the DRL-L special interest group to regulate DRL for </a:t>
            </a:r>
            <a:r>
              <a:rPr lang="en-GB" dirty="0"/>
              <a:t>motorcycles.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48 months of Transitional Provisions.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80/GRE (October 2018)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GRE/2018/50 (DRL-L): Updated version of GRE/2018/19.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 transitional period for DRL auto-switch was set until 1 September 2023.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Agreed at 80/GRE.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81/GRE (April 2019)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GRE/2019/12 (IMMA):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Proposal to correct §5.11.2 (AHO) to its original requirement.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GRE/2018/50 as amended by GRE/2019/12 adopted by GRE with unchanged TPs.</a:t>
            </a:r>
          </a:p>
        </p:txBody>
      </p:sp>
    </p:spTree>
    <p:extLst>
      <p:ext uri="{BB962C8B-B14F-4D97-AF65-F5344CB8AC3E}">
        <p14:creationId xmlns:p14="http://schemas.microsoft.com/office/powerpoint/2010/main" val="170052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9797-D5B2-4C0E-9813-1E299B47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9684"/>
          </a:xfrm>
        </p:spPr>
        <p:txBody>
          <a:bodyPr>
            <a:normAutofit/>
          </a:bodyPr>
          <a:lstStyle/>
          <a:p>
            <a:r>
              <a:rPr lang="en-US" b="1" dirty="0"/>
              <a:t>Transitional Provisions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52974E-F7F1-481F-AA5E-20D8F6032436}"/>
              </a:ext>
            </a:extLst>
          </p:cNvPr>
          <p:cNvSpPr txBox="1"/>
          <p:nvPr/>
        </p:nvSpPr>
        <p:spPr>
          <a:xfrm>
            <a:off x="271462" y="989084"/>
            <a:ext cx="111764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Current situation: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R48.05 (cars):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48 months Transitional Provisions.</a:t>
            </a:r>
          </a:p>
          <a:p>
            <a:pPr lvl="3"/>
            <a:r>
              <a:rPr lang="en-US" sz="2000" dirty="0"/>
              <a:t>(66 months M1/N1 &amp; 84 months for other categories, when applying alternative conditions, e.g. tell tale, 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R53.03 (motorcycles):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Expected adoption at November WP.29 </a:t>
            </a:r>
            <a:r>
              <a:rPr lang="en-US" sz="2000" dirty="0">
                <a:sym typeface="Wingdings" panose="05000000000000000000" pitchFamily="2" charset="2"/>
              </a:rPr>
              <a:t> Entry into force June 2020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September 2023: Expiry date of Transitional Provisions </a:t>
            </a:r>
            <a:endParaRPr lang="en-US" sz="2000" dirty="0"/>
          </a:p>
          <a:p>
            <a:pPr lvl="1"/>
            <a:r>
              <a:rPr lang="en-US" sz="2000" b="1" dirty="0"/>
              <a:t>= 40 </a:t>
            </a:r>
            <a:r>
              <a:rPr lang="en-US" sz="2000" dirty="0"/>
              <a:t>months, </a:t>
            </a:r>
          </a:p>
          <a:p>
            <a:pPr lvl="1"/>
            <a:r>
              <a:rPr lang="en-US" sz="2000" b="1" dirty="0"/>
              <a:t>Shorter</a:t>
            </a:r>
            <a:r>
              <a:rPr lang="en-US" sz="2000" dirty="0"/>
              <a:t> Transitional Provisions as for cars, even if technically more challenging</a:t>
            </a:r>
          </a:p>
          <a:p>
            <a:endParaRPr lang="en-US" sz="2000" dirty="0"/>
          </a:p>
          <a:p>
            <a:r>
              <a:rPr lang="en-US" sz="2000" u="sng" dirty="0"/>
              <a:t>GRE-82-22 proposal (October 2019): </a:t>
            </a:r>
          </a:p>
          <a:p>
            <a:pPr lvl="1"/>
            <a:r>
              <a:rPr lang="en-US" sz="2000" dirty="0"/>
              <a:t>GRE-82-22 proposes to reduce the Transitional Provisions to September 2021.</a:t>
            </a:r>
          </a:p>
          <a:p>
            <a:pPr lvl="1"/>
            <a:r>
              <a:rPr lang="en-US" sz="2000" dirty="0"/>
              <a:t>If GRE agreed by means of a formal amendment (April 2020 83/GRE), the document would be submitted to November 2020 WP.29, with Entry into force June 2021. </a:t>
            </a:r>
          </a:p>
          <a:p>
            <a:pPr lvl="1"/>
            <a:r>
              <a:rPr lang="en-US" sz="2000" dirty="0"/>
              <a:t>This is very close to the proposed end of Transitional Provisions of September 2021. </a:t>
            </a:r>
          </a:p>
          <a:p>
            <a:pPr lvl="1"/>
            <a:r>
              <a:rPr lang="en-US" sz="2000" b="1" dirty="0"/>
              <a:t>= almost no lead time available </a:t>
            </a:r>
          </a:p>
        </p:txBody>
      </p:sp>
    </p:spTree>
    <p:extLst>
      <p:ext uri="{BB962C8B-B14F-4D97-AF65-F5344CB8AC3E}">
        <p14:creationId xmlns:p14="http://schemas.microsoft.com/office/powerpoint/2010/main" val="119641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B4C5BEE-B83E-4CFA-A46C-E92ACFE55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363" y="3311783"/>
            <a:ext cx="2781300" cy="27336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2A9797-D5B2-4C0E-9813-1E299B47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9684"/>
          </a:xfrm>
        </p:spPr>
        <p:txBody>
          <a:bodyPr>
            <a:normAutofit/>
          </a:bodyPr>
          <a:lstStyle/>
          <a:p>
            <a:r>
              <a:rPr lang="en-US" b="1" dirty="0"/>
              <a:t>Technical difficulties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97FBC9-46C4-4AC4-ADE5-5CF9F5ECF907}"/>
              </a:ext>
            </a:extLst>
          </p:cNvPr>
          <p:cNvSpPr txBox="1"/>
          <p:nvPr/>
        </p:nvSpPr>
        <p:spPr>
          <a:xfrm>
            <a:off x="414337" y="1028700"/>
            <a:ext cx="84965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For </a:t>
            </a:r>
            <a:r>
              <a:rPr lang="en-US" sz="2000" b="1" dirty="0"/>
              <a:t>cars/trucks</a:t>
            </a:r>
            <a:r>
              <a:rPr lang="en-US" sz="2000" dirty="0"/>
              <a:t>, light sensors are mounted inside the cabin, typically near the rear-view mirror, </a:t>
            </a:r>
            <a:r>
              <a:rPr lang="en-US" sz="2000" u="sng" dirty="0"/>
              <a:t>behind the windscreen cleaned by wipers</a:t>
            </a:r>
            <a:r>
              <a:rPr lang="en-US" sz="2000" dirty="0"/>
              <a:t>.</a:t>
            </a:r>
          </a:p>
          <a:p>
            <a:r>
              <a:rPr lang="en-US" sz="2000" dirty="0"/>
              <a:t>The sensor is forward facing and angled to give an </a:t>
            </a:r>
            <a:r>
              <a:rPr lang="en-US" sz="2000" u="sng" dirty="0"/>
              <a:t>unobstructed line-of-sight</a:t>
            </a:r>
            <a:r>
              <a:rPr lang="en-US" sz="2000" b="1" dirty="0"/>
              <a:t> </a:t>
            </a:r>
            <a:r>
              <a:rPr lang="en-US" sz="2000" dirty="0"/>
              <a:t>view to the sky to measure ambient lighting conditions.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Differently from cars, for </a:t>
            </a:r>
            <a:r>
              <a:rPr lang="en-US" sz="2000" b="1" dirty="0"/>
              <a:t>motorcycles</a:t>
            </a:r>
            <a:r>
              <a:rPr lang="en-US" sz="2000" dirty="0"/>
              <a:t> the most appropriate location is integration into the instrument cluster. </a:t>
            </a:r>
          </a:p>
          <a:p>
            <a:r>
              <a:rPr lang="en-US" sz="2000" dirty="0"/>
              <a:t>Complications:</a:t>
            </a:r>
          </a:p>
          <a:p>
            <a:pPr marL="342900" indent="-342900">
              <a:buFontTx/>
              <a:buChar char="-"/>
            </a:pPr>
            <a:r>
              <a:rPr lang="en-US" sz="2000" u="sng" dirty="0"/>
              <a:t>Lack of a wiper</a:t>
            </a:r>
            <a:r>
              <a:rPr lang="en-US" sz="2000" dirty="0"/>
              <a:t> mechanism to keep the sensor clean.</a:t>
            </a:r>
          </a:p>
          <a:p>
            <a:pPr marL="342900" indent="-342900">
              <a:buFontTx/>
              <a:buChar char="-"/>
            </a:pPr>
            <a:r>
              <a:rPr lang="en-US" sz="2000" u="sng" dirty="0"/>
              <a:t>Not all motorcycles have a windshield </a:t>
            </a:r>
            <a:r>
              <a:rPr lang="en-US" sz="2000" dirty="0"/>
              <a:t>to protect against contamination.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The </a:t>
            </a:r>
            <a:r>
              <a:rPr lang="en-US" sz="2000" u="sng" dirty="0"/>
              <a:t>sensor can be obscured by the rider and fairing</a:t>
            </a:r>
            <a:r>
              <a:rPr lang="en-US" sz="2000" dirty="0"/>
              <a:t>.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Each model requiring </a:t>
            </a:r>
            <a:r>
              <a:rPr lang="en-US" sz="2000" u="sng" dirty="0"/>
              <a:t>dedicated integration and calibration</a:t>
            </a:r>
            <a:r>
              <a:rPr lang="en-US" sz="2000" dirty="0"/>
              <a:t>.</a:t>
            </a:r>
          </a:p>
          <a:p>
            <a:pPr marL="342900" indent="-342900">
              <a:buFontTx/>
              <a:buChar char="-"/>
            </a:pP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10CE34-2E49-4BE5-87F8-0C7131880B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8701" y="1299796"/>
            <a:ext cx="3034748" cy="14218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2BFD4FB-22D0-4634-BE41-D454F8755985}"/>
              </a:ext>
            </a:extLst>
          </p:cNvPr>
          <p:cNvSpPr/>
          <p:nvPr/>
        </p:nvSpPr>
        <p:spPr>
          <a:xfrm>
            <a:off x="8988701" y="6233239"/>
            <a:ext cx="266290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GRE-77-17: on motorcycles technical difficulties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39CC4E6-26A2-468D-86A6-B17D7A5EA4D8}"/>
              </a:ext>
            </a:extLst>
          </p:cNvPr>
          <p:cNvSpPr/>
          <p:nvPr/>
        </p:nvSpPr>
        <p:spPr>
          <a:xfrm>
            <a:off x="11199719" y="4261104"/>
            <a:ext cx="251012" cy="2779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692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A95A4B7-44B2-43E7-915D-A6941ECDA13C}"/>
              </a:ext>
            </a:extLst>
          </p:cNvPr>
          <p:cNvSpPr txBox="1">
            <a:spLocks/>
          </p:cNvSpPr>
          <p:nvPr/>
        </p:nvSpPr>
        <p:spPr>
          <a:xfrm>
            <a:off x="596543" y="1447800"/>
            <a:ext cx="10998914" cy="396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Shortening the currently foreseen Transitional Provisions is not appropriate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as it would not provide the necessary time to solve these </a:t>
            </a:r>
            <a:r>
              <a:rPr lang="en-US" sz="2400" b="1" dirty="0">
                <a:latin typeface="+mn-lt"/>
              </a:rPr>
              <a:t>technical challenges</a:t>
            </a:r>
            <a:r>
              <a:rPr lang="en-US" sz="2400" dirty="0">
                <a:latin typeface="+mn-lt"/>
              </a:rPr>
              <a:t>.</a:t>
            </a:r>
          </a:p>
          <a:p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 the proposal for adoption by WP.29 in November 2019 (WP.29/2019/80), the Transitional Provisions foreseen for implementation of DRL Auto-switch on motorcycles are </a:t>
            </a:r>
            <a:r>
              <a:rPr lang="en-US" sz="2400" b="1" dirty="0">
                <a:latin typeface="+mn-lt"/>
              </a:rPr>
              <a:t>shorter than </a:t>
            </a:r>
            <a:r>
              <a:rPr lang="en-US" sz="2400" dirty="0">
                <a:latin typeface="+mn-lt"/>
              </a:rPr>
              <a:t>the ones that were allowed </a:t>
            </a:r>
            <a:r>
              <a:rPr lang="en-US" sz="2400" b="1" dirty="0">
                <a:latin typeface="+mn-lt"/>
              </a:rPr>
              <a:t>for cars</a:t>
            </a:r>
            <a:r>
              <a:rPr lang="en-US" sz="2400" dirty="0">
                <a:latin typeface="+mn-lt"/>
              </a:rPr>
              <a:t>, even if motorcycles have a lot more </a:t>
            </a:r>
            <a:r>
              <a:rPr lang="en-US" sz="2400" b="1" dirty="0">
                <a:latin typeface="+mn-lt"/>
              </a:rPr>
              <a:t>technical challenges</a:t>
            </a:r>
            <a:r>
              <a:rPr lang="en-US" sz="2400" dirty="0">
                <a:latin typeface="+mn-lt"/>
              </a:rPr>
              <a:t> associated with implementing DRL Auto-switch.</a:t>
            </a:r>
          </a:p>
          <a:p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IMMA requests to </a:t>
            </a:r>
            <a:r>
              <a:rPr lang="en-US" sz="2400" b="1" dirty="0">
                <a:latin typeface="+mn-lt"/>
              </a:rPr>
              <a:t>keep the Transitional Provisions</a:t>
            </a:r>
            <a:r>
              <a:rPr lang="en-US" sz="2400" dirty="0">
                <a:latin typeface="+mn-lt"/>
              </a:rPr>
              <a:t>, as agreed at 80/GRE and 81/GRE</a:t>
            </a:r>
            <a:r>
              <a:rPr lang="en-US" sz="2000" dirty="0">
                <a:latin typeface="+mn-lt"/>
              </a:rPr>
              <a:t>.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72B50C-017B-440B-AC22-2677B0ED098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09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716272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A9797-D5B2-4C0E-9813-1E299B475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9186" y="2766218"/>
            <a:ext cx="4113628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24237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294E50A684EF7419CF0BFBA0F90B44C" ma:contentTypeVersion="10" ma:contentTypeDescription="新しいドキュメントを作成します。" ma:contentTypeScope="" ma:versionID="6337ecb95d950f690d4d93a8778b42d3">
  <xsd:schema xmlns:xsd="http://www.w3.org/2001/XMLSchema" xmlns:xs="http://www.w3.org/2001/XMLSchema" xmlns:p="http://schemas.microsoft.com/office/2006/metadata/properties" xmlns:ns3="677bb215-e8a0-49e4-aea5-14f5586516dd" xmlns:ns4="4980cfc8-d4e6-4799-8921-5854fb2053a9" targetNamespace="http://schemas.microsoft.com/office/2006/metadata/properties" ma:root="true" ma:fieldsID="8475279e02dee08c3e722e6dd4d76937" ns3:_="" ns4:_="">
    <xsd:import namespace="677bb215-e8a0-49e4-aea5-14f5586516dd"/>
    <xsd:import namespace="4980cfc8-d4e6-4799-8921-5854fb2053a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7bb215-e8a0-49e4-aea5-14f5586516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0cfc8-d4e6-4799-8921-5854fb205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9913A9-7358-4A50-A746-1EC8EEFE003D}">
  <ds:schemaRefs>
    <ds:schemaRef ds:uri="http://purl.org/dc/elements/1.1/"/>
    <ds:schemaRef ds:uri="http://schemas.microsoft.com/office/2006/metadata/properties"/>
    <ds:schemaRef ds:uri="http://purl.org/dc/terms/"/>
    <ds:schemaRef ds:uri="677bb215-e8a0-49e4-aea5-14f5586516dd"/>
    <ds:schemaRef ds:uri="http://schemas.microsoft.com/office/infopath/2007/PartnerControls"/>
    <ds:schemaRef ds:uri="http://schemas.microsoft.com/office/2006/documentManagement/types"/>
    <ds:schemaRef ds:uri="4980cfc8-d4e6-4799-8921-5854fb2053a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607B74-0015-4DEF-A0D5-5335755F9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7bb215-e8a0-49e4-aea5-14f5586516dd"/>
    <ds:schemaRef ds:uri="4980cfc8-d4e6-4799-8921-5854fb205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A86DE2-A790-4B5F-B6AD-D63706B0CB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678</Words>
  <Application>Microsoft Office PowerPoint</Application>
  <PresentationFormat>Widescreen</PresentationFormat>
  <Paragraphs>73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IMMA comments on GRE-82-22</vt:lpstr>
      <vt:lpstr>Comments on GRE-82-22</vt:lpstr>
      <vt:lpstr>History</vt:lpstr>
      <vt:lpstr>Transitional Provisions</vt:lpstr>
      <vt:lpstr>Technical difficulties </vt:lpstr>
      <vt:lpstr>PowerPoint Presentation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ASEP 2.0</dc:title>
  <dc:creator>IMMA</dc:creator>
  <cp:lastModifiedBy>Konstantin Glukhenkiy</cp:lastModifiedBy>
  <cp:revision>109</cp:revision>
  <cp:lastPrinted>2019-07-08T13:28:13Z</cp:lastPrinted>
  <dcterms:created xsi:type="dcterms:W3CDTF">2019-07-01T14:02:13Z</dcterms:created>
  <dcterms:modified xsi:type="dcterms:W3CDTF">2019-10-22T06:46:44Z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0x010100A294E50A684EF7419CF0BFBA0F90B44C</vt:lpwstr>
  </property>
  <property fmtid="{D5CDD505-2E9C-101B-9397-08002B2CF9AE}" pid="3" name="MSIP_Label_a5eeb3e6-85f8-4106-953e-4f1eacb9bdc3_Enabled">
    <vt:lpwstr>True</vt:lpwstr>
  </property>
  <property fmtid="{D5CDD505-2E9C-101B-9397-08002B2CF9AE}" pid="4" name="MSIP_Label_a5eeb3e6-85f8-4106-953e-4f1eacb9bdc3_SiteId">
    <vt:lpwstr>d6b0bbee-7cd9-4d60-bce6-4a67b543e2ae</vt:lpwstr>
  </property>
  <property fmtid="{D5CDD505-2E9C-101B-9397-08002B2CF9AE}" pid="5" name="MSIP_Label_a5eeb3e6-85f8-4106-953e-4f1eacb9bdc3_Owner">
    <vt:lpwstr>francoise.silvani@renault.com</vt:lpwstr>
  </property>
  <property fmtid="{D5CDD505-2E9C-101B-9397-08002B2CF9AE}" pid="6" name="MSIP_Label_a5eeb3e6-85f8-4106-953e-4f1eacb9bdc3_SetDate">
    <vt:lpwstr>2019-07-10T07:21:39.0821147Z</vt:lpwstr>
  </property>
  <property fmtid="{D5CDD505-2E9C-101B-9397-08002B2CF9AE}" pid="7" name="MSIP_Label_a5eeb3e6-85f8-4106-953e-4f1eacb9bdc3_Name">
    <vt:lpwstr>Confidential C</vt:lpwstr>
  </property>
  <property fmtid="{D5CDD505-2E9C-101B-9397-08002B2CF9AE}" pid="8" name="MSIP_Label_a5eeb3e6-85f8-4106-953e-4f1eacb9bdc3_Application">
    <vt:lpwstr>Microsoft Azure Information Protection</vt:lpwstr>
  </property>
  <property fmtid="{D5CDD505-2E9C-101B-9397-08002B2CF9AE}" pid="9" name="MSIP_Label_a5eeb3e6-85f8-4106-953e-4f1eacb9bdc3_Extended_MSFT_Method">
    <vt:lpwstr>Automatic</vt:lpwstr>
  </property>
  <property fmtid="{D5CDD505-2E9C-101B-9397-08002B2CF9AE}" pid="10" name="MSIP_Label_fd1c0902-ed92-4fed-896d-2e7725de02d4_Enabled">
    <vt:lpwstr>True</vt:lpwstr>
  </property>
  <property fmtid="{D5CDD505-2E9C-101B-9397-08002B2CF9AE}" pid="11" name="MSIP_Label_fd1c0902-ed92-4fed-896d-2e7725de02d4_SiteId">
    <vt:lpwstr>d6b0bbee-7cd9-4d60-bce6-4a67b543e2ae</vt:lpwstr>
  </property>
  <property fmtid="{D5CDD505-2E9C-101B-9397-08002B2CF9AE}" pid="12" name="MSIP_Label_fd1c0902-ed92-4fed-896d-2e7725de02d4_Owner">
    <vt:lpwstr>francoise.silvani@renault.com</vt:lpwstr>
  </property>
  <property fmtid="{D5CDD505-2E9C-101B-9397-08002B2CF9AE}" pid="13" name="MSIP_Label_fd1c0902-ed92-4fed-896d-2e7725de02d4_SetDate">
    <vt:lpwstr>2019-07-10T07:21:39.0821147Z</vt:lpwstr>
  </property>
  <property fmtid="{D5CDD505-2E9C-101B-9397-08002B2CF9AE}" pid="14" name="MSIP_Label_fd1c0902-ed92-4fed-896d-2e7725de02d4_Name">
    <vt:lpwstr>Accessible to everybody</vt:lpwstr>
  </property>
  <property fmtid="{D5CDD505-2E9C-101B-9397-08002B2CF9AE}" pid="15" name="MSIP_Label_fd1c0902-ed92-4fed-896d-2e7725de02d4_Application">
    <vt:lpwstr>Microsoft Azure Information Protection</vt:lpwstr>
  </property>
  <property fmtid="{D5CDD505-2E9C-101B-9397-08002B2CF9AE}" pid="16" name="MSIP_Label_fd1c0902-ed92-4fed-896d-2e7725de02d4_Parent">
    <vt:lpwstr>a5eeb3e6-85f8-4106-953e-4f1eacb9bdc3</vt:lpwstr>
  </property>
  <property fmtid="{D5CDD505-2E9C-101B-9397-08002B2CF9AE}" pid="17" name="MSIP_Label_fd1c0902-ed92-4fed-896d-2e7725de02d4_Extended_MSFT_Method">
    <vt:lpwstr>Automatic</vt:lpwstr>
  </property>
  <property fmtid="{D5CDD505-2E9C-101B-9397-08002B2CF9AE}" pid="18" name="Sensitivity">
    <vt:lpwstr>Confidential C Accessible to everybody</vt:lpwstr>
  </property>
</Properties>
</file>