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3173-B044-4CAF-AF6D-44E7FF762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40A0EC-62C0-45B1-B0B8-A928CA3A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C3B68-79AB-42BF-8778-B03C692D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0C1EA-345E-40A3-9277-3FE8C096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47978-4091-427C-85FB-B587E328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33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99E6-C200-4128-9F36-DCCF4861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FD97F-2FD7-4052-AA7C-9BE582E58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B1775-BBED-4199-B00C-32589105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3E47E-A794-4509-B6E1-8DF36FB3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24A72-F7B2-40D8-8046-1185622B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9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25254-62E2-44D6-B0DE-43A41C2CF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892B7-DD2F-464B-9E50-6F59BEB7D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68C62-165E-432F-8DE4-EB6AB124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29290-E532-477A-9839-D6D37AAB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672C2-5262-4F32-9C2C-7A60DF14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4D046-6F68-4777-AB5A-890A00FF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750E0-C309-4864-94B1-91433C94E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C0BB7-B79F-45E0-AA99-96304957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36739-5D86-4BF3-9055-84283AAF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424AE-7F51-4D25-A409-5E49A8D7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2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F614-A0A8-42AB-9DE4-BAB041CD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08AE5-E1A0-4E23-B709-8A437541B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7F3EA-E8D8-44D2-963E-D6F619F80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77CE-08C8-4273-AFC7-5DB1B4952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8F0F9-6F44-411B-8202-88F6F870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3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46909-3469-4D4C-9C4D-A3727E1C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B2612-DCEB-4C11-98DD-3EFC798ECC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60A40-3814-480A-A62C-91B65BCF4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2BFF3-1EE1-4999-BD4C-59D24460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FE898-D5C6-4D53-8664-BC6D00FB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E2BB9-9230-4BF3-9D49-677CC85B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FB1D-F0B4-4645-8E91-F90359324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71EE3-4529-4948-B158-1FC88D759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C9FC3-7EF5-4D9B-8D17-651377C58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F0881-035A-44D1-AC7A-724F9C491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3E808-541E-46AB-881E-62C4A0291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115DA-DBC7-44C1-976E-7670BD888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7587DC-2A44-478A-9D12-92FFBFB0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C8E2CD-617C-48DD-8116-E4838CC4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6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E30C-B77F-4E9A-8E22-AC286951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6D4D95-D03E-47E0-8A93-6319AEB5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1FABA-6CD5-47AC-A0E6-C487980F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CD73D9-C595-44D9-8A56-8D62262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9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2111C-A691-4DB7-92A8-754236D17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4B029F-CA0A-4BEB-973C-7D0CC3F8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BB634-5170-4CDC-94C0-F584375D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496F-32D4-4E6D-87E3-D194EB4F0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1FFB8-AC4C-43E2-BFB6-27AA89C3A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20BA6-3C23-4725-A3D2-5D9FB837B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CF1B3-096B-4FEF-989E-04DC5DA0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E9ABB-34D6-4424-B653-CC6C889A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060C1-136C-43D7-BA74-F3853898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7E5C7-66B6-4552-98B6-1CF8D549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622C2-148B-4072-B4A6-0E535F835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18788-6151-4418-89C3-1BD26DB40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FD548-27EE-409F-8DEF-EE8DA415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93010-7349-49E4-861D-DDCB8471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8036A-2E5E-4E6A-B12F-DAC9AADC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68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7993B-47AC-43C1-A2A1-DFD936421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7AC8B-C6AB-47DD-ABA6-7A9D3E5A8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C0F44-24F7-4118-9E25-834504DF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2B03-1A00-4396-B251-AD419CC9DC0E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BA39E-742B-45F3-8931-B88EB0584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17AD9-DDC0-415B-83A6-4DFED8BBB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5BD2-47E4-4868-8256-6EB3BD6B8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8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BCDE-8858-4AD5-A48F-B2E42E4C05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Exchange of information with the WP.29 secretariat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02297-2319-4D8E-AAD1-8B155E978F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 Approval Authorities</a:t>
            </a:r>
          </a:p>
          <a:p>
            <a:r>
              <a:rPr lang="en-US" dirty="0"/>
              <a:t>Technical Services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(new) L-IWVTA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B6A434-25C9-4968-B52D-C08F5B7260E7}"/>
              </a:ext>
            </a:extLst>
          </p:cNvPr>
          <p:cNvSpPr txBox="1"/>
          <p:nvPr/>
        </p:nvSpPr>
        <p:spPr>
          <a:xfrm>
            <a:off x="718457" y="509451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Note by the </a:t>
            </a:r>
            <a:r>
              <a:rPr lang="fr-CH" dirty="0" err="1"/>
              <a:t>secretariat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020D4F-59FB-4BCC-AE28-B0520CC64F81}"/>
              </a:ext>
            </a:extLst>
          </p:cNvPr>
          <p:cNvSpPr txBox="1"/>
          <p:nvPr/>
        </p:nvSpPr>
        <p:spPr>
          <a:xfrm>
            <a:off x="7929154" y="313509"/>
            <a:ext cx="3356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Informal document WP.29-177-21</a:t>
            </a:r>
          </a:p>
          <a:p>
            <a:r>
              <a:rPr lang="fr-CH" dirty="0"/>
              <a:t>177th WP.29, 12-15 March 2019</a:t>
            </a:r>
          </a:p>
          <a:p>
            <a:r>
              <a:rPr lang="fr-CH" dirty="0"/>
              <a:t>Agenda item 4.1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91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05AD0-4AC2-48DB-B65A-3909797C8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1958 Agreement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57CA8-449D-48A9-9B90-3915BF842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2 – Part 1, para. 3</a:t>
            </a:r>
          </a:p>
          <a:p>
            <a:pPr lvl="1"/>
            <a:r>
              <a:rPr lang="en-US" dirty="0"/>
              <a:t>Procedure for notification:</a:t>
            </a:r>
          </a:p>
          <a:p>
            <a:pPr lvl="2"/>
            <a:r>
              <a:rPr lang="en-US" dirty="0"/>
              <a:t>Contracting Parties shall notify the UNECE secretariat of the name, the address including electronic address and the category of activities of each designated technical service </a:t>
            </a:r>
          </a:p>
          <a:p>
            <a:pPr lvl="2"/>
            <a:endParaRPr lang="en-US" dirty="0"/>
          </a:p>
          <a:p>
            <a:r>
              <a:rPr lang="en-US" dirty="0"/>
              <a:t>In response to these provisions, the secretariat </a:t>
            </a:r>
            <a:r>
              <a:rPr lang="en-US" dirty="0" err="1"/>
              <a:t>developped</a:t>
            </a:r>
            <a:r>
              <a:rPr lang="en-US" dirty="0"/>
              <a:t> the web based application</a:t>
            </a:r>
          </a:p>
          <a:p>
            <a:endParaRPr lang="en-US" dirty="0"/>
          </a:p>
          <a:p>
            <a:r>
              <a:rPr lang="en-US" dirty="0"/>
              <a:t>This application was used to prepare the document </a:t>
            </a:r>
          </a:p>
          <a:p>
            <a:pPr lvl="1"/>
            <a:r>
              <a:rPr lang="en-US" dirty="0"/>
              <a:t>ECE/TRANS/WP.29/343/Rev.27 (and Add. 1 &amp; 2)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46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E1D3-92DA-44FB-9FF8-DFB3BB8B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 Regulation No.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BEB6F-7D38-4D99-A2CF-6EEDC271E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According to Para. 13.5:</a:t>
            </a:r>
          </a:p>
          <a:p>
            <a:pPr marL="0" indent="0">
              <a:buNone/>
            </a:pPr>
            <a:endParaRPr lang="en-US"/>
          </a:p>
          <a:p>
            <a:pPr lvl="1"/>
            <a:r>
              <a:rPr lang="en-US"/>
              <a:t>A Contracting Party may accept a L-IWVTA</a:t>
            </a:r>
          </a:p>
          <a:p>
            <a:pPr lvl="1"/>
            <a:r>
              <a:rPr lang="en-US"/>
              <a:t>For that purpose, it shall notify to the secretariat [...] the UN Regulations and their versions for which it will accept type approvals</a:t>
            </a:r>
          </a:p>
          <a:p>
            <a:pPr lvl="1"/>
            <a:r>
              <a:rPr lang="en-US"/>
              <a:t>For such notification, the format provided in Annex 4, Part A, Section II shall be used.</a:t>
            </a:r>
          </a:p>
        </p:txBody>
      </p:sp>
    </p:spTree>
    <p:extLst>
      <p:ext uri="{BB962C8B-B14F-4D97-AF65-F5344CB8AC3E}">
        <p14:creationId xmlns:p14="http://schemas.microsoft.com/office/powerpoint/2010/main" val="303913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9FDC-0C88-4DB2-9F0C-7D8426D4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UN </a:t>
            </a:r>
            <a:r>
              <a:rPr lang="fr-CH" dirty="0" err="1"/>
              <a:t>Regulation</a:t>
            </a:r>
            <a:r>
              <a:rPr lang="fr-CH" dirty="0"/>
              <a:t> No. 0</a:t>
            </a:r>
            <a:br>
              <a:rPr lang="fr-CH" dirty="0"/>
            </a:br>
            <a:r>
              <a:rPr lang="fr-CH" dirty="0"/>
              <a:t>Annex 4 Part A Section II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D14FD-0E01-44E3-A2B0-6AB09189E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9644"/>
            <a:ext cx="3356956" cy="4189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98AD47-697B-40DC-BD5D-8EDB5EF3C8E8}"/>
              </a:ext>
            </a:extLst>
          </p:cNvPr>
          <p:cNvSpPr txBox="1"/>
          <p:nvPr/>
        </p:nvSpPr>
        <p:spPr>
          <a:xfrm>
            <a:off x="5818697" y="1949644"/>
            <a:ext cx="57435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secretariat announced the development of an extension of the web based application relevant for the exchange of information for the purpose of ECE/TRANS/WP.29/343 and its amendments: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Goal  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Provide immediately the information submitted by the Contracting parties </a:t>
            </a:r>
          </a:p>
          <a:p>
            <a:r>
              <a:rPr lang="en-US" dirty="0"/>
              <a:t>(The paper version was produced once a year and up to three times a year informally) 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1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9FDC-0C88-4DB2-9F0C-7D8426D4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UN </a:t>
            </a:r>
            <a:r>
              <a:rPr lang="fr-CH" dirty="0" err="1"/>
              <a:t>Regulation</a:t>
            </a:r>
            <a:r>
              <a:rPr lang="fr-CH" dirty="0"/>
              <a:t> No. 0</a:t>
            </a:r>
            <a:br>
              <a:rPr lang="fr-CH" dirty="0"/>
            </a:br>
            <a:r>
              <a:rPr lang="fr-CH" dirty="0"/>
              <a:t>Annex 4 Part A Section II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3D14FD-0E01-44E3-A2B0-6AB09189E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49644"/>
            <a:ext cx="3356956" cy="4189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98AD47-697B-40DC-BD5D-8EDB5EF3C8E8}"/>
              </a:ext>
            </a:extLst>
          </p:cNvPr>
          <p:cNvSpPr txBox="1"/>
          <p:nvPr/>
        </p:nvSpPr>
        <p:spPr>
          <a:xfrm>
            <a:off x="5818697" y="1949644"/>
            <a:ext cx="57435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secretariat announced the development of an extension of the web based application relevant for the exchange of information for the purpose of ECE/TRANS/WP.29/343 and its amendments: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Goal  </a:t>
            </a:r>
          </a:p>
          <a:p>
            <a:pPr marL="285750" indent="-285750">
              <a:buFontTx/>
              <a:buChar char="-"/>
            </a:pPr>
            <a:r>
              <a:rPr lang="en-US" dirty="0"/>
              <a:t>Provide </a:t>
            </a:r>
            <a:r>
              <a:rPr lang="en-US" dirty="0" err="1"/>
              <a:t>immediatly</a:t>
            </a:r>
            <a:r>
              <a:rPr lang="en-US" dirty="0"/>
              <a:t> the information submitted by the Contracting parties </a:t>
            </a:r>
          </a:p>
          <a:p>
            <a:r>
              <a:rPr lang="en-US" dirty="0"/>
              <a:t>(The paper version was produced once a year and up to three times a year informally)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content of Table 1 shall be shared electronically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70BE79-3339-42C0-83D6-70152A8FCB6E}"/>
              </a:ext>
            </a:extLst>
          </p:cNvPr>
          <p:cNvSpPr/>
          <p:nvPr/>
        </p:nvSpPr>
        <p:spPr>
          <a:xfrm>
            <a:off x="990600" y="2657476"/>
            <a:ext cx="2839528" cy="3639808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C3345C6-DD69-41E3-AEA4-18282883ECDD}"/>
              </a:ext>
            </a:extLst>
          </p:cNvPr>
          <p:cNvCxnSpPr/>
          <p:nvPr/>
        </p:nvCxnSpPr>
        <p:spPr>
          <a:xfrm>
            <a:off x="3830128" y="5741239"/>
            <a:ext cx="1988569" cy="0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cxnSp>
    </p:spTree>
    <p:extLst>
      <p:ext uri="{BB962C8B-B14F-4D97-AF65-F5344CB8AC3E}">
        <p14:creationId xmlns:p14="http://schemas.microsoft.com/office/powerpoint/2010/main" val="359387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EC52CE8-61DD-439B-A2D0-5305DEF54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765" y="497427"/>
            <a:ext cx="9144000" cy="6185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196145-984D-408E-AB71-2824DF7D3886}"/>
              </a:ext>
            </a:extLst>
          </p:cNvPr>
          <p:cNvSpPr txBox="1"/>
          <p:nvPr/>
        </p:nvSpPr>
        <p:spPr>
          <a:xfrm>
            <a:off x="302242" y="1543311"/>
            <a:ext cx="24663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slide shows the change made to the web application to allow each SPOCs of Contracting Parties to notify for relevant UN Regulations (Here: UN R.11) the information requested in para. 13.5 (and  Annex 4, Part A, Section II of UN R. 0.)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80977-9BCD-4FA4-B76E-28B795FE10D4}"/>
              </a:ext>
            </a:extLst>
          </p:cNvPr>
          <p:cNvSpPr txBox="1"/>
          <p:nvPr/>
        </p:nvSpPr>
        <p:spPr>
          <a:xfrm>
            <a:off x="180975" y="152400"/>
            <a:ext cx="3871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Version developed and currently tested</a:t>
            </a:r>
            <a:r>
              <a:rPr lang="fr-CH" i="1" dirty="0">
                <a:solidFill>
                  <a:srgbClr val="FF0000"/>
                </a:solidFill>
              </a:rPr>
              <a:t>: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CB828F-1B6F-4508-9F67-CCAFD0298208}"/>
              </a:ext>
            </a:extLst>
          </p:cNvPr>
          <p:cNvSpPr txBox="1"/>
          <p:nvPr/>
        </p:nvSpPr>
        <p:spPr>
          <a:xfrm>
            <a:off x="9334500" y="2724150"/>
            <a:ext cx="1718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/>
              <a:t>xx </a:t>
            </a:r>
            <a:r>
              <a:rPr lang="fr-CH" dirty="0" err="1"/>
              <a:t>series</a:t>
            </a:r>
            <a:endParaRPr lang="fr-CH" dirty="0"/>
          </a:p>
          <a:p>
            <a:r>
              <a:rPr lang="fr-CH" dirty="0"/>
              <a:t>xx </a:t>
            </a:r>
            <a:r>
              <a:rPr lang="fr-CH" dirty="0" err="1"/>
              <a:t>series</a:t>
            </a:r>
            <a:r>
              <a:rPr lang="fr-CH" dirty="0"/>
              <a:t> or </a:t>
            </a:r>
            <a:r>
              <a:rPr lang="fr-CH" dirty="0" err="1"/>
              <a:t>later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42F8FD-2CEE-41C9-A6FF-B5035D8063B4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5534026" y="3047316"/>
            <a:ext cx="3800474" cy="229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49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798E199-D5FC-48B1-9B2E-A18A1B961883}"/>
              </a:ext>
            </a:extLst>
          </p:cNvPr>
          <p:cNvSpPr txBox="1"/>
          <p:nvPr/>
        </p:nvSpPr>
        <p:spPr>
          <a:xfrm>
            <a:off x="274473" y="2277482"/>
            <a:ext cx="34521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information will be displayed for each UN Regulation as it was originally proposed by the IWG on IWVTA for the paper version of the ECE/TRANS/WP.29/343/</a:t>
            </a:r>
            <a:r>
              <a:rPr lang="en-US" sz="2000" dirty="0" err="1"/>
              <a:t>Rev.x</a:t>
            </a:r>
            <a:r>
              <a:rPr lang="en-US" sz="2000" dirty="0"/>
              <a:t> </a:t>
            </a:r>
          </a:p>
          <a:p>
            <a:endParaRPr lang="fr-CH" sz="2000" dirty="0"/>
          </a:p>
          <a:p>
            <a:endParaRPr lang="en-GB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A82FFB-CF9C-49B5-8BB3-18E00D15C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900" y="0"/>
            <a:ext cx="7923735" cy="6835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857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427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Exchange of information with the WP.29 secretariat</vt:lpstr>
      <vt:lpstr>1958 Agreement</vt:lpstr>
      <vt:lpstr>UN Regulation No. 0</vt:lpstr>
      <vt:lpstr>UN Regulation No. 0 Annex 4 Part A Section II</vt:lpstr>
      <vt:lpstr>UN Regulation No. 0 Annex 4 Part A Section II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Gambare;francoisguichard</dc:creator>
  <cp:lastModifiedBy>Francois Guichard</cp:lastModifiedBy>
  <cp:revision>15</cp:revision>
  <dcterms:created xsi:type="dcterms:W3CDTF">2019-03-08T18:04:31Z</dcterms:created>
  <dcterms:modified xsi:type="dcterms:W3CDTF">2019-03-14T19:02:13Z</dcterms:modified>
</cp:coreProperties>
</file>