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a1d34cdf86ed4f48" Type="http://schemas.microsoft.com/office/2006/relationships/ui/extensibility" Target="customUI/customUI.xml"/><Relationship Id="rId5" Type="http://schemas.openxmlformats.org/officeDocument/2006/relationships/custom-properties" Target="docProps/custom.xml"/><Relationship Id="Rafdc7e77197f4eaf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8" r:id="rId3"/>
    <p:sldId id="260" r:id="rId4"/>
    <p:sldId id="280" r:id="rId5"/>
    <p:sldId id="273" r:id="rId6"/>
    <p:sldId id="272" r:id="rId7"/>
    <p:sldId id="274" r:id="rId8"/>
    <p:sldId id="275" r:id="rId9"/>
    <p:sldId id="276" r:id="rId10"/>
    <p:sldId id="277" r:id="rId11"/>
    <p:sldId id="278" r:id="rId12"/>
    <p:sldId id="279" r:id="rId13"/>
  </p:sldIdLst>
  <p:sldSz cx="9144000" cy="6858000" type="screen4x3"/>
  <p:notesSz cx="6921500" cy="94234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8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C7"/>
    <a:srgbClr val="F9E11E"/>
    <a:srgbClr val="B80047"/>
    <a:srgbClr val="000000"/>
    <a:srgbClr val="55286E"/>
    <a:srgbClr val="FFFFFF"/>
    <a:srgbClr val="0E3B6E"/>
    <a:srgbClr val="005187"/>
    <a:srgbClr val="00423C"/>
    <a:srgbClr val="0E6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118" y="-90"/>
      </p:cViewPr>
      <p:guideLst>
        <p:guide orient="horz" pos="2968"/>
        <p:guide pos="2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446088"/>
            <a:ext cx="58674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3400" y="114300"/>
            <a:ext cx="2998788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endParaRPr lang="nl-NL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3400" y="8951913"/>
            <a:ext cx="6019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r>
              <a:rPr lang="nl-NL"/>
              <a:t>Eventuele voettekst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13525" y="8951913"/>
            <a:ext cx="2286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fld id="{0E374DAA-8175-4415-A3BA-057B77C0EE0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32788" name="RubriceringEnMerking2"/>
          <p:cNvSpPr txBox="1">
            <a:spLocks noChangeArrowheads="1"/>
          </p:cNvSpPr>
          <p:nvPr/>
        </p:nvSpPr>
        <p:spPr bwMode="auto">
          <a:xfrm rot="-5400000">
            <a:off x="4827587" y="2786063"/>
            <a:ext cx="38084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endParaRPr lang="nl-NL" sz="800">
              <a:latin typeface="Arial" charset="0"/>
            </a:endParaRPr>
          </a:p>
        </p:txBody>
      </p:sp>
      <p:sp>
        <p:nvSpPr>
          <p:cNvPr id="32789" name="RubriceringEnMerking"/>
          <p:cNvSpPr txBox="1">
            <a:spLocks noChangeArrowheads="1"/>
          </p:cNvSpPr>
          <p:nvPr/>
        </p:nvSpPr>
        <p:spPr bwMode="auto">
          <a:xfrm rot="-5400000">
            <a:off x="4826001" y="6527800"/>
            <a:ext cx="3808412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447675"/>
            <a:ext cx="58674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813" y="114300"/>
            <a:ext cx="2998787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33400" y="933450"/>
            <a:ext cx="4711700" cy="3533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3400" y="4648200"/>
            <a:ext cx="4724400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het opmaakprofiel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1813" y="8951913"/>
            <a:ext cx="609758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r>
              <a:rPr lang="en-US"/>
              <a:t>Eventuele voettekst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615113" y="8951913"/>
            <a:ext cx="23018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fld id="{7C0D88E8-1530-474F-A7AB-EB6DE1C99D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39" name="RubriceringEnMerking2"/>
          <p:cNvSpPr txBox="1">
            <a:spLocks noChangeArrowheads="1"/>
          </p:cNvSpPr>
          <p:nvPr/>
        </p:nvSpPr>
        <p:spPr bwMode="auto">
          <a:xfrm rot="-5400000">
            <a:off x="4827587" y="2786063"/>
            <a:ext cx="38084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0"/>
              </a:spcBef>
            </a:pPr>
            <a:endParaRPr lang="nl-NL" sz="800">
              <a:latin typeface="Arial" charset="0"/>
            </a:endParaRPr>
          </a:p>
        </p:txBody>
      </p:sp>
      <p:sp>
        <p:nvSpPr>
          <p:cNvPr id="5140" name="RubriceringEnMerking"/>
          <p:cNvSpPr txBox="1">
            <a:spLocks noChangeArrowheads="1"/>
          </p:cNvSpPr>
          <p:nvPr/>
        </p:nvSpPr>
        <p:spPr bwMode="auto">
          <a:xfrm rot="-5400000">
            <a:off x="4826001" y="6527800"/>
            <a:ext cx="3808412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0"/>
              </a:spcBef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564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7" name="Rectangle 189" descr="Bar_Right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9E11E"/>
          </a:solidFill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 algn="ctr"/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7325" name="Rectangle 157"/>
          <p:cNvSpPr>
            <a:spLocks noChangeArrowheads="1"/>
          </p:cNvSpPr>
          <p:nvPr/>
        </p:nvSpPr>
        <p:spPr bwMode="auto">
          <a:xfrm>
            <a:off x="5005585" y="2474913"/>
            <a:ext cx="3598863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7339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pic>
        <p:nvPicPr>
          <p:cNvPr id="7363" name="LogoLandmac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75"/>
            <a:ext cx="9143999" cy="19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64" name="Rectangle 196"/>
          <p:cNvSpPr>
            <a:spLocks noGrp="1" noChangeArrowheads="1"/>
          </p:cNvSpPr>
          <p:nvPr>
            <p:ph type="ctrTitle"/>
          </p:nvPr>
        </p:nvSpPr>
        <p:spPr>
          <a:xfrm>
            <a:off x="5036400" y="2880000"/>
            <a:ext cx="3598863" cy="856800"/>
          </a:xfrm>
        </p:spPr>
        <p:txBody>
          <a:bodyPr lIns="0" tIns="0" rIns="0" bIns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 dirty="0"/>
              <a:t>Klik om de stijl te </a:t>
            </a:r>
            <a:r>
              <a:rPr lang="en-US" noProof="0" dirty="0" err="1"/>
              <a:t>bewerken</a:t>
            </a:r>
            <a:endParaRPr lang="en-US" noProof="0" dirty="0"/>
          </a:p>
        </p:txBody>
      </p:sp>
      <p:sp>
        <p:nvSpPr>
          <p:cNvPr id="7374" name="Rectangle 206"/>
          <p:cNvSpPr>
            <a:spLocks noGrp="1" noChangeArrowheads="1"/>
          </p:cNvSpPr>
          <p:nvPr>
            <p:ph type="subTitle" idx="1"/>
          </p:nvPr>
        </p:nvSpPr>
        <p:spPr>
          <a:xfrm>
            <a:off x="5036400" y="3780000"/>
            <a:ext cx="3598863" cy="1753200"/>
          </a:xfrm>
        </p:spPr>
        <p:txBody>
          <a:bodyPr lIns="0" tIns="0" rIns="0" bIns="0"/>
          <a:lstStyle>
            <a:lvl1pPr marL="0" indent="0">
              <a:buNone/>
              <a:defRPr sz="1800">
                <a:solidFill>
                  <a:srgbClr val="007BC7"/>
                </a:solidFill>
              </a:defRPr>
            </a:lvl1pPr>
          </a:lstStyle>
          <a:p>
            <a:pPr lvl="0"/>
            <a:r>
              <a:rPr lang="nl-NL" noProof="0" dirty="0"/>
              <a:t>Klik om de </a:t>
            </a:r>
            <a:r>
              <a:rPr lang="en-US" noProof="0" dirty="0" err="1"/>
              <a:t>ondertitelstijl</a:t>
            </a:r>
            <a:r>
              <a:rPr lang="nl-NL" noProof="0" dirty="0"/>
              <a:t> van het model te bewerken</a:t>
            </a:r>
          </a:p>
        </p:txBody>
      </p:sp>
      <p:sp>
        <p:nvSpPr>
          <p:cNvPr id="18" name="Date Placeholder 1" descr="Date"/>
          <p:cNvSpPr>
            <a:spLocks noGrp="1"/>
          </p:cNvSpPr>
          <p:nvPr>
            <p:ph type="dt" sz="half" idx="2"/>
          </p:nvPr>
        </p:nvSpPr>
        <p:spPr>
          <a:xfrm>
            <a:off x="5036400" y="6516000"/>
            <a:ext cx="3931200" cy="20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23FA87F-8A29-497D-BFCB-57CE48611C7D}" type="datetime4">
              <a:rPr lang="en-US" smtClean="0"/>
              <a:pPr/>
              <a:t>October 1, 2018</a:t>
            </a:fld>
            <a:r>
              <a:rPr lang="en-US" dirty="0"/>
              <a:t>			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000" y="1295999"/>
            <a:ext cx="8402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Klik</a:t>
            </a:r>
            <a:r>
              <a:rPr lang="en-US" noProof="0" dirty="0"/>
              <a:t> </a:t>
            </a:r>
            <a:r>
              <a:rPr lang="en-US" noProof="0" dirty="0" err="1"/>
              <a:t>om</a:t>
            </a:r>
            <a:r>
              <a:rPr lang="en-US" noProof="0" dirty="0"/>
              <a:t> </a:t>
            </a:r>
            <a:r>
              <a:rPr lang="en-US" noProof="0" dirty="0" err="1"/>
              <a:t>een</a:t>
            </a:r>
            <a:r>
              <a:rPr lang="en-US" noProof="0" dirty="0"/>
              <a:t> </a:t>
            </a:r>
            <a:r>
              <a:rPr lang="en-US" noProof="0" dirty="0" err="1"/>
              <a:t>titel</a:t>
            </a:r>
            <a:r>
              <a:rPr lang="en-US" noProof="0" dirty="0"/>
              <a:t> </a:t>
            </a: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maken</a:t>
            </a:r>
            <a:endParaRPr lang="en-US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7D9-F0C9-4BD7-AAB0-D3B089662508}" type="datetime4">
              <a:rPr lang="en-US" noProof="0" smtClean="0"/>
              <a:pPr/>
              <a:t>October 1, 2018</a:t>
            </a:fld>
            <a:endParaRPr lang="en-US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>
            <a:lvl4pPr marL="1274763" indent="-285750">
              <a:buFont typeface="Verdana" pitchFamily="34" charset="0"/>
              <a:buChar char="–"/>
              <a:defRPr sz="1800"/>
            </a:lvl4pPr>
            <a:lvl5pPr marL="1631950" indent="-285750">
              <a:buFont typeface="Verdana" pitchFamily="34" charset="0"/>
              <a:buChar char="»"/>
              <a:defRPr/>
            </a:lvl5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</a:t>
            </a:r>
            <a:r>
              <a:rPr lang="en-US" noProof="0" dirty="0" err="1"/>
              <a:t>om</a:t>
            </a:r>
            <a:r>
              <a:rPr lang="en-US" noProof="0" dirty="0"/>
              <a:t> de </a:t>
            </a:r>
            <a:r>
              <a:rPr lang="en-US" noProof="0" dirty="0" err="1"/>
              <a:t>modelstijlen</a:t>
            </a:r>
            <a:r>
              <a:rPr lang="en-US" noProof="0" dirty="0"/>
              <a:t> </a:t>
            </a: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bewerken</a:t>
            </a:r>
            <a:endParaRPr lang="en-US" noProof="0" dirty="0"/>
          </a:p>
          <a:p>
            <a:pPr lvl="1"/>
            <a:r>
              <a:rPr lang="en-US" noProof="0" dirty="0" err="1"/>
              <a:t>Tweede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Derde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Vierde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Vijfde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69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dia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400110"/>
          </a:xfrm>
        </p:spPr>
        <p:txBody>
          <a:bodyPr/>
          <a:lstStyle/>
          <a:p>
            <a:r>
              <a:rPr lang="en-US" noProof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3B4CB-7B9D-4303-9FB5-012C501E69A2}" type="datetime4">
              <a:rPr lang="en-US" noProof="0" smtClean="0"/>
              <a:pPr/>
              <a:t>October 1, 2018</a:t>
            </a:fld>
            <a:endParaRPr lang="en-US" noProof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68000" y="2070000"/>
            <a:ext cx="8402400" cy="4140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9330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400110"/>
          </a:xfrm>
        </p:spPr>
        <p:txBody>
          <a:bodyPr/>
          <a:lstStyle/>
          <a:p>
            <a:r>
              <a:rPr lang="en-US" noProof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3B17-5341-463F-9E59-636B9E05B916}" type="datetime4">
              <a:rPr lang="en-US" noProof="0" smtClean="0"/>
              <a:pPr/>
              <a:t>October 1, 2018</a:t>
            </a:fld>
            <a:endParaRPr lang="en-US" noProof="0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92900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dia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400110"/>
          </a:xfrm>
        </p:spPr>
        <p:txBody>
          <a:bodyPr/>
          <a:lstStyle/>
          <a:p>
            <a:r>
              <a:rPr lang="en-US" noProof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3B1-9708-4FF5-A937-D750E25F4932}" type="datetime4">
              <a:rPr lang="en-US" noProof="0" smtClean="0"/>
              <a:pPr/>
              <a:t>October 1, 2018</a:t>
            </a:fld>
            <a:endParaRPr lang="en-US" noProof="0" dirty="0"/>
          </a:p>
        </p:txBody>
      </p:sp>
      <p:sp>
        <p:nvSpPr>
          <p:cNvPr id="5" name="Tijdelijke aanduiding voor illustratie 4"/>
          <p:cNvSpPr>
            <a:spLocks noGrp="1"/>
          </p:cNvSpPr>
          <p:nvPr>
            <p:ph type="clipArt" sz="quarter" idx="11"/>
          </p:nvPr>
        </p:nvSpPr>
        <p:spPr>
          <a:xfrm>
            <a:off x="468312" y="2070000"/>
            <a:ext cx="8402400" cy="4140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975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pKleurvlakOnder" descr="Bar_Bottom"/>
          <p:cNvSpPr>
            <a:spLocks noChangeArrowheads="1"/>
          </p:cNvSpPr>
          <p:nvPr/>
        </p:nvSpPr>
        <p:spPr bwMode="auto">
          <a:xfrm>
            <a:off x="0" y="6318000"/>
            <a:ext cx="9144000" cy="539750"/>
          </a:xfrm>
          <a:prstGeom prst="rect">
            <a:avLst/>
          </a:prstGeom>
          <a:solidFill>
            <a:srgbClr val="F9E11E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>
              <a:spcBef>
                <a:spcPct val="0"/>
              </a:spcBef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000" y="2070000"/>
            <a:ext cx="8402400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het </a:t>
            </a:r>
            <a:r>
              <a:rPr lang="en-US" dirty="0" err="1"/>
              <a:t>opmaakprofiel</a:t>
            </a:r>
            <a:r>
              <a:rPr lang="en-US" dirty="0"/>
              <a:t> van de </a:t>
            </a:r>
            <a:r>
              <a:rPr lang="en-US" dirty="0" err="1"/>
              <a:t>modeltekst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/>
              <a:t>Tweede </a:t>
            </a:r>
            <a:r>
              <a:rPr lang="en-US" dirty="0" err="1"/>
              <a:t>niveau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Derde</a:t>
            </a:r>
            <a:r>
              <a:rPr lang="en-US" dirty="0"/>
              <a:t> niveau</a:t>
            </a:r>
          </a:p>
          <a:p>
            <a:pPr lvl="4"/>
            <a:r>
              <a:rPr lang="en-US" dirty="0"/>
              <a:t> Vierde niveau</a:t>
            </a:r>
          </a:p>
          <a:p>
            <a:pPr lvl="5"/>
            <a:r>
              <a:rPr lang="en-US" sz="1800" dirty="0"/>
              <a:t>Vijfde niveau</a:t>
            </a:r>
            <a:endParaRPr lang="en-US" dirty="0"/>
          </a:p>
        </p:txBody>
      </p:sp>
      <p:sp>
        <p:nvSpPr>
          <p:cNvPr id="1095" name="shpTekst" descr="Bar_Top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F9E11E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>
              <a:spcBef>
                <a:spcPct val="0"/>
              </a:spcBef>
            </a:pPr>
            <a:endParaRPr lang="nl-NL" sz="18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68000" y="1295999"/>
            <a:ext cx="840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noProof="0" dirty="0"/>
          </a:p>
        </p:txBody>
      </p:sp>
      <p:sp>
        <p:nvSpPr>
          <p:cNvPr id="1099" name="shpKleurvlakBoven"/>
          <p:cNvSpPr>
            <a:spLocks noChangeArrowheads="1"/>
          </p:cNvSpPr>
          <p:nvPr userDrawn="1"/>
        </p:nvSpPr>
        <p:spPr bwMode="auto">
          <a:xfrm>
            <a:off x="5004048" y="6422400"/>
            <a:ext cx="3153600" cy="11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000" dirty="0">
                <a:solidFill>
                  <a:schemeClr val="tx1"/>
                </a:solidFill>
                <a:cs typeface="Arial" charset="0"/>
              </a:rPr>
              <a:t>Rijkswaterstaat, </a:t>
            </a:r>
            <a:r>
              <a:rPr lang="en-US" sz="1000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Vehicle systems and Road worker safety</a:t>
            </a:r>
            <a:endParaRPr lang="nl-NL" sz="1000" kern="1200" dirty="0">
              <a:solidFill>
                <a:schemeClr val="tx1"/>
              </a:solidFill>
              <a:latin typeface="Verdana" pitchFamily="34" charset="0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00" name="shpBeeldmerk"/>
          <p:cNvSpPr>
            <a:spLocks noChangeArrowheads="1"/>
          </p:cNvSpPr>
          <p:nvPr/>
        </p:nvSpPr>
        <p:spPr bwMode="auto">
          <a:xfrm>
            <a:off x="468000" y="6613200"/>
            <a:ext cx="1904400" cy="11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>
              <a:spcBef>
                <a:spcPct val="0"/>
              </a:spcBef>
            </a:pPr>
            <a:fld id="{DD62E13F-49FF-4F5B-8E2D-F997ACAF2D81}" type="slidenum">
              <a:rPr lang="nl-NL" sz="1000">
                <a:solidFill>
                  <a:schemeClr val="tx1"/>
                </a:solidFill>
                <a:cs typeface="Arial" charset="0"/>
              </a:rPr>
              <a:pPr>
                <a:spcBef>
                  <a:spcPct val="0"/>
                </a:spcBef>
              </a:pPr>
              <a:t>‹#›</a:t>
            </a:fld>
            <a:endParaRPr lang="nl-NL" sz="1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13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nl-NL"/>
          </a:p>
        </p:txBody>
      </p:sp>
      <p:pic>
        <p:nvPicPr>
          <p:cNvPr id="1121" name="LogoLandmacht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5463" y="5215"/>
            <a:ext cx="439737" cy="8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1" descr="Date"/>
          <p:cNvSpPr>
            <a:spLocks noGrp="1"/>
          </p:cNvSpPr>
          <p:nvPr>
            <p:ph type="dt" sz="half" idx="2"/>
          </p:nvPr>
        </p:nvSpPr>
        <p:spPr>
          <a:xfrm>
            <a:off x="7264800" y="6613200"/>
            <a:ext cx="1508400" cy="11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056A77-6C18-420C-9D2C-A2DC20B287C3}" type="datetime4">
              <a:rPr lang="en-US" noProof="0" smtClean="0"/>
              <a:pPr/>
              <a:t>October 1, 2018</a:t>
            </a:fld>
            <a:endParaRPr lang="en-US" noProof="0" dirty="0"/>
          </a:p>
        </p:txBody>
      </p:sp>
      <p:sp>
        <p:nvSpPr>
          <p:cNvPr id="13" name="shpKleurvlakBoven"/>
          <p:cNvSpPr>
            <a:spLocks noChangeArrowheads="1"/>
          </p:cNvSpPr>
          <p:nvPr userDrawn="1"/>
        </p:nvSpPr>
        <p:spPr bwMode="auto">
          <a:xfrm>
            <a:off x="828000" y="6656400"/>
            <a:ext cx="30276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>
              <a:spcBef>
                <a:spcPct val="0"/>
              </a:spcBef>
            </a:pPr>
            <a:r>
              <a:rPr lang="nl-NL" sz="650" b="0" i="0" cap="all" baseline="0" dirty="0">
                <a:solidFill>
                  <a:schemeClr val="tx1"/>
                </a:solidFill>
                <a:cs typeface="Arial" charset="0"/>
              </a:rPr>
              <a:t>RWS Information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aseline="0">
          <a:solidFill>
            <a:srgbClr val="007BC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ts val="423"/>
        </a:spcBef>
        <a:spcAft>
          <a:spcPct val="0"/>
        </a:spcAft>
        <a:buFont typeface="Arial" pitchFamily="34" charset="0"/>
        <a:buChar char="•"/>
        <a:defRPr sz="1800">
          <a:solidFill>
            <a:srgbClr val="000000"/>
          </a:solidFill>
          <a:latin typeface="+mn-lt"/>
          <a:ea typeface="+mn-ea"/>
          <a:cs typeface="+mn-cs"/>
        </a:defRPr>
      </a:lvl1pPr>
      <a:lvl2pPr marL="741600" indent="-284400" algn="l" rtl="0" eaLnBrk="1" fontAlgn="base" hangingPunct="1">
        <a:spcBef>
          <a:spcPts val="423"/>
        </a:spcBef>
        <a:spcAft>
          <a:spcPct val="0"/>
        </a:spcAft>
        <a:buFont typeface="Verdana" pitchFamily="34" charset="0"/>
        <a:buChar char="–"/>
        <a:defRPr sz="1800">
          <a:solidFill>
            <a:srgbClr val="000000"/>
          </a:solidFill>
          <a:latin typeface="+mn-lt"/>
        </a:defRPr>
      </a:lvl2pPr>
      <a:lvl3pPr marL="965200" indent="-342900" algn="l" rtl="0" eaLnBrk="1" fontAlgn="base" hangingPunct="1">
        <a:spcBef>
          <a:spcPts val="423"/>
        </a:spcBef>
        <a:spcAft>
          <a:spcPct val="0"/>
        </a:spcAft>
        <a:buFont typeface="Arial" pitchFamily="34" charset="0"/>
        <a:buChar char="•"/>
        <a:defRPr sz="1800">
          <a:solidFill>
            <a:srgbClr val="000000"/>
          </a:solidFill>
          <a:latin typeface="+mn-lt"/>
        </a:defRPr>
      </a:lvl3pPr>
      <a:lvl4pPr marL="989013" indent="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None/>
        <a:defRPr sz="2200">
          <a:solidFill>
            <a:srgbClr val="000000"/>
          </a:solidFill>
          <a:latin typeface="+mn-lt"/>
        </a:defRPr>
      </a:lvl4pPr>
      <a:lvl5pPr marL="1631950" indent="-285750" algn="l" rtl="0" eaLnBrk="1" fontAlgn="base" hangingPunct="1">
        <a:spcBef>
          <a:spcPts val="423"/>
        </a:spcBef>
        <a:spcAft>
          <a:spcPct val="0"/>
        </a:spcAft>
        <a:buFont typeface="Verdana" pitchFamily="34" charset="0"/>
        <a:buChar char="–"/>
        <a:defRPr sz="1800" baseline="0">
          <a:solidFill>
            <a:srgbClr val="000000"/>
          </a:solidFill>
          <a:latin typeface="+mn-lt"/>
        </a:defRPr>
      </a:lvl5pPr>
      <a:lvl6pPr marL="1803400" algn="l" rtl="0" eaLnBrk="1" fontAlgn="base" hangingPunct="1">
        <a:spcBef>
          <a:spcPts val="423"/>
        </a:spcBef>
        <a:spcAft>
          <a:spcPct val="0"/>
        </a:spcAft>
        <a:buFont typeface="Verdana" pitchFamily="34" charset="0"/>
        <a:buChar char="»"/>
        <a:defRPr sz="1800" baseline="0">
          <a:solidFill>
            <a:srgbClr val="000000"/>
          </a:solidFill>
          <a:latin typeface="+mn-lt"/>
        </a:defRPr>
      </a:lvl6pPr>
      <a:lvl7pPr marL="22606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7pPr>
      <a:lvl8pPr marL="27178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8pPr>
      <a:lvl9pPr marL="31750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Jan.van.hattem@rws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AEBS systems on Trucks</a:t>
            </a:r>
            <a:br>
              <a:rPr lang="nl-NL" sz="1400" dirty="0"/>
            </a:br>
            <a:r>
              <a:rPr lang="nl-NL" sz="1400" dirty="0" err="1"/>
              <a:t>Roa</a:t>
            </a:r>
            <a:r>
              <a:rPr lang="en-US" sz="1400" dirty="0"/>
              <a:t>d Safety for user and </a:t>
            </a:r>
            <a:r>
              <a:rPr lang="en-US" sz="1400" dirty="0" err="1"/>
              <a:t>roadworker</a:t>
            </a:r>
            <a:br>
              <a:rPr lang="en-US" sz="1600" dirty="0"/>
            </a:br>
            <a:endParaRPr lang="nl-NL" sz="2000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 van Hattem, RWS- WVL</a:t>
            </a:r>
            <a:endParaRPr lang="nl-N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E65039-B6F1-4DC7-8E67-8574E410F628}"/>
              </a:ext>
            </a:extLst>
          </p:cNvPr>
          <p:cNvSpPr txBox="1"/>
          <p:nvPr/>
        </p:nvSpPr>
        <p:spPr>
          <a:xfrm>
            <a:off x="10677" y="48"/>
            <a:ext cx="39132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Submitted by the expert from the Netherlands</a:t>
            </a:r>
            <a:br>
              <a:rPr lang="en-US" sz="1200" dirty="0"/>
            </a:br>
            <a:r>
              <a:rPr lang="en-US" sz="1200" dirty="0"/>
              <a:t>(Announced during the session, not displayed)</a:t>
            </a:r>
          </a:p>
          <a:p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4AFE6-8680-4DD9-B394-3700DF39654E}"/>
              </a:ext>
            </a:extLst>
          </p:cNvPr>
          <p:cNvSpPr txBox="1"/>
          <p:nvPr/>
        </p:nvSpPr>
        <p:spPr>
          <a:xfrm>
            <a:off x="6300192" y="190381"/>
            <a:ext cx="283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u="sng" dirty="0"/>
              <a:t>Informal document</a:t>
            </a:r>
            <a:r>
              <a:rPr lang="fr-CH" sz="1200" dirty="0"/>
              <a:t> </a:t>
            </a:r>
            <a:r>
              <a:rPr lang="fr-CH" sz="1200" b="1" dirty="0"/>
              <a:t>GRVA-01-43</a:t>
            </a:r>
            <a:br>
              <a:rPr lang="fr-CH" sz="1200" dirty="0"/>
            </a:br>
            <a:r>
              <a:rPr lang="fr-CH" sz="1200" dirty="0"/>
              <a:t>1st GRVA, 25-28 September 2018</a:t>
            </a:r>
            <a:br>
              <a:rPr lang="en-GB" sz="1200" dirty="0"/>
            </a:br>
            <a:r>
              <a:rPr lang="en-GB" sz="1200" dirty="0"/>
              <a:t>Agenda item 7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2251257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Request to the meeting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Develop tests that incorporate all real road situations</a:t>
            </a:r>
          </a:p>
          <a:p>
            <a:r>
              <a:rPr lang="en-GB" dirty="0"/>
              <a:t>Go on with improving the systems</a:t>
            </a:r>
          </a:p>
          <a:p>
            <a:r>
              <a:rPr lang="en-GB" dirty="0"/>
              <a:t>Help Road Authorities to make their systems better recognisable for Trucks and cars.</a:t>
            </a:r>
          </a:p>
          <a:p>
            <a:r>
              <a:rPr lang="en-GB" dirty="0"/>
              <a:t>Improve the recognition of barriers by the systems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we work together to help automated systems to recognise special cases the road will be a safer place.</a:t>
            </a:r>
          </a:p>
        </p:txBody>
      </p:sp>
    </p:spTree>
    <p:extLst>
      <p:ext uri="{BB962C8B-B14F-4D97-AF65-F5344CB8AC3E}">
        <p14:creationId xmlns:p14="http://schemas.microsoft.com/office/powerpoint/2010/main" val="2100108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Suggestion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710928"/>
          </a:xfrm>
        </p:spPr>
        <p:txBody>
          <a:bodyPr/>
          <a:lstStyle/>
          <a:p>
            <a:r>
              <a:rPr lang="en-GB" dirty="0"/>
              <a:t>Ad checker board diagram, radar reflector  and </a:t>
            </a:r>
            <a:r>
              <a:rPr lang="en-GB" dirty="0" err="1"/>
              <a:t>lidar</a:t>
            </a:r>
            <a:r>
              <a:rPr lang="en-GB" dirty="0"/>
              <a:t> reflector or prism to road works and barriers.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4" name="Picture 52" descr="C:\Users\907543\Box Sync\BF7856 AEBS va va\BF7856 AEBS va va Team\BF7856 Technical Data\Foto's testdag\IMG_20171219_140825_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5" t="15809" r="48731" b="20588"/>
          <a:stretch/>
        </p:blipFill>
        <p:spPr bwMode="auto">
          <a:xfrm>
            <a:off x="4076598" y="3249871"/>
            <a:ext cx="1080120" cy="1691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0" y="3249870"/>
            <a:ext cx="2324532" cy="169372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710" y="3108520"/>
            <a:ext cx="927450" cy="1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01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your attention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741600" y="2276872"/>
            <a:ext cx="5414576" cy="3168352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en-US" dirty="0"/>
              <a:t>Ir. J. van Hattem </a:t>
            </a:r>
            <a:r>
              <a:rPr lang="en-US" dirty="0" err="1"/>
              <a:t>mba</a:t>
            </a:r>
            <a:r>
              <a:rPr lang="en-US" dirty="0"/>
              <a:t> 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Rijkswaterstaat, WVL, Safety </a:t>
            </a:r>
            <a:r>
              <a:rPr lang="nl-NL" dirty="0" err="1"/>
              <a:t>department</a:t>
            </a:r>
            <a:r>
              <a:rPr lang="nl-NL" dirty="0"/>
              <a:t>,</a:t>
            </a:r>
          </a:p>
          <a:p>
            <a:pPr marL="0" indent="0">
              <a:buNone/>
            </a:pPr>
            <a:r>
              <a:rPr lang="nl-NL" dirty="0"/>
              <a:t>+31 (0)6 4673 2271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en-US" u="sng" dirty="0">
                <a:hlinkClick r:id="rId2"/>
              </a:rPr>
              <a:t>Jan.van.hattem@rws.nl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Lange Kleiweg 34, 2288 GK  Rijswijk.</a:t>
            </a:r>
          </a:p>
          <a:p>
            <a:pPr marL="0" indent="0">
              <a:buNone/>
            </a:pPr>
            <a:r>
              <a:rPr lang="nl-NL" dirty="0"/>
              <a:t>Postbus 2232 | 3500 GE Utrecht</a:t>
            </a:r>
            <a:r>
              <a:rPr lang="nl-NL" b="1" dirty="0"/>
              <a:t> 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986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548825"/>
          </a:xfrm>
        </p:spPr>
        <p:txBody>
          <a:bodyPr/>
          <a:lstStyle/>
          <a:p>
            <a:r>
              <a:rPr lang="en-GB" dirty="0"/>
              <a:t>Road operator roles</a:t>
            </a:r>
            <a:br>
              <a:rPr lang="en-GB" dirty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Different roles:</a:t>
            </a:r>
          </a:p>
          <a:p>
            <a:r>
              <a:rPr lang="en-GB" dirty="0"/>
              <a:t>As employer responsible for safety of our own personnel</a:t>
            </a:r>
          </a:p>
          <a:p>
            <a:r>
              <a:rPr lang="en-GB" dirty="0"/>
              <a:t>Responsible for safety of contracted personnel</a:t>
            </a:r>
          </a:p>
          <a:p>
            <a:r>
              <a:rPr lang="en-GB" dirty="0"/>
              <a:t>Road operator: safety of road user</a:t>
            </a:r>
          </a:p>
          <a:p>
            <a:endParaRPr lang="en-GB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071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400110"/>
          </a:xfrm>
        </p:spPr>
        <p:txBody>
          <a:bodyPr/>
          <a:lstStyle/>
          <a:p>
            <a:r>
              <a:rPr lang="en-US" dirty="0"/>
              <a:t>Starting point: Road worker safety</a:t>
            </a:r>
            <a:endParaRPr lang="nl-NL" dirty="0"/>
          </a:p>
        </p:txBody>
      </p:sp>
      <p:pic>
        <p:nvPicPr>
          <p:cNvPr id="5" name="Picture 3" descr="U:\2016\BOTS\afsluitdijk wegafzetting aanrij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73" y="1704892"/>
            <a:ext cx="3708325" cy="247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87988"/>
            <a:ext cx="2880360" cy="2726373"/>
          </a:xfrm>
          <a:prstGeom prst="rect">
            <a:avLst/>
          </a:prstGeom>
        </p:spPr>
      </p:pic>
      <p:pic>
        <p:nvPicPr>
          <p:cNvPr id="7" name="Picture 2" descr="U:\2016\BOTS\A12 aanrijding bots wegwerk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73" y="3804212"/>
            <a:ext cx="369791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U:\2016\BOTS\Kussen en pijl van bots aan go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84332"/>
            <a:ext cx="2664296" cy="14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:\2016\BOTS\ongeval-A28-pijlwagen volledige chao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2" y="2436060"/>
            <a:ext cx="2583924" cy="170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U:\2016\BOTS\auto onder botskusse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76220"/>
            <a:ext cx="2225824" cy="16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64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France:  Vinci Autoroutes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121498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En 2017, 88 véhicules d’intervention ont été heurtés sur le réseau VINCI Autoroutes, et 185 à l’échelle de l’ensemble du réseau autoroutier français. Depuis le 1er janvier 2018, ce sont déjà 32 fourgons qui ont été percutés par des conducteurs inattentifs ou </a:t>
            </a:r>
            <a:r>
              <a:rPr lang="fr-FR" dirty="0" err="1"/>
              <a:t>hypovigilants</a:t>
            </a:r>
            <a:r>
              <a:rPr lang="fr-FR" dirty="0"/>
              <a:t>. </a:t>
            </a:r>
            <a:endParaRPr lang="nl-NL" dirty="0"/>
          </a:p>
        </p:txBody>
      </p:sp>
      <p:pic>
        <p:nvPicPr>
          <p:cNvPr id="6" name="Afbeelding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77257"/>
            <a:ext cx="3492448" cy="1575693"/>
          </a:xfrm>
          <a:prstGeom prst="rect">
            <a:avLst/>
          </a:prstGeom>
        </p:spPr>
      </p:pic>
      <p:pic>
        <p:nvPicPr>
          <p:cNvPr id="4" name="Afbeelding 3" descr="Heurts de fourgon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7327"/>
            <a:ext cx="3208972" cy="20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88669"/>
            <a:ext cx="4104496" cy="15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5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Video 1: AEBS </a:t>
            </a:r>
            <a:r>
              <a:rPr lang="nl-NL" dirty="0" err="1"/>
              <a:t>and</a:t>
            </a:r>
            <a:r>
              <a:rPr lang="nl-NL" dirty="0"/>
              <a:t> Road </a:t>
            </a:r>
            <a:r>
              <a:rPr lang="nl-NL" dirty="0" err="1"/>
              <a:t>works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From interviews (30) and Questionnaire we learned that the majority of truck drivers expect that their AEBS system can recognise Road works</a:t>
            </a:r>
          </a:p>
          <a:p>
            <a:r>
              <a:rPr lang="en-GB" dirty="0"/>
              <a:t>Tests showed differently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192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400110"/>
          </a:xfrm>
        </p:spPr>
        <p:txBody>
          <a:bodyPr/>
          <a:lstStyle/>
          <a:p>
            <a:r>
              <a:rPr lang="en-GB" dirty="0"/>
              <a:t>Results AEBS recognition of Road works 2017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1070968"/>
          </a:xfrm>
        </p:spPr>
        <p:txBody>
          <a:bodyPr/>
          <a:lstStyle/>
          <a:p>
            <a:r>
              <a:rPr lang="en-GB" dirty="0"/>
              <a:t>Road works are not recognised at 40 meters</a:t>
            </a:r>
          </a:p>
          <a:p>
            <a:r>
              <a:rPr lang="en-GB" dirty="0"/>
              <a:t>How about the recognition of vehicles other than the sedan personal car?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3216921" cy="214461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149080"/>
            <a:ext cx="3327529" cy="2216622"/>
          </a:xfrm>
          <a:prstGeom prst="rect">
            <a:avLst/>
          </a:prstGeom>
        </p:spPr>
      </p:pic>
      <p:pic>
        <p:nvPicPr>
          <p:cNvPr id="6" name="Picture 4" descr="U:\Afbeeldingen\9feb18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75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Video 2: AEBS </a:t>
            </a:r>
            <a:r>
              <a:rPr lang="nl-NL" dirty="0" err="1"/>
              <a:t>and</a:t>
            </a:r>
            <a:r>
              <a:rPr lang="nl-NL" dirty="0"/>
              <a:t> truck </a:t>
            </a:r>
            <a:r>
              <a:rPr lang="nl-NL" dirty="0" err="1"/>
              <a:t>combinations</a:t>
            </a:r>
            <a:r>
              <a:rPr lang="nl-NL" dirty="0"/>
              <a:t>, new TMA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395536" y="2060848"/>
            <a:ext cx="8402400" cy="1556864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" name="Picture 18" descr="C:\Users\907543\Box Sync\BF7856 AEBS va va\BF7856 AEBS va va Team\BF7856 Technical Data\Foto's testdag\IMG_20171219_10335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37" r="14176" b="33400"/>
          <a:stretch/>
        </p:blipFill>
        <p:spPr bwMode="auto">
          <a:xfrm>
            <a:off x="616723" y="3889529"/>
            <a:ext cx="7699693" cy="22037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1878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60344"/>
            <a:ext cx="2888344" cy="139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</a:t>
            </a:r>
          </a:p>
        </p:txBody>
      </p:sp>
      <p:pic>
        <p:nvPicPr>
          <p:cNvPr id="4" name="Picture 24" descr="C:\Users\907543\Box Sync\BF7856 AEBS va va\BF7856 AEBS va va Team\BF7856 Technical Data\Foto's testdag\IMG_20171219_09580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57"/>
          <a:stretch/>
        </p:blipFill>
        <p:spPr bwMode="auto">
          <a:xfrm>
            <a:off x="440055" y="1700808"/>
            <a:ext cx="2588895" cy="14747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6" descr="C:\Users\907543\Box Sync\BF7856 AEBS va va\BF7856 AEBS va va Team\BF7856 Technical Data\Foto's testdag\IMG_20171219_10132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18979" r="12032" b="23358"/>
          <a:stretch/>
        </p:blipFill>
        <p:spPr bwMode="auto">
          <a:xfrm>
            <a:off x="1818957" y="2645667"/>
            <a:ext cx="2714943" cy="12734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9" descr="C:\Users\907543\Box Sync\BF7856 AEBS va va\BF7856 AEBS va va Team\BF7856 Technical Data\Foto's testdag\IMG_20171219_09594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0" t="23358" r="13497" b="32603"/>
          <a:stretch/>
        </p:blipFill>
        <p:spPr bwMode="auto">
          <a:xfrm>
            <a:off x="440055" y="3760094"/>
            <a:ext cx="2217421" cy="11356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33" descr="C:\Users\907543\Box Sync\BF7856 AEBS va va\BF7856 AEBS va va Team\BF7856 Technical Data\Foto's testdag\IMG_20171219_10590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13139" r="13680" b="26033"/>
          <a:stretch/>
        </p:blipFill>
        <p:spPr bwMode="auto">
          <a:xfrm>
            <a:off x="1930241" y="4005064"/>
            <a:ext cx="2222500" cy="1177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47" descr="C:\Users\907543\Box Sync\BF7856 AEBS va va\BF7856 AEBS va va Team\BF7856 Technical Data\Foto's testdag\IMG_20171219_131345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9" r="17147" b="14112"/>
          <a:stretch/>
        </p:blipFill>
        <p:spPr bwMode="auto">
          <a:xfrm>
            <a:off x="440055" y="4994851"/>
            <a:ext cx="1838484" cy="1079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hthoek 8"/>
          <p:cNvSpPr/>
          <p:nvPr/>
        </p:nvSpPr>
        <p:spPr>
          <a:xfrm>
            <a:off x="4860032" y="1267741"/>
            <a:ext cx="336612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Large variation in recognition </a:t>
            </a:r>
          </a:p>
          <a:p>
            <a:r>
              <a:rPr lang="en-GB" sz="2000" dirty="0"/>
              <a:t>79% to 21%</a:t>
            </a:r>
          </a:p>
          <a:p>
            <a:r>
              <a:rPr lang="en-GB" sz="2000" dirty="0"/>
              <a:t>Average:48%</a:t>
            </a:r>
          </a:p>
          <a:p>
            <a:endParaRPr lang="en-GB" sz="2000" dirty="0"/>
          </a:p>
          <a:p>
            <a:r>
              <a:rPr lang="en-GB" sz="2000" dirty="0"/>
              <a:t>Test Target: 81%</a:t>
            </a:r>
          </a:p>
          <a:p>
            <a:endParaRPr lang="en-GB" dirty="0"/>
          </a:p>
        </p:txBody>
      </p:sp>
      <p:pic>
        <p:nvPicPr>
          <p:cNvPr id="11" name="Picture 51" descr="C:\Users\907543\Box Sync\BF7856 AEBS va va\BF7856 AEBS va va Team\BF7856 Technical Data\Foto's testdag\IMG_20171219_140638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5" r="11203"/>
          <a:stretch/>
        </p:blipFill>
        <p:spPr bwMode="auto">
          <a:xfrm>
            <a:off x="4788024" y="3762216"/>
            <a:ext cx="2449195" cy="2339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3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t="14361" r="31579" b="1104"/>
          <a:stretch/>
        </p:blipFill>
        <p:spPr bwMode="auto">
          <a:xfrm>
            <a:off x="7021476" y="4663915"/>
            <a:ext cx="1067753" cy="1465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52" descr="C:\Users\907543\Box Sync\BF7856 AEBS va va\BF7856 AEBS va va Team\BF7856 Technical Data\Foto's testdag\IMG_20171219_140825_1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5" t="15809" r="48731" b="20588"/>
          <a:stretch/>
        </p:blipFill>
        <p:spPr bwMode="auto">
          <a:xfrm>
            <a:off x="8023986" y="5189379"/>
            <a:ext cx="578484" cy="1047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2214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Road </a:t>
            </a:r>
            <a:r>
              <a:rPr lang="nl-NL" dirty="0" err="1"/>
              <a:t>works</a:t>
            </a:r>
            <a:r>
              <a:rPr lang="nl-NL" dirty="0"/>
              <a:t>: </a:t>
            </a:r>
            <a:r>
              <a:rPr lang="nl-NL" dirty="0" err="1"/>
              <a:t>improvement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5148065" y="2070000"/>
            <a:ext cx="3722648" cy="4140000"/>
          </a:xfrm>
        </p:spPr>
        <p:txBody>
          <a:bodyPr/>
          <a:lstStyle/>
          <a:p>
            <a:r>
              <a:rPr lang="en-GB" dirty="0"/>
              <a:t>Previous model was not recognised, new model with bigger flat plate is better recognised.</a:t>
            </a:r>
          </a:p>
        </p:txBody>
      </p:sp>
      <p:pic>
        <p:nvPicPr>
          <p:cNvPr id="4" name="Picture 50" descr="C:\Users\907543\Box Sync\BF7856 AEBS va va\BF7856 AEBS va va Team\BF7856 Technical Data\Foto's testdag\IMG_20171219_1502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" y="2223134"/>
            <a:ext cx="4027170" cy="3366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420131"/>
      </p:ext>
    </p:extLst>
  </p:cSld>
  <p:clrMapOvr>
    <a:masterClrMapping/>
  </p:clrMapOvr>
</p:sld>
</file>

<file path=ppt/theme/theme1.xml><?xml version="1.0" encoding="utf-8"?>
<a:theme xmlns:a="http://schemas.openxmlformats.org/drawingml/2006/main" name="Rijkswaterstaat">
  <a:themeElements>
    <a:clrScheme name="landmachtNL1 1">
      <a:dk1>
        <a:srgbClr val="000000"/>
      </a:dk1>
      <a:lt1>
        <a:srgbClr val="FFFFFF"/>
      </a:lt1>
      <a:dk2>
        <a:srgbClr val="E17000"/>
      </a:dk2>
      <a:lt2>
        <a:srgbClr val="9ACCD4"/>
      </a:lt2>
      <a:accent1>
        <a:srgbClr val="2494C5"/>
      </a:accent1>
      <a:accent2>
        <a:srgbClr val="9ACCD4"/>
      </a:accent2>
      <a:accent3>
        <a:srgbClr val="FFFFFF"/>
      </a:accent3>
      <a:accent4>
        <a:srgbClr val="000000"/>
      </a:accent4>
      <a:accent5>
        <a:srgbClr val="ACC8DF"/>
      </a:accent5>
      <a:accent6>
        <a:srgbClr val="8BB9C0"/>
      </a:accent6>
      <a:hlink>
        <a:srgbClr val="004228"/>
      </a:hlink>
      <a:folHlink>
        <a:srgbClr val="E17000"/>
      </a:folHlink>
    </a:clrScheme>
    <a:fontScheme name="landmachtNL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solidFill>
            <a:schemeClr val="tx1"/>
          </a:solidFill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rtlCol="0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>
          <a:solidFill>
            <a:schemeClr val="tx1"/>
          </a:solidFill>
          <a:tailEnd type="arrow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landmachtNL1 1">
        <a:dk1>
          <a:srgbClr val="000000"/>
        </a:dk1>
        <a:lt1>
          <a:srgbClr val="FFFFFF"/>
        </a:lt1>
        <a:dk2>
          <a:srgbClr val="E17000"/>
        </a:dk2>
        <a:lt2>
          <a:srgbClr val="9ACCD4"/>
        </a:lt2>
        <a:accent1>
          <a:srgbClr val="2494C5"/>
        </a:accent1>
        <a:accent2>
          <a:srgbClr val="9ACCD4"/>
        </a:accent2>
        <a:accent3>
          <a:srgbClr val="FFFFFF"/>
        </a:accent3>
        <a:accent4>
          <a:srgbClr val="000000"/>
        </a:accent4>
        <a:accent5>
          <a:srgbClr val="ACC8DF"/>
        </a:accent5>
        <a:accent6>
          <a:srgbClr val="8BB9C0"/>
        </a:accent6>
        <a:hlink>
          <a:srgbClr val="004228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.xml><?xml version="1.0" encoding="utf-8"?>
<customUI xmlns="http://schemas.microsoft.com/office/2006/01/customui">
  <ribbon startFromScratch="false">
    <tabs>
      <tab id="customTab" label="Rijkswaterstaat">
        <group id="customGroup" label="Gegevens aanpassen">
          <control idMso="ViewSlideMasterView" label="Gegevens aanpassen" size="large"/>
          <button idMso="HeaderFooterInsert" label="Datum aanpassen" size="large"/>
        </group>
      </tab>
    </tabs>
  </ribbon>
</customUI>
</file>

<file path=customUI/customUI14.xml><?xml version="1.0" encoding="utf-8"?>
<customUI xmlns="http://schemas.microsoft.com/office/2009/07/customui">
  <ribbon startFromScratch="false">
    <tabs>
      <tab id="customTab" label="Rijkswaterstaat">
        <group id="customGroup" label="Gegevens aanpassen">
          <control idMso="ViewSlideMasterView" label="Gegevens aanpassen" size="large"/>
          <button idMso="HeaderFooterInsert" label="Datum aanpassen" size="large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340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Verdana</vt:lpstr>
      <vt:lpstr>Rijkswaterstaat</vt:lpstr>
      <vt:lpstr>AEBS systems on Trucks Road Safety for user and roadworker </vt:lpstr>
      <vt:lpstr>Road operator roles </vt:lpstr>
      <vt:lpstr>Starting point: Road worker safety</vt:lpstr>
      <vt:lpstr>France:  Vinci Autoroutes</vt:lpstr>
      <vt:lpstr>Video 1: AEBS and Road works</vt:lpstr>
      <vt:lpstr>Results AEBS recognition of Road works 2017</vt:lpstr>
      <vt:lpstr>Video 2: AEBS and truck combinations, new TMA</vt:lpstr>
      <vt:lpstr>Results </vt:lpstr>
      <vt:lpstr>Road works: improvement</vt:lpstr>
      <vt:lpstr>Request to the meeting</vt:lpstr>
      <vt:lpstr>Suggestion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Hattem, Jan van (WVL)</dc:creator>
  <cp:lastModifiedBy>Francois Guichard</cp:lastModifiedBy>
  <cp:revision>57</cp:revision>
  <cp:lastPrinted>2011-09-21T07:52:24Z</cp:lastPrinted>
  <dcterms:created xsi:type="dcterms:W3CDTF">2012-04-26T11:13:41Z</dcterms:created>
  <dcterms:modified xsi:type="dcterms:W3CDTF">2018-10-01T12:01:41Z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eur">
    <vt:lpwstr>Auteur</vt:lpwstr>
  </property>
  <property fmtid="{D5CDD505-2E9C-101B-9397-08002B2CF9AE}" pid="3" name="Functie">
    <vt:lpwstr>Functie</vt:lpwstr>
  </property>
  <property fmtid="{D5CDD505-2E9C-101B-9397-08002B2CF9AE}" pid="4" name="Titel">
    <vt:lpwstr>Titel</vt:lpwstr>
  </property>
  <property fmtid="{D5CDD505-2E9C-101B-9397-08002B2CF9AE}" pid="5" name="Subtitel">
    <vt:lpwstr>Subtitel</vt:lpwstr>
  </property>
  <property fmtid="{D5CDD505-2E9C-101B-9397-08002B2CF9AE}" pid="6" name="Afdeling">
    <vt:lpwstr>Afdeling</vt:lpwstr>
  </property>
  <property fmtid="{D5CDD505-2E9C-101B-9397-08002B2CF9AE}" pid="7" name="Merking">
    <vt:lpwstr>Merking</vt:lpwstr>
  </property>
  <property fmtid="{D5CDD505-2E9C-101B-9397-08002B2CF9AE}" pid="8" name="Rubricering">
    <vt:lpwstr>Marking</vt:lpwstr>
  </property>
  <property fmtid="{D5CDD505-2E9C-101B-9397-08002B2CF9AE}" pid="9" name="Datum">
    <vt:filetime>1999-12-31T22:00:00Z</vt:filetime>
  </property>
</Properties>
</file>