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0" r:id="rId3"/>
    <p:sldId id="280" r:id="rId4"/>
    <p:sldId id="281" r:id="rId5"/>
    <p:sldId id="282" r:id="rId6"/>
    <p:sldId id="279" r:id="rId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26797"/>
            <a:ext cx="9144000" cy="20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E447A86-57C9-4BF5-9969-FB3C24CE7C6A}" type="datetime1">
              <a:rPr lang="fr-FR" kern="0" smtClean="0"/>
              <a:pPr/>
              <a:t>27/03/2018</a:t>
            </a:fld>
            <a:endParaRPr lang="fr-FR" kern="0" dirty="0" smtClean="0"/>
          </a:p>
        </p:txBody>
      </p:sp>
      <p:pic>
        <p:nvPicPr>
          <p:cNvPr id="14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1417"/>
            <a:ext cx="3452824" cy="627303"/>
          </a:xfrm>
          <a:prstGeom prst="rect">
            <a:avLst/>
          </a:prstGeom>
        </p:spPr>
      </p:pic>
      <p:sp>
        <p:nvSpPr>
          <p:cNvPr id="13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kern="0" dirty="0" smtClean="0"/>
              <a:t>GRSG-114-XX</a:t>
            </a:r>
          </a:p>
        </p:txBody>
      </p:sp>
      <p:pic>
        <p:nvPicPr>
          <p:cNvPr id="9" name="Picture 3" descr="D:\debailleux\Mes documents\DCM\REFONTE FICHES ADAS\O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1417"/>
            <a:ext cx="3452824" cy="627303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8615556" y="0"/>
            <a:ext cx="528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dirty="0" smtClean="0">
                <a:solidFill>
                  <a:schemeClr val="bg1"/>
                </a:solidFill>
              </a:rPr>
              <a:t>V.5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3641992"/>
            <a:ext cx="8640960" cy="65050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 smtClean="0"/>
              <a:t>TITRE</a:t>
            </a:r>
            <a:endParaRPr lang="en-US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39552" y="4653136"/>
            <a:ext cx="8064896" cy="432048"/>
          </a:xfrm>
        </p:spPr>
        <p:txBody>
          <a:bodyPr>
            <a:normAutofit/>
          </a:bodyPr>
          <a:lstStyle>
            <a:lvl1pPr>
              <a:defRPr sz="1600" i="1"/>
            </a:lvl1pPr>
          </a:lstStyle>
          <a:p>
            <a:pPr marL="0" indent="0" algn="ctr">
              <a:buNone/>
            </a:pPr>
            <a:r>
              <a:rPr lang="en-US" dirty="0" smtClean="0"/>
              <a:t>Sous-</a:t>
            </a:r>
            <a:r>
              <a:rPr lang="en-US" dirty="0" err="1" smtClean="0"/>
              <a:t>Titre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158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536505"/>
          </a:xfrm>
        </p:spPr>
        <p:txBody>
          <a:bodyPr/>
          <a:lstStyle>
            <a:lvl1pPr marL="342900" indent="-342900">
              <a:buSzPct val="110000"/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SzPct val="80000"/>
              <a:buFont typeface="Century Gothic" panose="020B0502020202020204" pitchFamily="34" charset="0"/>
              <a:buChar char="−"/>
              <a:defRPr/>
            </a:lvl3pPr>
            <a:lvl4pPr marL="1600200" indent="-228600">
              <a:buSzPct val="80000"/>
              <a:buFont typeface="Arial" panose="020B0604020202020204" pitchFamily="34" charset="0"/>
              <a:buChar char="•"/>
              <a:defRPr sz="1400"/>
            </a:lvl4pPr>
            <a:lvl5pPr marL="2057400" indent="-228600">
              <a:buFont typeface="Century Gothic" panose="020B0502020202020204" pitchFamily="34" charset="0"/>
              <a:buChar char="□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5pPr>
            <a:lvl6pPr marL="2514600" indent="-228600"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6pPr>
            <a:lvl7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7pPr>
            <a:lvl8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8pPr>
            <a:lvl9pPr marL="3676650" marR="0" indent="-114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1130376" y="548680"/>
            <a:ext cx="7681439" cy="648072"/>
          </a:xfrm>
          <a:noFill/>
          <a:effectLst/>
        </p:spPr>
        <p:txBody>
          <a:bodyPr/>
          <a:lstStyle>
            <a:lvl1pPr>
              <a:defRPr sz="320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251520" y="807724"/>
            <a:ext cx="878857" cy="241252"/>
            <a:chOff x="361635" y="4427185"/>
            <a:chExt cx="550639" cy="1511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Ellipse 8"/>
            <p:cNvSpPr/>
            <p:nvPr/>
          </p:nvSpPr>
          <p:spPr>
            <a:xfrm>
              <a:off x="761431" y="4427185"/>
              <a:ext cx="150843" cy="150844"/>
            </a:xfrm>
            <a:prstGeom prst="ellipse">
              <a:avLst/>
            </a:prstGeom>
            <a:solidFill>
              <a:srgbClr val="787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562782" y="4427495"/>
              <a:ext cx="150843" cy="150844"/>
            </a:xfrm>
            <a:prstGeom prst="ellipse">
              <a:avLst/>
            </a:prstGeom>
            <a:solidFill>
              <a:srgbClr val="AAA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61635" y="4427495"/>
              <a:ext cx="150843" cy="150844"/>
            </a:xfrm>
            <a:prstGeom prst="ellipse">
              <a:avLst/>
            </a:prstGeom>
            <a:solidFill>
              <a:srgbClr val="E0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fld id="{400AC7AD-5D20-48F1-A18A-B4E8EE5A547C}" type="datetime1">
              <a:rPr lang="fr-FR" kern="0" smtClean="0"/>
              <a:pPr/>
              <a:t>27/03/2018</a:t>
            </a:fld>
            <a:endParaRPr lang="fr-FR" kern="0" dirty="0" smtClean="0"/>
          </a:p>
        </p:txBody>
      </p:sp>
      <p:sp>
        <p:nvSpPr>
          <p:cNvPr id="12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 sz="800">
                <a:latin typeface="+mj-lt"/>
              </a:defRPr>
            </a:lvl1pPr>
          </a:lstStyle>
          <a:p>
            <a:r>
              <a:rPr lang="fr-FR" kern="0" dirty="0" smtClean="0"/>
              <a:t>GRSG-114-XX</a:t>
            </a:r>
          </a:p>
        </p:txBody>
      </p:sp>
    </p:spTree>
    <p:extLst>
      <p:ext uri="{BB962C8B-B14F-4D97-AF65-F5344CB8AC3E}">
        <p14:creationId xmlns:p14="http://schemas.microsoft.com/office/powerpoint/2010/main" val="37971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E0E0E0">
                <a:lumMod val="48000"/>
                <a:lumOff val="52000"/>
              </a:srgbClr>
            </a:gs>
            <a:gs pos="1000">
              <a:schemeClr val="bg1">
                <a:lumMod val="78000"/>
                <a:lumOff val="22000"/>
              </a:schemeClr>
            </a:gs>
            <a:gs pos="100000">
              <a:schemeClr val="bg1">
                <a:lumMod val="78000"/>
                <a:lumOff val="2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6371293"/>
            <a:ext cx="9151939" cy="486707"/>
          </a:xfrm>
          <a:custGeom>
            <a:avLst/>
            <a:gdLst>
              <a:gd name="connsiteX0" fmla="*/ 0 w 9144000"/>
              <a:gd name="connsiteY0" fmla="*/ 0 h 216024"/>
              <a:gd name="connsiteX1" fmla="*/ 9144000 w 9144000"/>
              <a:gd name="connsiteY1" fmla="*/ 0 h 216024"/>
              <a:gd name="connsiteX2" fmla="*/ 9144000 w 9144000"/>
              <a:gd name="connsiteY2" fmla="*/ 216024 h 216024"/>
              <a:gd name="connsiteX3" fmla="*/ 0 w 9144000"/>
              <a:gd name="connsiteY3" fmla="*/ 216024 h 216024"/>
              <a:gd name="connsiteX4" fmla="*/ 0 w 9144000"/>
              <a:gd name="connsiteY4" fmla="*/ 0 h 216024"/>
              <a:gd name="connsiteX0" fmla="*/ 0 w 9147175"/>
              <a:gd name="connsiteY0" fmla="*/ 0 h 504949"/>
              <a:gd name="connsiteX1" fmla="*/ 91471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612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558882 w 9147175"/>
              <a:gd name="connsiteY1" fmla="*/ 150812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44607 w 9147175"/>
              <a:gd name="connsiteY1" fmla="*/ 291306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4607" h="347419">
                <a:moveTo>
                  <a:pt x="0" y="0"/>
                </a:moveTo>
                <a:cubicBezTo>
                  <a:pt x="2647898" y="110763"/>
                  <a:pt x="5213312" y="131577"/>
                  <a:pt x="7644607" y="133776"/>
                </a:cubicBezTo>
                <a:lnTo>
                  <a:pt x="7642225" y="345038"/>
                </a:lnTo>
                <a:lnTo>
                  <a:pt x="3175" y="347419"/>
                </a:lnTo>
                <a:cubicBezTo>
                  <a:pt x="2117" y="179103"/>
                  <a:pt x="1058" y="168316"/>
                  <a:pt x="0" y="0"/>
                </a:cubicBezTo>
                <a:close/>
              </a:path>
            </a:pathLst>
          </a:custGeom>
          <a:solidFill>
            <a:srgbClr val="546293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196753"/>
            <a:ext cx="849694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520259"/>
            <a:ext cx="9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0FED933F-6AC4-471A-A0D4-60CA1229D2C7}" type="datetime1">
              <a:rPr lang="fr-FR" kern="0" smtClean="0"/>
              <a:pPr/>
              <a:t>27/03/2018</a:t>
            </a:fld>
            <a:endParaRPr lang="fr-FR" kern="0" dirty="0" smtClean="0"/>
          </a:p>
        </p:txBody>
      </p:sp>
      <p:sp>
        <p:nvSpPr>
          <p:cNvPr id="4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71600" y="6520259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kern="0" smtClean="0"/>
              <a:t>Group Presentation</a:t>
            </a:r>
            <a:endParaRPr lang="fr-FR" kern="0" dirty="0" smtClean="0"/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8100392" y="6536725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6B7ED3-0F0E-4479-BF52-DD7A6ADA2503}" type="slidenum">
              <a:rPr lang="fr-FR" kern="0" smtClean="0"/>
              <a:pPr/>
              <a:t>‹#›</a:t>
            </a:fld>
            <a:endParaRPr lang="fr-FR" kern="0" dirty="0" smtClean="0"/>
          </a:p>
        </p:txBody>
      </p:sp>
      <p:pic>
        <p:nvPicPr>
          <p:cNvPr id="17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29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800" y="74948"/>
            <a:ext cx="198152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6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666699"/>
          </a:solidFill>
          <a:latin typeface="Century Gothic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7A86-57C9-4BF5-9969-FB3C24CE7C6A}" type="datetime1">
              <a:rPr lang="fr-FR" kern="0" smtClean="0"/>
              <a:pPr/>
              <a:t>27/03/2018</a:t>
            </a:fld>
            <a:endParaRPr lang="fr-FR" kern="0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GRSG-114-11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Behaviour of M2 &amp; M3 general construction in case of Fire Event (BMFE)</a:t>
            </a:r>
            <a:endParaRPr lang="en-GB" sz="32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0" dirty="0" smtClean="0"/>
              <a:t>France – Task Force meetings synthesis</a:t>
            </a:r>
            <a:endParaRPr lang="en-GB" i="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97796" y="288082"/>
            <a:ext cx="5390728" cy="811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8000" tIns="36000" rIns="18000" bIns="3600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0" hangingPunct="0"/>
            <a:r>
              <a:rPr kumimoji="0" lang="en-GB" altLang="ja-JP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document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GRSG</a:t>
            </a:r>
            <a:r>
              <a:rPr kumimoji="0" lang="en-GB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114-11</a:t>
            </a:r>
            <a:endParaRPr lang="en-GB" altLang="ja-JP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/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(114th GRSG, </a:t>
            </a:r>
            <a:r>
              <a:rPr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-13 April 2018,</a:t>
            </a:r>
            <a:r>
              <a:rPr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 item </a:t>
            </a:r>
            <a:r>
              <a:rPr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2(b)</a:t>
            </a:r>
            <a:r>
              <a:rPr kumimoji="0" lang="en-US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eaLnBrk="0" hangingPunct="0"/>
            <a:r>
              <a:rPr kumimoji="0" lang="ja-JP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kumimoji="0" lang="en-GB" altLang="ja-JP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GB" dirty="0" smtClean="0"/>
              <a:t>2 meetings on 2018 first quarter</a:t>
            </a:r>
          </a:p>
          <a:p>
            <a:pPr lvl="1"/>
            <a:r>
              <a:rPr lang="en-GB" dirty="0" smtClean="0"/>
              <a:t>Chair : France</a:t>
            </a:r>
          </a:p>
          <a:p>
            <a:pPr lvl="1"/>
            <a:r>
              <a:rPr lang="en-GB" dirty="0" smtClean="0"/>
              <a:t>Secretary : OICA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</a:t>
            </a:r>
          </a:p>
          <a:p>
            <a:pPr lvl="1"/>
            <a:r>
              <a:rPr lang="en-GB" dirty="0" smtClean="0"/>
              <a:t>January 29</a:t>
            </a:r>
            <a:r>
              <a:rPr lang="en-GB" baseline="30000" dirty="0" smtClean="0"/>
              <a:t>th</a:t>
            </a:r>
          </a:p>
          <a:p>
            <a:pPr lvl="1"/>
            <a:r>
              <a:rPr lang="en-GB" dirty="0" smtClean="0"/>
              <a:t>Paris location (French Ministry of Ecological and Solidarity Transition )</a:t>
            </a:r>
          </a:p>
          <a:p>
            <a:pPr lvl="1"/>
            <a:r>
              <a:rPr lang="en-GB" dirty="0" smtClean="0"/>
              <a:t>17 attendees : 7 contracting parties / 4 vehicle manufacturers / 3 automotive suppliers / 3 test </a:t>
            </a:r>
            <a:r>
              <a:rPr lang="en-GB" dirty="0" err="1" smtClean="0"/>
              <a:t>centers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meeting</a:t>
            </a:r>
          </a:p>
          <a:p>
            <a:pPr lvl="1"/>
            <a:r>
              <a:rPr lang="en-GB" dirty="0" smtClean="0"/>
              <a:t>March 13</a:t>
            </a:r>
            <a:r>
              <a:rPr lang="en-GB" baseline="30000" dirty="0" smtClean="0"/>
              <a:t>rd</a:t>
            </a:r>
          </a:p>
          <a:p>
            <a:pPr lvl="1"/>
            <a:r>
              <a:rPr lang="en-GB" dirty="0" smtClean="0"/>
              <a:t>Brussels location (EU Commission)</a:t>
            </a:r>
          </a:p>
          <a:p>
            <a:pPr lvl="1"/>
            <a:r>
              <a:rPr lang="en-GB" dirty="0" smtClean="0"/>
              <a:t>25 attendees : 8 contracting parties / 8 vehicle manufacturers / 4 automotive suppliers / 5 test </a:t>
            </a:r>
            <a:r>
              <a:rPr lang="en-GB" dirty="0" err="1" smtClean="0"/>
              <a:t>centers</a:t>
            </a:r>
            <a:endParaRPr lang="en-GB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Force overview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27/03/2018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GRSG-114-11</a:t>
            </a:r>
          </a:p>
        </p:txBody>
      </p:sp>
    </p:spTree>
    <p:extLst>
      <p:ext uri="{BB962C8B-B14F-4D97-AF65-F5344CB8AC3E}">
        <p14:creationId xmlns:p14="http://schemas.microsoft.com/office/powerpoint/2010/main" val="7130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fr-FR" dirty="0" smtClean="0"/>
              <a:t>Contents</a:t>
            </a:r>
          </a:p>
          <a:p>
            <a:pPr lvl="1"/>
            <a:endParaRPr lang="fr-FR" dirty="0" smtClean="0"/>
          </a:p>
          <a:p>
            <a:pPr lvl="1"/>
            <a:r>
              <a:rPr lang="en-GB" dirty="0" smtClean="0"/>
              <a:t>Final technical report on French accident investigations</a:t>
            </a:r>
          </a:p>
          <a:p>
            <a:pPr lvl="2"/>
            <a:r>
              <a:rPr lang="en-GB" dirty="0" smtClean="0"/>
              <a:t>Detailed version of the presentation in GRSG 113</a:t>
            </a:r>
            <a:r>
              <a:rPr lang="en-GB" baseline="30000" dirty="0" smtClean="0"/>
              <a:t>rd</a:t>
            </a:r>
            <a:r>
              <a:rPr lang="en-GB" dirty="0" smtClean="0"/>
              <a:t> session</a:t>
            </a:r>
          </a:p>
          <a:p>
            <a:pPr lvl="2"/>
            <a:r>
              <a:rPr lang="en-GB" dirty="0" smtClean="0"/>
              <a:t>Opened discussion on key factors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Synthesis on concerned Regulations last evolutions (UN Reg. N°107 &amp; N°118)</a:t>
            </a:r>
          </a:p>
          <a:p>
            <a:pPr lvl="2"/>
            <a:r>
              <a:rPr lang="en-GB" dirty="0" smtClean="0"/>
              <a:t>Remind of previous discussions on connected topics</a:t>
            </a:r>
          </a:p>
          <a:p>
            <a:pPr lvl="2"/>
            <a:r>
              <a:rPr lang="en-GB" dirty="0" smtClean="0"/>
              <a:t>Evaluation of impacts according to Regulation amendments since 2011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Presentation of research on fire safety of interior materials and fire detection/suppression</a:t>
            </a:r>
          </a:p>
          <a:p>
            <a:pPr lvl="2"/>
            <a:r>
              <a:rPr lang="en-GB" dirty="0" smtClean="0"/>
              <a:t>Focus on smokes toxicity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Preliminary discussions on targeted main updates for Regulations </a:t>
            </a:r>
            <a:r>
              <a:rPr lang="fr-FR" dirty="0"/>
              <a:t>(</a:t>
            </a:r>
            <a:r>
              <a:rPr lang="fr-FR" dirty="0" smtClean="0"/>
              <a:t>UN Reg. N°107 </a:t>
            </a:r>
            <a:r>
              <a:rPr lang="fr-FR" dirty="0"/>
              <a:t>&amp; </a:t>
            </a:r>
            <a:r>
              <a:rPr lang="fr-FR" dirty="0" smtClean="0"/>
              <a:t>N°118)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st</a:t>
            </a:r>
            <a:r>
              <a:rPr lang="fr-FR" dirty="0" smtClean="0"/>
              <a:t> </a:t>
            </a:r>
            <a:r>
              <a:rPr lang="en-GB" dirty="0" smtClean="0"/>
              <a:t>Task Force meeting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27/03/2018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GRSG-114-11</a:t>
            </a:r>
          </a:p>
        </p:txBody>
      </p:sp>
    </p:spTree>
    <p:extLst>
      <p:ext uri="{BB962C8B-B14F-4D97-AF65-F5344CB8AC3E}">
        <p14:creationId xmlns:p14="http://schemas.microsoft.com/office/powerpoint/2010/main" val="32897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Task Force meeting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27/03/2018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GRSG-114-11</a:t>
            </a: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</p:spPr>
        <p:txBody>
          <a:bodyPr>
            <a:normAutofit/>
          </a:bodyPr>
          <a:lstStyle/>
          <a:p>
            <a:r>
              <a:rPr lang="fr-FR" dirty="0" smtClean="0"/>
              <a:t>Contents</a:t>
            </a:r>
          </a:p>
          <a:p>
            <a:pPr lvl="1"/>
            <a:endParaRPr lang="fr-FR" dirty="0" smtClean="0"/>
          </a:p>
          <a:p>
            <a:pPr lvl="1"/>
            <a:r>
              <a:rPr lang="en-GB" dirty="0" smtClean="0"/>
              <a:t>Input data analysis on the time required to escape the vehicle</a:t>
            </a:r>
          </a:p>
          <a:p>
            <a:pPr lvl="2"/>
            <a:r>
              <a:rPr lang="en-GB" dirty="0" smtClean="0"/>
              <a:t>Base of discussions</a:t>
            </a:r>
          </a:p>
          <a:p>
            <a:pPr lvl="2"/>
            <a:r>
              <a:rPr lang="en-GB" dirty="0" smtClean="0"/>
              <a:t>Additional factors can affect the timing (obstruction, smokes, lights, previous information …)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Summary of conclusions coming from the SDWEE IWG</a:t>
            </a:r>
          </a:p>
          <a:p>
            <a:pPr lvl="2"/>
            <a:r>
              <a:rPr lang="en-GB" dirty="0" smtClean="0"/>
              <a:t>Exits definitions (number, dimensions, locations,…)</a:t>
            </a:r>
          </a:p>
          <a:p>
            <a:pPr lvl="2"/>
            <a:r>
              <a:rPr lang="en-GB" dirty="0" smtClean="0"/>
              <a:t>Opened discussion on safety signs and associated instructions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Data collection </a:t>
            </a:r>
            <a:r>
              <a:rPr lang="en-GB" dirty="0"/>
              <a:t>on accidents including fire </a:t>
            </a:r>
            <a:r>
              <a:rPr lang="en-GB" dirty="0" smtClean="0"/>
              <a:t>event/escape </a:t>
            </a:r>
            <a:r>
              <a:rPr lang="en-GB" dirty="0"/>
              <a:t>need (</a:t>
            </a:r>
            <a:r>
              <a:rPr lang="en-GB" dirty="0" smtClean="0"/>
              <a:t>last </a:t>
            </a:r>
            <a:r>
              <a:rPr lang="en-GB" dirty="0"/>
              <a:t>2 </a:t>
            </a:r>
            <a:r>
              <a:rPr lang="en-GB" dirty="0" smtClean="0"/>
              <a:t>years)</a:t>
            </a:r>
          </a:p>
          <a:p>
            <a:pPr marL="914400" lvl="2" indent="0">
              <a:buNone/>
            </a:pPr>
            <a:endParaRPr lang="en-GB" dirty="0"/>
          </a:p>
          <a:p>
            <a:pPr lvl="1"/>
            <a:r>
              <a:rPr lang="en-GB" dirty="0" smtClean="0"/>
              <a:t>Definition of Terms of References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5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Task Force meeting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27/03/2018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GRSG-114-11</a:t>
            </a: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400600"/>
          </a:xfrm>
        </p:spPr>
        <p:txBody>
          <a:bodyPr>
            <a:normAutofit/>
          </a:bodyPr>
          <a:lstStyle/>
          <a:p>
            <a:r>
              <a:rPr lang="en-GB" dirty="0" smtClean="0"/>
              <a:t>Focus on estimated key factors to improve safety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UN Regulation N°118 (potentially based on a comparative study with rail/naval/aeronautical standards)</a:t>
            </a:r>
          </a:p>
          <a:p>
            <a:pPr lvl="2"/>
            <a:r>
              <a:rPr lang="en-GB" dirty="0" smtClean="0"/>
              <a:t>Smokes toxicity</a:t>
            </a:r>
          </a:p>
          <a:p>
            <a:pPr lvl="2"/>
            <a:r>
              <a:rPr lang="en-GB" dirty="0" smtClean="0"/>
              <a:t>Smokes opacity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UN Regulation N°107</a:t>
            </a:r>
          </a:p>
          <a:p>
            <a:pPr lvl="2"/>
            <a:r>
              <a:rPr lang="en-GB" dirty="0" smtClean="0"/>
              <a:t>Smokes extraction systems</a:t>
            </a:r>
          </a:p>
          <a:p>
            <a:pPr lvl="2"/>
            <a:r>
              <a:rPr lang="en-GB" dirty="0" smtClean="0"/>
              <a:t>Additional rear exit</a:t>
            </a:r>
          </a:p>
          <a:p>
            <a:pPr lvl="2"/>
            <a:r>
              <a:rPr lang="en-GB" dirty="0" smtClean="0"/>
              <a:t>Definition of minimum level for fire detection systems</a:t>
            </a:r>
          </a:p>
          <a:p>
            <a:pPr lvl="2"/>
            <a:r>
              <a:rPr lang="en-GB" dirty="0" smtClean="0"/>
              <a:t>Optimization of luminous trajectories and functionalities</a:t>
            </a:r>
          </a:p>
          <a:p>
            <a:pPr lvl="2"/>
            <a:r>
              <a:rPr lang="en-GB" dirty="0" smtClean="0"/>
              <a:t>Safety instructions</a:t>
            </a:r>
          </a:p>
          <a:p>
            <a:pPr lvl="2"/>
            <a:r>
              <a:rPr lang="en-GB" dirty="0" smtClean="0"/>
              <a:t>Baggage burning (extinguishing/wall insulation system need)</a:t>
            </a:r>
          </a:p>
          <a:p>
            <a:pPr lvl="2"/>
            <a:r>
              <a:rPr lang="en-GB" dirty="0" smtClean="0"/>
              <a:t>Location of the fuel tank</a:t>
            </a:r>
          </a:p>
        </p:txBody>
      </p:sp>
    </p:spTree>
    <p:extLst>
      <p:ext uri="{BB962C8B-B14F-4D97-AF65-F5344CB8AC3E}">
        <p14:creationId xmlns:p14="http://schemas.microsoft.com/office/powerpoint/2010/main" val="791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7A86-57C9-4BF5-9969-FB3C24CE7C6A}" type="datetime1">
              <a:rPr lang="fr-FR" kern="0" smtClean="0"/>
              <a:pPr/>
              <a:t>27/03/2018</a:t>
            </a:fld>
            <a:endParaRPr lang="fr-FR" kern="0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GRSG-114-11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5658817"/>
            <a:ext cx="8640960" cy="650503"/>
          </a:xfrm>
        </p:spPr>
        <p:txBody>
          <a:bodyPr/>
          <a:lstStyle/>
          <a:p>
            <a:pPr algn="r"/>
            <a:r>
              <a:rPr lang="en-GB" dirty="0" smtClean="0"/>
              <a:t>Thanks for your attention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0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_UTAC-CERAM_2017">
  <a:themeElements>
    <a:clrScheme name="Personnalisé 10">
      <a:dk1>
        <a:sysClr val="windowText" lastClr="000000"/>
      </a:dk1>
      <a:lt1>
        <a:sysClr val="window" lastClr="FFFFFF"/>
      </a:lt1>
      <a:dk2>
        <a:srgbClr val="66669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6669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366</Words>
  <Application>Microsoft Office PowerPoint</Application>
  <PresentationFormat>On-screen Show (4:3)</PresentationFormat>
  <Paragraphs>76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Thème_UTAC-CERAM_2017</vt:lpstr>
      <vt:lpstr>Behaviour of M2 &amp; M3 general construction in case of Fire Event (BMFE)</vt:lpstr>
      <vt:lpstr>Task Force overview</vt:lpstr>
      <vt:lpstr>1st Task Force meeting</vt:lpstr>
      <vt:lpstr>2nd Task Force meeting</vt:lpstr>
      <vt:lpstr>2nd Task Force meeting</vt:lpstr>
      <vt:lpstr>Thanks for your attention.</vt:lpstr>
    </vt:vector>
  </TitlesOfParts>
  <Company>UTAC 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WIRTZ Reinhard</dc:creator>
  <cp:lastModifiedBy>Hubert Romain</cp:lastModifiedBy>
  <cp:revision>80</cp:revision>
  <cp:lastPrinted>2017-09-17T18:23:36Z</cp:lastPrinted>
  <dcterms:created xsi:type="dcterms:W3CDTF">2017-03-06T08:24:39Z</dcterms:created>
  <dcterms:modified xsi:type="dcterms:W3CDTF">2018-03-27T12:37:24Z</dcterms:modified>
</cp:coreProperties>
</file>